
<file path=[Content_Types].xml><?xml version="1.0" encoding="utf-8"?>
<Types xmlns="http://schemas.openxmlformats.org/package/2006/content-types">
  <Default Extension="bin" ContentType="application/vnd.openxmlformats-officedocument.oleObject"/>
  <Default Extension="gif" ContentType="image/gi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9906000" cy="6858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LdmTCi+sloIPO/ZboY8LnHRm0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D6F9C-AB3E-29DC-4F1D-EC56B6BECE29}" v="111" dt="2022-04-13T12:34:35.476"/>
  </p1510:revLst>
</p1510:revInfo>
</file>

<file path=ppt/tableStyles.xml><?xml version="1.0" encoding="utf-8"?>
<a:tblStyleLst xmlns:a="http://schemas.openxmlformats.org/drawingml/2006/main" def="{6A9958FA-D7F5-4F15-870B-5C0A02EF1A6E}">
  <a:tblStyle styleId="{6A9958FA-D7F5-4F15-870B-5C0A02EF1A6E}" styleName="Table_0">
    <a:wholeTbl>
      <a:tcTxStyle b="off" i="off">
        <a:font>
          <a:latin typeface="Calibri"/>
          <a:ea typeface="Calibri"/>
          <a:cs typeface="Calibri"/>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1V>
    <a:band2V>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3"/>
          </a:solidFill>
        </a:fill>
      </a:tcStyle>
    </a:firstRow>
    <a:neCell>
      <a:tcTxStyle/>
      <a:tcStyle>
        <a:tcBdr/>
      </a:tcStyle>
    </a:neCell>
    <a:nwCell>
      <a:tcTxStyle/>
      <a:tcStyle>
        <a:tcBdr/>
      </a:tcStyle>
    </a:nwCell>
  </a:tblStyle>
  <a:tblStyle styleId="{C2CD7602-661C-4B6C-AA88-9429263CF432}" styleName="Table_1">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FF3E9"/>
          </a:solidFill>
        </a:fill>
      </a:tcStyle>
    </a:band1H>
    <a:band2H>
      <a:tcTxStyle/>
      <a:tcStyle>
        <a:tcBdr/>
      </a:tcStyle>
    </a:band2H>
    <a:band1V>
      <a:tcTxStyle/>
      <a:tcStyle>
        <a:tcBdr/>
        <a:fill>
          <a:solidFill>
            <a:srgbClr val="EFF3E9"/>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3"/>
          </a:solidFill>
        </a:fill>
      </a:tcStyle>
    </a:firstRow>
    <a:neCell>
      <a:tcTxStyle/>
      <a:tcStyle>
        <a:tcBdr/>
      </a:tcStyle>
    </a:neCell>
    <a:nwCell>
      <a:tcTxStyle/>
      <a:tcStyle>
        <a:tcBdr/>
      </a:tcStyle>
    </a:nwCell>
  </a:tblStyle>
  <a:tblStyle styleId="{B37D3F55-2C8B-4400-8FCC-385175DAFD24}"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0F6C4B0-3930-492F-8794-1C65D50CA1CA}" styleName="Table_3">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F3E9"/>
          </a:solidFill>
        </a:fill>
      </a:tcStyle>
    </a:wholeTbl>
    <a:band1H>
      <a:tcTxStyle/>
      <a:tcStyle>
        <a:tcBdr/>
        <a:fill>
          <a:solidFill>
            <a:srgbClr val="DEE7D0"/>
          </a:solidFill>
        </a:fill>
      </a:tcStyle>
    </a:band1H>
    <a:band2H>
      <a:tcTxStyle/>
      <a:tcStyle>
        <a:tcBdr/>
      </a:tcStyle>
    </a:band2H>
    <a:band1V>
      <a:tcTxStyle/>
      <a:tcStyle>
        <a:tcBdr/>
        <a:fill>
          <a:solidFill>
            <a:srgbClr val="DEE7D0"/>
          </a:solidFill>
        </a:fill>
      </a:tcStyle>
    </a:band1V>
    <a:band2V>
      <a:tcTxStyle/>
      <a:tcStyle>
        <a:tcBdr/>
      </a:tcStyle>
    </a:band2V>
    <a:lastCol>
      <a:tcTxStyle b="on" i="off">
        <a:font>
          <a:latin typeface="Calibri"/>
          <a:ea typeface="Calibri"/>
          <a:cs typeface="Calibri"/>
        </a:font>
        <a:schemeClr val="lt1"/>
      </a:tcTxStyle>
      <a:tcStyle>
        <a:tcBdr/>
        <a:fill>
          <a:solidFill>
            <a:schemeClr val="accent3"/>
          </a:solidFill>
        </a:fill>
      </a:tcStyle>
    </a:lastCol>
    <a:firstCol>
      <a:tcTxStyle b="on" i="off">
        <a:font>
          <a:latin typeface="Calibri"/>
          <a:ea typeface="Calibri"/>
          <a:cs typeface="Calibri"/>
        </a:font>
        <a:schemeClr val="lt1"/>
      </a:tcTxStyle>
      <a:tcStyle>
        <a:tcBdr/>
        <a:fill>
          <a:solidFill>
            <a:schemeClr val="accent3"/>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 styleId="{AFF36FA0-278D-4B97-AA56-1FFAEB74E747}" styleName="Table_4">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EFF3E9"/>
          </a:solidFill>
        </a:fill>
      </a:tcStyle>
    </a:wholeTbl>
    <a:band1H>
      <a:tcTxStyle/>
      <a:tcStyle>
        <a:tcBdr/>
        <a:fill>
          <a:solidFill>
            <a:srgbClr val="DEE7D0"/>
          </a:solidFill>
        </a:fill>
      </a:tcStyle>
    </a:band1H>
    <a:band2H>
      <a:tcTxStyle/>
      <a:tcStyle>
        <a:tcBdr/>
      </a:tcStyle>
    </a:band2H>
    <a:band1V>
      <a:tcTxStyle/>
      <a:tcStyle>
        <a:tcBdr/>
        <a:fill>
          <a:solidFill>
            <a:srgbClr val="DEE7D0"/>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3"/>
              </a:solidFill>
              <a:prstDash val="solid"/>
              <a:round/>
              <a:headEnd type="none" w="sm" len="sm"/>
              <a:tailEnd type="none" w="sm" len="sm"/>
            </a:ln>
          </a:top>
        </a:tcBdr>
        <a:fill>
          <a:solidFill>
            <a:srgbClr val="EFF3E9"/>
          </a:solidFill>
        </a:fill>
      </a:tcStyle>
    </a:lastRow>
    <a:seCell>
      <a:tcTxStyle/>
      <a:tcStyle>
        <a:tcBdr/>
      </a:tcStyle>
    </a:seCell>
    <a:swCell>
      <a:tcTxStyle/>
      <a:tcStyle>
        <a:tcBdr/>
      </a:tcStyle>
    </a:swCell>
    <a:firstRow>
      <a:tcTxStyle b="on" i="off"/>
      <a:tcStyle>
        <a:tcBdr/>
        <a:fill>
          <a:solidFill>
            <a:srgbClr val="EFF3E9"/>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12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poor, M" userId="S::krm@princehenrys.co.uk::bae3e0e9-1bd1-477c-b033-86a5fe4fcf69" providerId="AD" clId="Web-{A6ED6F9C-AB3E-29DC-4F1D-EC56B6BECE29}"/>
    <pc:docChg chg="modSld">
      <pc:chgData name="Kapoor, M" userId="S::krm@princehenrys.co.uk::bae3e0e9-1bd1-477c-b033-86a5fe4fcf69" providerId="AD" clId="Web-{A6ED6F9C-AB3E-29DC-4F1D-EC56B6BECE29}" dt="2022-04-13T12:34:34.038" v="56" actId="20577"/>
      <pc:docMkLst>
        <pc:docMk/>
      </pc:docMkLst>
      <pc:sldChg chg="modSp">
        <pc:chgData name="Kapoor, M" userId="S::krm@princehenrys.co.uk::bae3e0e9-1bd1-477c-b033-86a5fe4fcf69" providerId="AD" clId="Web-{A6ED6F9C-AB3E-29DC-4F1D-EC56B6BECE29}" dt="2022-04-12T18:45:05.419" v="6" actId="20577"/>
        <pc:sldMkLst>
          <pc:docMk/>
          <pc:sldMk cId="0" sldId="256"/>
        </pc:sldMkLst>
        <pc:spChg chg="mod">
          <ac:chgData name="Kapoor, M" userId="S::krm@princehenrys.co.uk::bae3e0e9-1bd1-477c-b033-86a5fe4fcf69" providerId="AD" clId="Web-{A6ED6F9C-AB3E-29DC-4F1D-EC56B6BECE29}" dt="2022-04-12T18:45:05.419" v="6" actId="20577"/>
          <ac:spMkLst>
            <pc:docMk/>
            <pc:sldMk cId="0" sldId="256"/>
            <ac:spMk id="90" creationId="{00000000-0000-0000-0000-000000000000}"/>
          </ac:spMkLst>
        </pc:spChg>
      </pc:sldChg>
      <pc:sldChg chg="modSp">
        <pc:chgData name="Kapoor, M" userId="S::krm@princehenrys.co.uk::bae3e0e9-1bd1-477c-b033-86a5fe4fcf69" providerId="AD" clId="Web-{A6ED6F9C-AB3E-29DC-4F1D-EC56B6BECE29}" dt="2022-04-12T18:45:16.404" v="11" actId="20577"/>
        <pc:sldMkLst>
          <pc:docMk/>
          <pc:sldMk cId="0" sldId="257"/>
        </pc:sldMkLst>
        <pc:spChg chg="mod">
          <ac:chgData name="Kapoor, M" userId="S::krm@princehenrys.co.uk::bae3e0e9-1bd1-477c-b033-86a5fe4fcf69" providerId="AD" clId="Web-{A6ED6F9C-AB3E-29DC-4F1D-EC56B6BECE29}" dt="2022-04-12T18:45:16.404" v="11" actId="20577"/>
          <ac:spMkLst>
            <pc:docMk/>
            <pc:sldMk cId="0" sldId="257"/>
            <ac:spMk id="105" creationId="{00000000-0000-0000-0000-000000000000}"/>
          </ac:spMkLst>
        </pc:spChg>
      </pc:sldChg>
      <pc:sldChg chg="modSp">
        <pc:chgData name="Kapoor, M" userId="S::krm@princehenrys.co.uk::bae3e0e9-1bd1-477c-b033-86a5fe4fcf69" providerId="AD" clId="Web-{A6ED6F9C-AB3E-29DC-4F1D-EC56B6BECE29}" dt="2022-04-12T19:05:43.839" v="13" actId="20577"/>
        <pc:sldMkLst>
          <pc:docMk/>
          <pc:sldMk cId="0" sldId="258"/>
        </pc:sldMkLst>
        <pc:spChg chg="mod">
          <ac:chgData name="Kapoor, M" userId="S::krm@princehenrys.co.uk::bae3e0e9-1bd1-477c-b033-86a5fe4fcf69" providerId="AD" clId="Web-{A6ED6F9C-AB3E-29DC-4F1D-EC56B6BECE29}" dt="2022-04-12T19:05:43.839" v="13" actId="20577"/>
          <ac:spMkLst>
            <pc:docMk/>
            <pc:sldMk cId="0" sldId="258"/>
            <ac:spMk id="151" creationId="{00000000-0000-0000-0000-000000000000}"/>
          </ac:spMkLst>
        </pc:spChg>
      </pc:sldChg>
      <pc:sldChg chg="modSp">
        <pc:chgData name="Kapoor, M" userId="S::krm@princehenrys.co.uk::bae3e0e9-1bd1-477c-b033-86a5fe4fcf69" providerId="AD" clId="Web-{A6ED6F9C-AB3E-29DC-4F1D-EC56B6BECE29}" dt="2022-04-12T19:07:17.483" v="15" actId="20577"/>
        <pc:sldMkLst>
          <pc:docMk/>
          <pc:sldMk cId="0" sldId="259"/>
        </pc:sldMkLst>
        <pc:spChg chg="mod">
          <ac:chgData name="Kapoor, M" userId="S::krm@princehenrys.co.uk::bae3e0e9-1bd1-477c-b033-86a5fe4fcf69" providerId="AD" clId="Web-{A6ED6F9C-AB3E-29DC-4F1D-EC56B6BECE29}" dt="2022-04-12T19:07:17.483" v="15" actId="20577"/>
          <ac:spMkLst>
            <pc:docMk/>
            <pc:sldMk cId="0" sldId="259"/>
            <ac:spMk id="169" creationId="{00000000-0000-0000-0000-000000000000}"/>
          </ac:spMkLst>
        </pc:spChg>
      </pc:sldChg>
      <pc:sldChg chg="modSp">
        <pc:chgData name="Kapoor, M" userId="S::krm@princehenrys.co.uk::bae3e0e9-1bd1-477c-b033-86a5fe4fcf69" providerId="AD" clId="Web-{A6ED6F9C-AB3E-29DC-4F1D-EC56B6BECE29}" dt="2022-04-12T19:18:59.803" v="19" actId="14100"/>
        <pc:sldMkLst>
          <pc:docMk/>
          <pc:sldMk cId="0" sldId="260"/>
        </pc:sldMkLst>
        <pc:spChg chg="mod">
          <ac:chgData name="Kapoor, M" userId="S::krm@princehenrys.co.uk::bae3e0e9-1bd1-477c-b033-86a5fe4fcf69" providerId="AD" clId="Web-{A6ED6F9C-AB3E-29DC-4F1D-EC56B6BECE29}" dt="2022-04-12T19:18:59.803" v="19" actId="14100"/>
          <ac:spMkLst>
            <pc:docMk/>
            <pc:sldMk cId="0" sldId="260"/>
            <ac:spMk id="183" creationId="{00000000-0000-0000-0000-000000000000}"/>
          </ac:spMkLst>
        </pc:spChg>
      </pc:sldChg>
      <pc:sldChg chg="modSp">
        <pc:chgData name="Kapoor, M" userId="S::krm@princehenrys.co.uk::bae3e0e9-1bd1-477c-b033-86a5fe4fcf69" providerId="AD" clId="Web-{A6ED6F9C-AB3E-29DC-4F1D-EC56B6BECE29}" dt="2022-04-12T19:25:20.174" v="29" actId="20577"/>
        <pc:sldMkLst>
          <pc:docMk/>
          <pc:sldMk cId="0" sldId="261"/>
        </pc:sldMkLst>
        <pc:spChg chg="mod">
          <ac:chgData name="Kapoor, M" userId="S::krm@princehenrys.co.uk::bae3e0e9-1bd1-477c-b033-86a5fe4fcf69" providerId="AD" clId="Web-{A6ED6F9C-AB3E-29DC-4F1D-EC56B6BECE29}" dt="2022-04-12T19:25:20.174" v="29" actId="20577"/>
          <ac:spMkLst>
            <pc:docMk/>
            <pc:sldMk cId="0" sldId="261"/>
            <ac:spMk id="202" creationId="{00000000-0000-0000-0000-000000000000}"/>
          </ac:spMkLst>
        </pc:spChg>
      </pc:sldChg>
      <pc:sldChg chg="modSp">
        <pc:chgData name="Kapoor, M" userId="S::krm@princehenrys.co.uk::bae3e0e9-1bd1-477c-b033-86a5fe4fcf69" providerId="AD" clId="Web-{A6ED6F9C-AB3E-29DC-4F1D-EC56B6BECE29}" dt="2022-04-12T19:19:19.678" v="28" actId="20577"/>
        <pc:sldMkLst>
          <pc:docMk/>
          <pc:sldMk cId="0" sldId="262"/>
        </pc:sldMkLst>
        <pc:spChg chg="mod">
          <ac:chgData name="Kapoor, M" userId="S::krm@princehenrys.co.uk::bae3e0e9-1bd1-477c-b033-86a5fe4fcf69" providerId="AD" clId="Web-{A6ED6F9C-AB3E-29DC-4F1D-EC56B6BECE29}" dt="2022-04-12T19:19:19.678" v="28" actId="20577"/>
          <ac:spMkLst>
            <pc:docMk/>
            <pc:sldMk cId="0" sldId="262"/>
            <ac:spMk id="218" creationId="{00000000-0000-0000-0000-000000000000}"/>
          </ac:spMkLst>
        </pc:spChg>
      </pc:sldChg>
      <pc:sldChg chg="modSp">
        <pc:chgData name="Kapoor, M" userId="S::krm@princehenrys.co.uk::bae3e0e9-1bd1-477c-b033-86a5fe4fcf69" providerId="AD" clId="Web-{A6ED6F9C-AB3E-29DC-4F1D-EC56B6BECE29}" dt="2022-04-13T12:34:34.038" v="56" actId="20577"/>
        <pc:sldMkLst>
          <pc:docMk/>
          <pc:sldMk cId="0" sldId="271"/>
        </pc:sldMkLst>
        <pc:spChg chg="mod">
          <ac:chgData name="Kapoor, M" userId="S::krm@princehenrys.co.uk::bae3e0e9-1bd1-477c-b033-86a5fe4fcf69" providerId="AD" clId="Web-{A6ED6F9C-AB3E-29DC-4F1D-EC56B6BECE29}" dt="2022-04-13T12:34:34.038" v="56" actId="20577"/>
          <ac:spMkLst>
            <pc:docMk/>
            <pc:sldMk cId="0" sldId="271"/>
            <ac:spMk id="419" creationId="{00000000-0000-0000-0000-000000000000}"/>
          </ac:spMkLst>
        </pc:spChg>
      </pc:sldChg>
      <pc:sldChg chg="modSp">
        <pc:chgData name="Kapoor, M" userId="S::krm@princehenrys.co.uk::bae3e0e9-1bd1-477c-b033-86a5fe4fcf69" providerId="AD" clId="Web-{A6ED6F9C-AB3E-29DC-4F1D-EC56B6BECE29}" dt="2022-04-13T12:33:39.894" v="51" actId="20577"/>
        <pc:sldMkLst>
          <pc:docMk/>
          <pc:sldMk cId="0" sldId="272"/>
        </pc:sldMkLst>
        <pc:spChg chg="mod">
          <ac:chgData name="Kapoor, M" userId="S::krm@princehenrys.co.uk::bae3e0e9-1bd1-477c-b033-86a5fe4fcf69" providerId="AD" clId="Web-{A6ED6F9C-AB3E-29DC-4F1D-EC56B6BECE29}" dt="2022-04-13T12:33:39.894" v="51" actId="20577"/>
          <ac:spMkLst>
            <pc:docMk/>
            <pc:sldMk cId="0" sldId="272"/>
            <ac:spMk id="434" creationId="{00000000-0000-0000-0000-000000000000}"/>
          </ac:spMkLst>
        </pc:spChg>
        <pc:graphicFrameChg chg="mod modGraphic">
          <ac:chgData name="Kapoor, M" userId="S::krm@princehenrys.co.uk::bae3e0e9-1bd1-477c-b033-86a5fe4fcf69" providerId="AD" clId="Web-{A6ED6F9C-AB3E-29DC-4F1D-EC56B6BECE29}" dt="2022-04-13T12:32:50.516" v="37"/>
          <ac:graphicFrameMkLst>
            <pc:docMk/>
            <pc:sldMk cId="0" sldId="272"/>
            <ac:graphicFrameMk id="436" creationId="{00000000-0000-0000-0000-000000000000}"/>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image" Target="../media/image53.png"/><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image" Target="../media/image6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0: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1: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2: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3: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14: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15: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16: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17: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8: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19: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20: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p21: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3: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4: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5: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6: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8: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9: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742950" y="2130426"/>
            <a:ext cx="84201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485900" y="3886200"/>
            <a:ext cx="69342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3"/>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2690018" y="-594518"/>
            <a:ext cx="4525963" cy="8915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6061868" y="1993108"/>
            <a:ext cx="5851525" cy="241458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150144" y="-338930"/>
            <a:ext cx="5851525" cy="70786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4"/>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4"/>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4"/>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495300" y="1600201"/>
            <a:ext cx="89154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5"/>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5"/>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5"/>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6"/>
          <p:cNvSpPr txBox="1">
            <a:spLocks noGrp="1"/>
          </p:cNvSpPr>
          <p:nvPr>
            <p:ph type="title"/>
          </p:nvPr>
        </p:nvSpPr>
        <p:spPr>
          <a:xfrm>
            <a:off x="782506" y="4406901"/>
            <a:ext cx="84201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6"/>
          <p:cNvSpPr txBox="1">
            <a:spLocks noGrp="1"/>
          </p:cNvSpPr>
          <p:nvPr>
            <p:ph type="body" idx="1"/>
          </p:nvPr>
        </p:nvSpPr>
        <p:spPr>
          <a:xfrm>
            <a:off x="782506" y="2906713"/>
            <a:ext cx="84201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6"/>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6"/>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7"/>
          <p:cNvSpPr txBox="1">
            <a:spLocks noGrp="1"/>
          </p:cNvSpPr>
          <p:nvPr>
            <p:ph type="body" idx="1"/>
          </p:nvPr>
        </p:nvSpPr>
        <p:spPr>
          <a:xfrm>
            <a:off x="536575" y="1600201"/>
            <a:ext cx="4746625"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7"/>
          <p:cNvSpPr txBox="1">
            <a:spLocks noGrp="1"/>
          </p:cNvSpPr>
          <p:nvPr>
            <p:ph type="body" idx="2"/>
          </p:nvPr>
        </p:nvSpPr>
        <p:spPr>
          <a:xfrm>
            <a:off x="5448300" y="1600201"/>
            <a:ext cx="4746625"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7"/>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8"/>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8"/>
          <p:cNvSpPr txBox="1">
            <a:spLocks noGrp="1"/>
          </p:cNvSpPr>
          <p:nvPr>
            <p:ph type="body" idx="1"/>
          </p:nvPr>
        </p:nvSpPr>
        <p:spPr>
          <a:xfrm>
            <a:off x="495300" y="1535113"/>
            <a:ext cx="4376870"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8"/>
          <p:cNvSpPr txBox="1">
            <a:spLocks noGrp="1"/>
          </p:cNvSpPr>
          <p:nvPr>
            <p:ph type="body" idx="2"/>
          </p:nvPr>
        </p:nvSpPr>
        <p:spPr>
          <a:xfrm>
            <a:off x="495300" y="2174875"/>
            <a:ext cx="4376870"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8"/>
          <p:cNvSpPr txBox="1">
            <a:spLocks noGrp="1"/>
          </p:cNvSpPr>
          <p:nvPr>
            <p:ph type="body" idx="3"/>
          </p:nvPr>
        </p:nvSpPr>
        <p:spPr>
          <a:xfrm>
            <a:off x="5032111" y="1535113"/>
            <a:ext cx="4378590"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8"/>
          <p:cNvSpPr txBox="1">
            <a:spLocks noGrp="1"/>
          </p:cNvSpPr>
          <p:nvPr>
            <p:ph type="body" idx="4"/>
          </p:nvPr>
        </p:nvSpPr>
        <p:spPr>
          <a:xfrm>
            <a:off x="5032111" y="2174875"/>
            <a:ext cx="4378590"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8"/>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9"/>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495300" y="273050"/>
            <a:ext cx="3259006"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3872971" y="273051"/>
            <a:ext cx="5537729"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495300" y="1435101"/>
            <a:ext cx="3259006"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0"/>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1941645" y="4800600"/>
            <a:ext cx="59436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a:spLocks noGrp="1"/>
          </p:cNvSpPr>
          <p:nvPr>
            <p:ph type="pic" idx="2"/>
          </p:nvPr>
        </p:nvSpPr>
        <p:spPr>
          <a:xfrm>
            <a:off x="1941645" y="612775"/>
            <a:ext cx="59436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31"/>
          <p:cNvSpPr txBox="1">
            <a:spLocks noGrp="1"/>
          </p:cNvSpPr>
          <p:nvPr>
            <p:ph type="body" idx="1"/>
          </p:nvPr>
        </p:nvSpPr>
        <p:spPr>
          <a:xfrm>
            <a:off x="1941645" y="5367338"/>
            <a:ext cx="59436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1"/>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495300" y="1600201"/>
            <a:ext cx="89154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495300" y="6356351"/>
            <a:ext cx="2311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3384550" y="6356351"/>
            <a:ext cx="31369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7099300" y="6356351"/>
            <a:ext cx="2311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9.bin"/><Relationship Id="rId18" Type="http://schemas.openxmlformats.org/officeDocument/2006/relationships/image" Target="../media/image57.png"/><Relationship Id="rId3" Type="http://schemas.openxmlformats.org/officeDocument/2006/relationships/notesSlide" Target="../notesSlides/notesSlide10.xml"/><Relationship Id="rId21" Type="http://schemas.openxmlformats.org/officeDocument/2006/relationships/image" Target="../media/image58.png"/><Relationship Id="rId7" Type="http://schemas.openxmlformats.org/officeDocument/2006/relationships/image" Target="../media/image61.png"/><Relationship Id="rId12" Type="http://schemas.openxmlformats.org/officeDocument/2006/relationships/image" Target="../media/image55.png"/><Relationship Id="rId17" Type="http://schemas.openxmlformats.org/officeDocument/2006/relationships/oleObject" Target="../embeddings/oleObject12.bin"/><Relationship Id="rId2" Type="http://schemas.openxmlformats.org/officeDocument/2006/relationships/slideLayout" Target="../slideLayouts/slideLayout1.xml"/><Relationship Id="rId16" Type="http://schemas.openxmlformats.org/officeDocument/2006/relationships/oleObject" Target="../embeddings/oleObject11.bin"/><Relationship Id="rId20" Type="http://schemas.openxmlformats.org/officeDocument/2006/relationships/oleObject" Target="../embeddings/oleObject14.bin"/><Relationship Id="rId1" Type="http://schemas.openxmlformats.org/officeDocument/2006/relationships/vmlDrawing" Target="../drawings/vmlDrawing3.vml"/><Relationship Id="rId6" Type="http://schemas.openxmlformats.org/officeDocument/2006/relationships/image" Target="../media/image53.png"/><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image" Target="../media/image56.png"/><Relationship Id="rId23" Type="http://schemas.openxmlformats.org/officeDocument/2006/relationships/image" Target="../media/image59.png"/><Relationship Id="rId10" Type="http://schemas.openxmlformats.org/officeDocument/2006/relationships/oleObject" Target="../embeddings/oleObject7.bin"/><Relationship Id="rId19" Type="http://schemas.openxmlformats.org/officeDocument/2006/relationships/oleObject" Target="../embeddings/oleObject13.bin"/><Relationship Id="rId4" Type="http://schemas.openxmlformats.org/officeDocument/2006/relationships/image" Target="../media/image60.png"/><Relationship Id="rId9" Type="http://schemas.openxmlformats.org/officeDocument/2006/relationships/image" Target="../media/image54.png"/><Relationship Id="rId14" Type="http://schemas.openxmlformats.org/officeDocument/2006/relationships/oleObject" Target="../embeddings/oleObject10.bin"/><Relationship Id="rId22"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12.xml"/><Relationship Id="rId7"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oleObject" Target="../embeddings/oleObject16.bin"/><Relationship Id="rId10" Type="http://schemas.openxmlformats.org/officeDocument/2006/relationships/image" Target="../media/image70.png"/><Relationship Id="rId4" Type="http://schemas.openxmlformats.org/officeDocument/2006/relationships/image" Target="../media/image68.png"/><Relationship Id="rId9" Type="http://schemas.openxmlformats.org/officeDocument/2006/relationships/image" Target="../media/image69.png"/></Relationships>
</file>

<file path=ppt/slides/_rels/slide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78.jpg"/><Relationship Id="rId4" Type="http://schemas.openxmlformats.org/officeDocument/2006/relationships/image" Target="../media/image77.png"/></Relationships>
</file>

<file path=ppt/slides/_rels/slide15.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notesSlide" Target="../notesSlides/notesSlide15.xml"/><Relationship Id="rId7" Type="http://schemas.openxmlformats.org/officeDocument/2006/relationships/image" Target="../media/image81.pn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jp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1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95.gif"/><Relationship Id="rId4" Type="http://schemas.openxmlformats.org/officeDocument/2006/relationships/image" Target="../media/image94.png"/></Relationships>
</file>

<file path=ppt/slides/_rels/slide1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2.png"/></Relationships>
</file>

<file path=ppt/slides/_rels/slide1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06.gif"/><Relationship Id="rId5" Type="http://schemas.openxmlformats.org/officeDocument/2006/relationships/image" Target="../media/image105.png"/><Relationship Id="rId4" Type="http://schemas.openxmlformats.org/officeDocument/2006/relationships/image" Target="../media/image104.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09.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gif"/></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gif"/></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8.xml"/><Relationship Id="rId7"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4.png"/><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48.png"/><Relationship Id="rId3" Type="http://schemas.openxmlformats.org/officeDocument/2006/relationships/notesSlide" Target="../notesSlides/notesSlide9.xml"/><Relationship Id="rId7" Type="http://schemas.openxmlformats.org/officeDocument/2006/relationships/image" Target="../media/image50.png"/><Relationship Id="rId12"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9.png"/><Relationship Id="rId11"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oleObject" Target="../embeddings/oleObject3.bin"/><Relationship Id="rId4" Type="http://schemas.openxmlformats.org/officeDocument/2006/relationships/oleObject" Target="../embeddings/oleObject2.bin"/><Relationship Id="rId9"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aphicFrame>
        <p:nvGraphicFramePr>
          <p:cNvPr id="88" name="Google Shape;88;p1"/>
          <p:cNvGraphicFramePr/>
          <p:nvPr/>
        </p:nvGraphicFramePr>
        <p:xfrm>
          <a:off x="232626" y="2996952"/>
          <a:ext cx="3640250" cy="3722980"/>
        </p:xfrm>
        <a:graphic>
          <a:graphicData uri="http://schemas.openxmlformats.org/drawingml/2006/table">
            <a:tbl>
              <a:tblPr firstRow="1" bandRow="1">
                <a:noFill/>
                <a:tableStyleId>{6A9958FA-D7F5-4F15-870B-5C0A02EF1A6E}</a:tableStyleId>
              </a:tblPr>
              <a:tblGrid>
                <a:gridCol w="1336000">
                  <a:extLst>
                    <a:ext uri="{9D8B030D-6E8A-4147-A177-3AD203B41FA5}">
                      <a16:colId xmlns:a16="http://schemas.microsoft.com/office/drawing/2014/main" val="20000"/>
                    </a:ext>
                  </a:extLst>
                </a:gridCol>
                <a:gridCol w="1008100">
                  <a:extLst>
                    <a:ext uri="{9D8B030D-6E8A-4147-A177-3AD203B41FA5}">
                      <a16:colId xmlns:a16="http://schemas.microsoft.com/office/drawing/2014/main" val="20001"/>
                    </a:ext>
                  </a:extLst>
                </a:gridCol>
                <a:gridCol w="1296150">
                  <a:extLst>
                    <a:ext uri="{9D8B030D-6E8A-4147-A177-3AD203B41FA5}">
                      <a16:colId xmlns:a16="http://schemas.microsoft.com/office/drawing/2014/main" val="20002"/>
                    </a:ext>
                  </a:extLst>
                </a:gridCol>
              </a:tblGrid>
              <a:tr h="144025">
                <a:tc gridSpan="3">
                  <a:txBody>
                    <a:bodyPr/>
                    <a:lstStyle/>
                    <a:p>
                      <a:pPr marL="0" marR="0" lvl="0" indent="0" algn="l" rtl="0">
                        <a:spcBef>
                          <a:spcPts val="0"/>
                        </a:spcBef>
                        <a:spcAft>
                          <a:spcPts val="0"/>
                        </a:spcAft>
                        <a:buNone/>
                      </a:pPr>
                      <a:r>
                        <a:rPr lang="en-GB" sz="900" u="none" strike="noStrike" cap="none">
                          <a:solidFill>
                            <a:schemeClr val="lt1"/>
                          </a:solidFill>
                          <a:latin typeface="Lucida Sans"/>
                          <a:ea typeface="Lucida Sans"/>
                          <a:cs typeface="Lucida Sans"/>
                          <a:sym typeface="Lucida Sans"/>
                        </a:rPr>
                        <a:t>2. Functional groups.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Homologous series</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Prefix or suffix</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Functional group</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Alkanes</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-ane</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C—C</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Alkenes</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-ene</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C=C</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23797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Alcohols</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hydroxy-/-ol</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-OH</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r h="296700">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Carboxylic acid</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-oic acid</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5"/>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Haloalkane</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Chloro-</a:t>
                      </a:r>
                      <a:endParaRPr/>
                    </a:p>
                    <a:p>
                      <a:pPr marL="0" marR="0" lvl="0" indent="0" algn="ctr" rtl="0">
                        <a:lnSpc>
                          <a:spcPct val="100000"/>
                        </a:lnSpc>
                        <a:spcBef>
                          <a:spcPts val="18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Bromo-</a:t>
                      </a:r>
                      <a:endParaRPr/>
                    </a:p>
                    <a:p>
                      <a:pPr marL="0" marR="0" lvl="0" indent="0" algn="ctr" rtl="0">
                        <a:lnSpc>
                          <a:spcPct val="100000"/>
                        </a:lnSpc>
                        <a:spcBef>
                          <a:spcPts val="18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Iodo-</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-Cl</a:t>
                      </a:r>
                      <a:endParaRPr/>
                    </a:p>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-Br</a:t>
                      </a:r>
                      <a:endParaRPr/>
                    </a:p>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-I</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6"/>
                  </a:ext>
                </a:extLst>
              </a:tr>
              <a:tr h="306300">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Aldehydes</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-ale</a:t>
                      </a:r>
                      <a:endParaRPr/>
                    </a:p>
                  </a:txBody>
                  <a:tcPr marL="91450" marR="91450" marT="45725" marB="45725"/>
                </a:tc>
                <a:tc>
                  <a:txBody>
                    <a:bodyPr/>
                    <a:lstStyle/>
                    <a:p>
                      <a:pPr marL="0" marR="0" lvl="0" indent="0" algn="ctr" rtl="0">
                        <a:spcBef>
                          <a:spcPts val="0"/>
                        </a:spcBef>
                        <a:spcAft>
                          <a:spcPts val="0"/>
                        </a:spcAft>
                        <a:buNone/>
                      </a:pP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7"/>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Ketones</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-one</a:t>
                      </a:r>
                      <a:endParaRPr/>
                    </a:p>
                  </a:txBody>
                  <a:tcPr marL="91450" marR="91450" marT="45725" marB="45725"/>
                </a:tc>
                <a:tc>
                  <a:txBody>
                    <a:bodyPr/>
                    <a:lstStyle/>
                    <a:p>
                      <a:pPr marL="0" marR="0" lvl="0" indent="0" algn="ctr" rtl="0">
                        <a:spcBef>
                          <a:spcPts val="0"/>
                        </a:spcBef>
                        <a:spcAft>
                          <a:spcPts val="0"/>
                        </a:spcAft>
                        <a:buNone/>
                      </a:pPr>
                      <a:endParaRPr sz="900" b="0">
                        <a:solidFill>
                          <a:schemeClr val="dk1"/>
                        </a:solidFill>
                        <a:latin typeface="Lucida Sans"/>
                        <a:ea typeface="Lucida Sans"/>
                        <a:cs typeface="Lucida Sans"/>
                        <a:sym typeface="Lucida Sans"/>
                      </a:endParaRPr>
                    </a:p>
                    <a:p>
                      <a:pPr marL="0" marR="0" lvl="0" indent="0" algn="ctr" rtl="0">
                        <a:spcBef>
                          <a:spcPts val="0"/>
                        </a:spcBef>
                        <a:spcAft>
                          <a:spcPts val="0"/>
                        </a:spcAft>
                        <a:buNone/>
                      </a:pP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8"/>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Amines</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Amino-/-ine</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-NH</a:t>
                      </a:r>
                      <a:endParaRPr sz="90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9"/>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Nitril</a:t>
                      </a:r>
                      <a:endParaRPr sz="900" b="0" i="0" u="none" strike="noStrike" cap="none">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Cyano-/-nitrile</a:t>
                      </a:r>
                      <a:endParaRPr/>
                    </a:p>
                  </a:txBody>
                  <a:tcPr marL="91450" marR="91450" marT="45725" marB="45725"/>
                </a:tc>
                <a:tc>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-CN</a:t>
                      </a:r>
                      <a:endParaRPr sz="90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10"/>
                  </a:ext>
                </a:extLst>
              </a:tr>
              <a:tr h="273625">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Amides</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900"/>
                        <a:buFont typeface="Lucida Sans"/>
                        <a:buNone/>
                      </a:pPr>
                      <a:r>
                        <a:rPr lang="en-GB" sz="900" b="0" i="0" u="none" strike="noStrike" cap="none">
                          <a:solidFill>
                            <a:schemeClr val="dk1"/>
                          </a:solidFill>
                          <a:latin typeface="Lucida Sans"/>
                          <a:ea typeface="Lucida Sans"/>
                          <a:cs typeface="Lucida Sans"/>
                          <a:sym typeface="Lucida Sans"/>
                        </a:rPr>
                        <a:t>-amide</a:t>
                      </a:r>
                      <a:endParaRPr/>
                    </a:p>
                  </a:txBody>
                  <a:tcPr marL="91450" marR="91450" marT="45725" marB="45725"/>
                </a:tc>
                <a:tc>
                  <a:txBody>
                    <a:bodyPr/>
                    <a:lstStyle/>
                    <a:p>
                      <a:pPr marL="0" marR="0" lvl="0" indent="0" algn="ctr" rtl="0">
                        <a:spcBef>
                          <a:spcPts val="0"/>
                        </a:spcBef>
                        <a:spcAft>
                          <a:spcPts val="0"/>
                        </a:spcAft>
                        <a:buNone/>
                      </a:pPr>
                      <a:endParaRPr sz="900">
                        <a:solidFill>
                          <a:schemeClr val="dk1"/>
                        </a:solidFill>
                        <a:latin typeface="Lucida Sans"/>
                        <a:ea typeface="Lucida Sans"/>
                        <a:cs typeface="Lucida Sans"/>
                        <a:sym typeface="Lucida Sans"/>
                      </a:endParaRPr>
                    </a:p>
                    <a:p>
                      <a:pPr marL="0" marR="0" lvl="0" indent="0" algn="ctr" rtl="0">
                        <a:spcBef>
                          <a:spcPts val="0"/>
                        </a:spcBef>
                        <a:spcAft>
                          <a:spcPts val="0"/>
                        </a:spcAft>
                        <a:buNone/>
                      </a:pPr>
                      <a:endParaRPr sz="90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11"/>
                  </a:ext>
                </a:extLst>
              </a:tr>
            </a:tbl>
          </a:graphicData>
        </a:graphic>
      </p:graphicFrame>
      <p:graphicFrame>
        <p:nvGraphicFramePr>
          <p:cNvPr id="89" name="Google Shape;89;p1"/>
          <p:cNvGraphicFramePr/>
          <p:nvPr/>
        </p:nvGraphicFramePr>
        <p:xfrm>
          <a:off x="232626" y="404664"/>
          <a:ext cx="3640250" cy="2507595"/>
        </p:xfrm>
        <a:graphic>
          <a:graphicData uri="http://schemas.openxmlformats.org/drawingml/2006/table">
            <a:tbl>
              <a:tblPr firstRow="1" bandRow="1">
                <a:noFill/>
                <a:tableStyleId>{6A9958FA-D7F5-4F15-870B-5C0A02EF1A6E}</a:tableStyleId>
              </a:tblPr>
              <a:tblGrid>
                <a:gridCol w="920675">
                  <a:extLst>
                    <a:ext uri="{9D8B030D-6E8A-4147-A177-3AD203B41FA5}">
                      <a16:colId xmlns:a16="http://schemas.microsoft.com/office/drawing/2014/main" val="20000"/>
                    </a:ext>
                  </a:extLst>
                </a:gridCol>
                <a:gridCol w="2719575">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99650">
                <a:tc>
                  <a:txBody>
                    <a:bodyPr/>
                    <a:lstStyle/>
                    <a:p>
                      <a:pPr marL="0" marR="0" lvl="0" indent="0" algn="l" rtl="0">
                        <a:spcBef>
                          <a:spcPts val="0"/>
                        </a:spcBef>
                        <a:spcAft>
                          <a:spcPts val="0"/>
                        </a:spcAft>
                        <a:buNone/>
                      </a:pPr>
                      <a:r>
                        <a:rPr lang="en-GB" sz="900" u="none">
                          <a:solidFill>
                            <a:schemeClr val="dk1"/>
                          </a:solidFill>
                          <a:latin typeface="Lucida Sans"/>
                          <a:ea typeface="Lucida Sans"/>
                          <a:cs typeface="Lucida Sans"/>
                          <a:sym typeface="Lucida Sans"/>
                        </a:rPr>
                        <a:t>Functional group: </a:t>
                      </a:r>
                      <a:endParaRPr sz="900" u="none">
                        <a:latin typeface="Lucida Sans"/>
                        <a:ea typeface="Lucida Sans"/>
                        <a:cs typeface="Lucida Sans"/>
                        <a:sym typeface="Lucida Sans"/>
                      </a:endParaRPr>
                    </a:p>
                  </a:txBody>
                  <a:tcPr marL="91450" marR="91450" marT="45725" marB="45725"/>
                </a:tc>
                <a:tc>
                  <a:txBody>
                    <a:bodyPr/>
                    <a:lstStyle/>
                    <a:p>
                      <a:pPr marL="0" marR="0" lvl="0" indent="0" algn="l" rtl="0">
                        <a:lnSpc>
                          <a:spcPct val="8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An atom or group of atoms, such as a carboxyl group, that replaces hydrogen in an organic compound and that defines the structure of a family of compounds and determines the properties of the family.</a:t>
                      </a:r>
                      <a:endParaRPr sz="90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495875">
                <a:tc>
                  <a:txBody>
                    <a:bodyPr/>
                    <a:lstStyle/>
                    <a:p>
                      <a:pPr marL="0" marR="0" lvl="0" indent="0" algn="l" rtl="0">
                        <a:spcBef>
                          <a:spcPts val="0"/>
                        </a:spcBef>
                        <a:spcAft>
                          <a:spcPts val="0"/>
                        </a:spcAft>
                        <a:buNone/>
                      </a:pPr>
                      <a:r>
                        <a:rPr lang="en-GB" sz="900" u="none">
                          <a:solidFill>
                            <a:schemeClr val="dk1"/>
                          </a:solidFill>
                          <a:latin typeface="Lucida Sans"/>
                          <a:ea typeface="Lucida Sans"/>
                          <a:cs typeface="Lucida Sans"/>
                          <a:sym typeface="Lucida Sans"/>
                        </a:rPr>
                        <a:t>General formula: </a:t>
                      </a:r>
                      <a:endParaRPr sz="900" u="none">
                        <a:latin typeface="Lucida Sans"/>
                        <a:ea typeface="Lucida Sans"/>
                        <a:cs typeface="Lucida Sans"/>
                        <a:sym typeface="Lucida Sans"/>
                      </a:endParaRPr>
                    </a:p>
                  </a:txBody>
                  <a:tcPr marL="91450" marR="91450" marT="45725" marB="45725"/>
                </a:tc>
                <a:tc>
                  <a:txBody>
                    <a:bodyPr/>
                    <a:lstStyle/>
                    <a:p>
                      <a:pPr marL="0" marR="0" lvl="0" indent="0" algn="l" rtl="0">
                        <a:lnSpc>
                          <a:spcPct val="8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a chemical </a:t>
                      </a:r>
                      <a:r>
                        <a:rPr lang="en-GB" sz="900" i="1">
                          <a:solidFill>
                            <a:schemeClr val="dk1"/>
                          </a:solidFill>
                          <a:latin typeface="Lucida Sans"/>
                          <a:ea typeface="Lucida Sans"/>
                          <a:cs typeface="Lucida Sans"/>
                          <a:sym typeface="Lucida Sans"/>
                        </a:rPr>
                        <a:t>formula</a:t>
                      </a:r>
                      <a:r>
                        <a:rPr lang="en-GB" sz="900">
                          <a:solidFill>
                            <a:schemeClr val="dk1"/>
                          </a:solidFill>
                          <a:latin typeface="Lucida Sans"/>
                          <a:ea typeface="Lucida Sans"/>
                          <a:cs typeface="Lucida Sans"/>
                          <a:sym typeface="Lucida Sans"/>
                        </a:rPr>
                        <a:t> applicable to a series of compounds (as ROH for alcohols, CnH2n + 2 for alkanes where n is an integer) </a:t>
                      </a:r>
                      <a:endParaRPr/>
                    </a:p>
                  </a:txBody>
                  <a:tcPr marL="91450" marR="91450" marT="45725" marB="45725"/>
                </a:tc>
                <a:extLst>
                  <a:ext uri="{0D108BD9-81ED-4DB2-BD59-A6C34878D82A}">
                    <a16:rowId xmlns:a16="http://schemas.microsoft.com/office/drawing/2014/main" val="10002"/>
                  </a:ext>
                </a:extLst>
              </a:tr>
              <a:tr h="321725">
                <a:tc>
                  <a:txBody>
                    <a:bodyPr/>
                    <a:lstStyle/>
                    <a:p>
                      <a:pPr marL="0" marR="0" lvl="0" indent="0" algn="l" rtl="0">
                        <a:spcBef>
                          <a:spcPts val="0"/>
                        </a:spcBef>
                        <a:spcAft>
                          <a:spcPts val="0"/>
                        </a:spcAft>
                        <a:buNone/>
                      </a:pPr>
                      <a:r>
                        <a:rPr lang="en-GB" sz="900" u="none">
                          <a:solidFill>
                            <a:schemeClr val="dk1"/>
                          </a:solidFill>
                          <a:latin typeface="Lucida Sans"/>
                          <a:ea typeface="Lucida Sans"/>
                          <a:cs typeface="Lucida Sans"/>
                          <a:sym typeface="Lucida Sans"/>
                        </a:rPr>
                        <a:t>Homologous series</a:t>
                      </a:r>
                      <a:endParaRPr sz="900" u="none">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A series of related chemical compounds that have the same functional group(s) but differ in formula by a fixed group of atoms. </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321725">
                <a:tc>
                  <a:txBody>
                    <a:bodyPr/>
                    <a:lstStyle/>
                    <a:p>
                      <a:pPr marL="0" marR="0" lvl="0" indent="0" algn="l" rtl="0">
                        <a:spcBef>
                          <a:spcPts val="0"/>
                        </a:spcBef>
                        <a:spcAft>
                          <a:spcPts val="0"/>
                        </a:spcAft>
                        <a:buNone/>
                      </a:pPr>
                      <a:r>
                        <a:rPr lang="en-GB" sz="900" u="none">
                          <a:latin typeface="Lucida Sans"/>
                          <a:ea typeface="Lucida Sans"/>
                          <a:cs typeface="Lucida Sans"/>
                          <a:sym typeface="Lucida Sans"/>
                        </a:rPr>
                        <a:t>Isomer</a:t>
                      </a:r>
                      <a:endParaRPr sz="900" u="none">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two or more compounds with the same formula but a different arrangement of atoms in the molecule and different properties</a:t>
                      </a:r>
                      <a:endParaRPr/>
                    </a:p>
                  </a:txBody>
                  <a:tcPr marL="91450" marR="91450" marT="45725" marB="45725"/>
                </a:tc>
                <a:extLst>
                  <a:ext uri="{0D108BD9-81ED-4DB2-BD59-A6C34878D82A}">
                    <a16:rowId xmlns:a16="http://schemas.microsoft.com/office/drawing/2014/main" val="10004"/>
                  </a:ext>
                </a:extLst>
              </a:tr>
            </a:tbl>
          </a:graphicData>
        </a:graphic>
      </p:graphicFrame>
      <p:sp>
        <p:nvSpPr>
          <p:cNvPr id="90" name="Google Shape;90;p1"/>
          <p:cNvSpPr txBox="1"/>
          <p:nvPr/>
        </p:nvSpPr>
        <p:spPr>
          <a:xfrm>
            <a:off x="272480" y="44624"/>
            <a:ext cx="4752528"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a:t>
            </a:r>
            <a:r>
              <a:rPr lang="en-GB" sz="1800" b="0" i="0" u="none" strike="noStrike" cap="none" dirty="0">
                <a:solidFill>
                  <a:schemeClr val="dk1"/>
                </a:solidFill>
                <a:latin typeface="Lucida Sans"/>
                <a:ea typeface="Lucida Sans"/>
                <a:cs typeface="Lucida Sans"/>
                <a:sym typeface="Lucida Sans"/>
              </a:rPr>
              <a:t>: Intro - Nomenclature</a:t>
            </a:r>
            <a:endParaRPr sz="1800" dirty="0">
              <a:solidFill>
                <a:schemeClr val="dk1"/>
              </a:solidFill>
              <a:latin typeface="Lucida Sans"/>
              <a:ea typeface="Lucida Sans"/>
              <a:cs typeface="Lucida Sans"/>
              <a:sym typeface="Lucida Sans"/>
            </a:endParaRPr>
          </a:p>
        </p:txBody>
      </p:sp>
      <p:sp>
        <p:nvSpPr>
          <p:cNvPr id="91" name="Google Shape;91;p1"/>
          <p:cNvSpPr txBox="1"/>
          <p:nvPr/>
        </p:nvSpPr>
        <p:spPr>
          <a:xfrm>
            <a:off x="1064568" y="2998865"/>
            <a:ext cx="11818961" cy="6571398"/>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888888"/>
              </a:buClr>
              <a:buSzPts val="900"/>
              <a:buFont typeface="Arial"/>
              <a:buNone/>
            </a:pPr>
            <a:endParaRPr sz="900" b="0" u="sng">
              <a:solidFill>
                <a:schemeClr val="dk1"/>
              </a:solidFill>
              <a:latin typeface="Calibri"/>
              <a:ea typeface="Calibri"/>
              <a:cs typeface="Calibri"/>
              <a:sym typeface="Calibri"/>
            </a:endParaRPr>
          </a:p>
          <a:p>
            <a:pPr marL="0" marR="0" lvl="0" indent="0" algn="ctr" rtl="0">
              <a:lnSpc>
                <a:spcPct val="80000"/>
              </a:lnSpc>
              <a:spcBef>
                <a:spcPts val="180"/>
              </a:spcBef>
              <a:spcAft>
                <a:spcPts val="0"/>
              </a:spcAft>
              <a:buClr>
                <a:srgbClr val="888888"/>
              </a:buClr>
              <a:buSzPts val="900"/>
              <a:buFont typeface="Arial"/>
              <a:buNone/>
            </a:pPr>
            <a:endParaRPr sz="900" b="0" u="none">
              <a:solidFill>
                <a:schemeClr val="dk1"/>
              </a:solidFill>
              <a:latin typeface="Calibri"/>
              <a:ea typeface="Calibri"/>
              <a:cs typeface="Calibri"/>
              <a:sym typeface="Calibri"/>
            </a:endParaRPr>
          </a:p>
          <a:p>
            <a:pPr marL="0" marR="0" lvl="0" indent="0" algn="ctr" rtl="0">
              <a:lnSpc>
                <a:spcPct val="80000"/>
              </a:lnSpc>
              <a:spcBef>
                <a:spcPts val="180"/>
              </a:spcBef>
              <a:spcAft>
                <a:spcPts val="0"/>
              </a:spcAft>
              <a:buClr>
                <a:srgbClr val="888888"/>
              </a:buClr>
              <a:buSzPts val="900"/>
              <a:buFont typeface="Arial"/>
              <a:buNone/>
            </a:pPr>
            <a:endParaRPr sz="900" b="0" u="sng">
              <a:solidFill>
                <a:schemeClr val="dk1"/>
              </a:solidFill>
              <a:latin typeface="Calibri"/>
              <a:ea typeface="Calibri"/>
              <a:cs typeface="Calibri"/>
              <a:sym typeface="Calibri"/>
            </a:endParaRPr>
          </a:p>
        </p:txBody>
      </p:sp>
      <p:graphicFrame>
        <p:nvGraphicFramePr>
          <p:cNvPr id="92" name="Google Shape;92;p1"/>
          <p:cNvGraphicFramePr/>
          <p:nvPr/>
        </p:nvGraphicFramePr>
        <p:xfrm>
          <a:off x="4016896" y="3780841"/>
          <a:ext cx="5760625" cy="405956"/>
        </p:xfrm>
        <a:graphic>
          <a:graphicData uri="http://schemas.openxmlformats.org/drawingml/2006/table">
            <a:tbl>
              <a:tblPr firstRow="1" firstCol="1" bandRow="1">
                <a:noFill/>
                <a:tableStyleId>{C2CD7602-661C-4B6C-AA88-9429263CF432}</a:tableStyleId>
              </a:tblPr>
              <a:tblGrid>
                <a:gridCol w="1231775">
                  <a:extLst>
                    <a:ext uri="{9D8B030D-6E8A-4147-A177-3AD203B41FA5}">
                      <a16:colId xmlns:a16="http://schemas.microsoft.com/office/drawing/2014/main" val="20000"/>
                    </a:ext>
                  </a:extLst>
                </a:gridCol>
                <a:gridCol w="493575">
                  <a:extLst>
                    <a:ext uri="{9D8B030D-6E8A-4147-A177-3AD203B41FA5}">
                      <a16:colId xmlns:a16="http://schemas.microsoft.com/office/drawing/2014/main" val="20001"/>
                    </a:ext>
                  </a:extLst>
                </a:gridCol>
                <a:gridCol w="503800">
                  <a:extLst>
                    <a:ext uri="{9D8B030D-6E8A-4147-A177-3AD203B41FA5}">
                      <a16:colId xmlns:a16="http://schemas.microsoft.com/office/drawing/2014/main" val="20002"/>
                    </a:ext>
                  </a:extLst>
                </a:gridCol>
                <a:gridCol w="451425">
                  <a:extLst>
                    <a:ext uri="{9D8B030D-6E8A-4147-A177-3AD203B41FA5}">
                      <a16:colId xmlns:a16="http://schemas.microsoft.com/office/drawing/2014/main" val="20003"/>
                    </a:ext>
                  </a:extLst>
                </a:gridCol>
                <a:gridCol w="381475">
                  <a:extLst>
                    <a:ext uri="{9D8B030D-6E8A-4147-A177-3AD203B41FA5}">
                      <a16:colId xmlns:a16="http://schemas.microsoft.com/office/drawing/2014/main" val="20004"/>
                    </a:ext>
                  </a:extLst>
                </a:gridCol>
                <a:gridCol w="442100">
                  <a:extLst>
                    <a:ext uri="{9D8B030D-6E8A-4147-A177-3AD203B41FA5}">
                      <a16:colId xmlns:a16="http://schemas.microsoft.com/office/drawing/2014/main" val="20005"/>
                    </a:ext>
                  </a:extLst>
                </a:gridCol>
                <a:gridCol w="418775">
                  <a:extLst>
                    <a:ext uri="{9D8B030D-6E8A-4147-A177-3AD203B41FA5}">
                      <a16:colId xmlns:a16="http://schemas.microsoft.com/office/drawing/2014/main" val="20006"/>
                    </a:ext>
                  </a:extLst>
                </a:gridCol>
                <a:gridCol w="462300">
                  <a:extLst>
                    <a:ext uri="{9D8B030D-6E8A-4147-A177-3AD203B41FA5}">
                      <a16:colId xmlns:a16="http://schemas.microsoft.com/office/drawing/2014/main" val="20007"/>
                    </a:ext>
                  </a:extLst>
                </a:gridCol>
                <a:gridCol w="392350">
                  <a:extLst>
                    <a:ext uri="{9D8B030D-6E8A-4147-A177-3AD203B41FA5}">
                      <a16:colId xmlns:a16="http://schemas.microsoft.com/office/drawing/2014/main" val="20008"/>
                    </a:ext>
                  </a:extLst>
                </a:gridCol>
                <a:gridCol w="426550">
                  <a:extLst>
                    <a:ext uri="{9D8B030D-6E8A-4147-A177-3AD203B41FA5}">
                      <a16:colId xmlns:a16="http://schemas.microsoft.com/office/drawing/2014/main" val="20009"/>
                    </a:ext>
                  </a:extLst>
                </a:gridCol>
                <a:gridCol w="556500">
                  <a:extLst>
                    <a:ext uri="{9D8B030D-6E8A-4147-A177-3AD203B41FA5}">
                      <a16:colId xmlns:a16="http://schemas.microsoft.com/office/drawing/2014/main" val="20010"/>
                    </a:ext>
                  </a:extLst>
                </a:gridCol>
              </a:tblGrid>
              <a:tr h="126375">
                <a:tc gridSpan="11">
                  <a:txBody>
                    <a:bodyPr/>
                    <a:lstStyle/>
                    <a:p>
                      <a:pPr marL="0" marR="0" lvl="0" indent="0" algn="l" rtl="0">
                        <a:lnSpc>
                          <a:spcPct val="107000"/>
                        </a:lnSpc>
                        <a:spcBef>
                          <a:spcPts val="0"/>
                        </a:spcBef>
                        <a:spcAft>
                          <a:spcPts val="0"/>
                        </a:spcAft>
                        <a:buNone/>
                      </a:pPr>
                      <a:r>
                        <a:rPr lang="en-GB" sz="900" b="1">
                          <a:latin typeface="Lucida Sans"/>
                          <a:ea typeface="Lucida Sans"/>
                          <a:cs typeface="Lucida Sans"/>
                          <a:sym typeface="Lucida Sans"/>
                        </a:rPr>
                        <a:t>3. Chain nomenclature</a:t>
                      </a:r>
                      <a:endParaRPr sz="900" b="1">
                        <a:latin typeface="Lucida Sans"/>
                        <a:ea typeface="Lucida Sans"/>
                        <a:cs typeface="Lucida Sans"/>
                        <a:sym typeface="Lucida Sans"/>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4300">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Number of C atoms</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1C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2C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3C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4C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5C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6C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7C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8C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9C</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10C</a:t>
                      </a:r>
                      <a:endParaRPr sz="900" b="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1"/>
                  </a:ext>
                </a:extLst>
              </a:tr>
              <a:tr h="114300">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prefix</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Meth-</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Eth-</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Prop-</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But-</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Pent-</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Hex-</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Hept-</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Oct-</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Non-</a:t>
                      </a:r>
                      <a:endParaRPr sz="900" b="0">
                        <a:latin typeface="Lucida Sans"/>
                        <a:ea typeface="Lucida Sans"/>
                        <a:cs typeface="Lucida Sans"/>
                        <a:sym typeface="Lucida Sans"/>
                      </a:endParaRPr>
                    </a:p>
                  </a:txBody>
                  <a:tcPr marL="68575" marR="68575" marT="0" marB="0"/>
                </a:tc>
                <a:tc>
                  <a:txBody>
                    <a:bodyPr/>
                    <a:lstStyle/>
                    <a:p>
                      <a:pPr marL="0" marR="0" lvl="0" indent="0" algn="ctr" rtl="0">
                        <a:lnSpc>
                          <a:spcPct val="107000"/>
                        </a:lnSpc>
                        <a:spcBef>
                          <a:spcPts val="0"/>
                        </a:spcBef>
                        <a:spcAft>
                          <a:spcPts val="0"/>
                        </a:spcAft>
                        <a:buNone/>
                      </a:pPr>
                      <a:r>
                        <a:rPr lang="en-GB" sz="900" b="0">
                          <a:latin typeface="Lucida Sans"/>
                          <a:ea typeface="Lucida Sans"/>
                          <a:cs typeface="Lucida Sans"/>
                          <a:sym typeface="Lucida Sans"/>
                        </a:rPr>
                        <a:t>Dec-</a:t>
                      </a:r>
                      <a:endParaRPr sz="900" b="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2"/>
                  </a:ext>
                </a:extLst>
              </a:tr>
            </a:tbl>
          </a:graphicData>
        </a:graphic>
      </p:graphicFrame>
      <p:pic>
        <p:nvPicPr>
          <p:cNvPr id="93" name="Google Shape;93;p1" descr="4:34 (Triple only) know that carboxylic acids contain the ..."/>
          <p:cNvPicPr preferRelativeResize="0"/>
          <p:nvPr/>
        </p:nvPicPr>
        <p:blipFill rotWithShape="1">
          <a:blip r:embed="rId3">
            <a:alphaModFix/>
          </a:blip>
          <a:srcRect/>
          <a:stretch/>
        </p:blipFill>
        <p:spPr>
          <a:xfrm>
            <a:off x="3080792" y="4293096"/>
            <a:ext cx="321756" cy="288000"/>
          </a:xfrm>
          <a:prstGeom prst="rect">
            <a:avLst/>
          </a:prstGeom>
          <a:noFill/>
          <a:ln>
            <a:noFill/>
          </a:ln>
        </p:spPr>
      </p:pic>
      <p:pic>
        <p:nvPicPr>
          <p:cNvPr id="94" name="Google Shape;94;p1" descr="Aldehyde - Wikipedia"/>
          <p:cNvPicPr preferRelativeResize="0"/>
          <p:nvPr/>
        </p:nvPicPr>
        <p:blipFill rotWithShape="1">
          <a:blip r:embed="rId4">
            <a:alphaModFix/>
          </a:blip>
          <a:srcRect l="25792"/>
          <a:stretch/>
        </p:blipFill>
        <p:spPr>
          <a:xfrm>
            <a:off x="3152800" y="5157224"/>
            <a:ext cx="230426" cy="288000"/>
          </a:xfrm>
          <a:prstGeom prst="rect">
            <a:avLst/>
          </a:prstGeom>
          <a:noFill/>
          <a:ln>
            <a:noFill/>
          </a:ln>
        </p:spPr>
      </p:pic>
      <p:pic>
        <p:nvPicPr>
          <p:cNvPr id="95" name="Google Shape;95;p1"/>
          <p:cNvPicPr preferRelativeResize="0"/>
          <p:nvPr/>
        </p:nvPicPr>
        <p:blipFill rotWithShape="1">
          <a:blip r:embed="rId5">
            <a:alphaModFix/>
          </a:blip>
          <a:srcRect l="35368" t="7210" r="32116" b="21470"/>
          <a:stretch/>
        </p:blipFill>
        <p:spPr>
          <a:xfrm>
            <a:off x="3152800" y="5445224"/>
            <a:ext cx="197603" cy="288000"/>
          </a:xfrm>
          <a:prstGeom prst="rect">
            <a:avLst/>
          </a:prstGeom>
          <a:noFill/>
          <a:ln>
            <a:noFill/>
          </a:ln>
        </p:spPr>
      </p:pic>
      <p:sp>
        <p:nvSpPr>
          <p:cNvPr id="96" name="Google Shape;96;p1"/>
          <p:cNvSpPr/>
          <p:nvPr/>
        </p:nvSpPr>
        <p:spPr>
          <a:xfrm>
            <a:off x="7542916" y="3315126"/>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97" name="Google Shape;97;p1"/>
          <p:cNvGraphicFramePr/>
          <p:nvPr/>
        </p:nvGraphicFramePr>
        <p:xfrm>
          <a:off x="4016896" y="4293096"/>
          <a:ext cx="5760650" cy="2502790"/>
        </p:xfrm>
        <a:graphic>
          <a:graphicData uri="http://schemas.openxmlformats.org/drawingml/2006/table">
            <a:tbl>
              <a:tblPr firstRow="1" bandRow="1">
                <a:noFill/>
                <a:tableStyleId>{6A9958FA-D7F5-4F15-870B-5C0A02EF1A6E}</a:tableStyleId>
              </a:tblPr>
              <a:tblGrid>
                <a:gridCol w="576065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latin typeface="Lucida Sans"/>
                          <a:ea typeface="Lucida Sans"/>
                          <a:cs typeface="Lucida Sans"/>
                          <a:sym typeface="Lucida Sans"/>
                        </a:rPr>
                        <a:t>4. Cahn-Ingold-Prelog (CIP) rules </a:t>
                      </a:r>
                      <a:endParaRPr/>
                    </a:p>
                  </a:txBody>
                  <a:tcPr marL="91450" marR="91450" marT="45725" marB="45725"/>
                </a:tc>
                <a:extLst>
                  <a:ext uri="{0D108BD9-81ED-4DB2-BD59-A6C34878D82A}">
                    <a16:rowId xmlns:a16="http://schemas.microsoft.com/office/drawing/2014/main" val="10000"/>
                  </a:ext>
                </a:extLst>
              </a:tr>
              <a:tr h="399650">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These rules help with naming geometric isomers E/Z:</a:t>
                      </a:r>
                      <a:endParaRPr/>
                    </a:p>
                    <a:p>
                      <a:pPr marL="228600" marR="0" lvl="0" indent="-228600" algn="l" rtl="0">
                        <a:spcBef>
                          <a:spcPts val="0"/>
                        </a:spcBef>
                        <a:spcAft>
                          <a:spcPts val="0"/>
                        </a:spcAft>
                        <a:buClr>
                          <a:schemeClr val="dk1"/>
                        </a:buClr>
                        <a:buSzPts val="900"/>
                        <a:buFont typeface="Calibri"/>
                        <a:buAutoNum type="arabicPeriod"/>
                      </a:pPr>
                      <a:r>
                        <a:rPr lang="en-GB" sz="900" b="0" i="0">
                          <a:solidFill>
                            <a:schemeClr val="dk1"/>
                          </a:solidFill>
                          <a:latin typeface="Lucida Sans"/>
                          <a:ea typeface="Lucida Sans"/>
                          <a:cs typeface="Lucida Sans"/>
                          <a:sym typeface="Lucida Sans"/>
                        </a:rPr>
                        <a:t>Compare the </a:t>
                      </a:r>
                      <a:r>
                        <a:rPr lang="en-GB" sz="900" b="0" i="0" u="sng">
                          <a:solidFill>
                            <a:schemeClr val="dk1"/>
                          </a:solidFill>
                          <a:latin typeface="Lucida Sans"/>
                          <a:ea typeface="Lucida Sans"/>
                          <a:cs typeface="Lucida Sans"/>
                          <a:sym typeface="Lucida Sans"/>
                        </a:rPr>
                        <a:t>atomic number </a:t>
                      </a:r>
                      <a:r>
                        <a:rPr lang="en-GB" sz="900" b="0" i="0">
                          <a:solidFill>
                            <a:schemeClr val="dk1"/>
                          </a:solidFill>
                          <a:latin typeface="Lucida Sans"/>
                          <a:ea typeface="Lucida Sans"/>
                          <a:cs typeface="Lucida Sans"/>
                          <a:sym typeface="Lucida Sans"/>
                        </a:rPr>
                        <a:t>of the atoms directly attached to the double bond; the group having the atom of higher atomic number receives higher priority.</a:t>
                      </a:r>
                      <a:endParaRPr/>
                    </a:p>
                    <a:p>
                      <a:pPr marL="228600" marR="0" lvl="0" indent="-228600" algn="l" rtl="0">
                        <a:spcBef>
                          <a:spcPts val="0"/>
                        </a:spcBef>
                        <a:spcAft>
                          <a:spcPts val="0"/>
                        </a:spcAft>
                        <a:buClr>
                          <a:schemeClr val="dk1"/>
                        </a:buClr>
                        <a:buSzPts val="900"/>
                        <a:buFont typeface="Calibri"/>
                        <a:buAutoNum type="arabicPeriod"/>
                      </a:pPr>
                      <a:r>
                        <a:rPr lang="en-GB" sz="900" b="0" i="0">
                          <a:solidFill>
                            <a:schemeClr val="dk1"/>
                          </a:solidFill>
                          <a:latin typeface="Lucida Sans"/>
                          <a:ea typeface="Lucida Sans"/>
                          <a:cs typeface="Lucida Sans"/>
                          <a:sym typeface="Lucida Sans"/>
                        </a:rPr>
                        <a:t>If there is a tie, we must consider the atoms at distance 2 from the double bond—as a list is made for each group of the atoms bonded to the one directly attached to the double bond. Each list is arranged in order of decreasing atomic number. Then the lists are compared atom by atom; at the earliest difference, the group containing the atom </a:t>
                      </a:r>
                      <a:r>
                        <a:rPr lang="en-GB" sz="900" b="0" i="0" u="none">
                          <a:solidFill>
                            <a:schemeClr val="dk1"/>
                          </a:solidFill>
                          <a:latin typeface="Lucida Sans"/>
                          <a:ea typeface="Lucida Sans"/>
                          <a:cs typeface="Lucida Sans"/>
                          <a:sym typeface="Lucida Sans"/>
                        </a:rPr>
                        <a:t>of higher </a:t>
                      </a:r>
                      <a:r>
                        <a:rPr lang="en-GB" sz="900" b="0" i="0" u="sng">
                          <a:solidFill>
                            <a:schemeClr val="dk1"/>
                          </a:solidFill>
                          <a:latin typeface="Lucida Sans"/>
                          <a:ea typeface="Lucida Sans"/>
                          <a:cs typeface="Lucida Sans"/>
                          <a:sym typeface="Lucida Sans"/>
                        </a:rPr>
                        <a:t>atomic number </a:t>
                      </a:r>
                      <a:r>
                        <a:rPr lang="en-GB" sz="900" b="0" i="0">
                          <a:solidFill>
                            <a:schemeClr val="dk1"/>
                          </a:solidFill>
                          <a:latin typeface="Lucida Sans"/>
                          <a:ea typeface="Lucida Sans"/>
                          <a:cs typeface="Lucida Sans"/>
                          <a:sym typeface="Lucida Sans"/>
                        </a:rPr>
                        <a:t>receives higher priority.</a:t>
                      </a:r>
                      <a:endParaRPr/>
                    </a:p>
                    <a:p>
                      <a:pPr marL="228600" marR="0" lvl="0" indent="-228600" algn="l" rtl="0">
                        <a:spcBef>
                          <a:spcPts val="0"/>
                        </a:spcBef>
                        <a:spcAft>
                          <a:spcPts val="0"/>
                        </a:spcAft>
                        <a:buClr>
                          <a:schemeClr val="dk1"/>
                        </a:buClr>
                        <a:buSzPts val="900"/>
                        <a:buFont typeface="Calibri"/>
                        <a:buAutoNum type="arabicPeriod"/>
                      </a:pPr>
                      <a:r>
                        <a:rPr lang="en-GB" sz="900" b="0" i="0">
                          <a:solidFill>
                            <a:schemeClr val="dk1"/>
                          </a:solidFill>
                          <a:latin typeface="Lucida Sans"/>
                          <a:ea typeface="Lucida Sans"/>
                          <a:cs typeface="Lucida Sans"/>
                          <a:sym typeface="Lucida Sans"/>
                        </a:rPr>
                        <a:t>If there is still a tie step 2 is repeated for the atoms at distance 3 from the double bond.</a:t>
                      </a:r>
                      <a:endParaRPr/>
                    </a:p>
                    <a:p>
                      <a:pPr marL="228600" marR="0" lvl="0" indent="-228600" algn="l" rtl="0">
                        <a:spcBef>
                          <a:spcPts val="0"/>
                        </a:spcBef>
                        <a:spcAft>
                          <a:spcPts val="0"/>
                        </a:spcAft>
                        <a:buClr>
                          <a:schemeClr val="dk1"/>
                        </a:buClr>
                        <a:buSzPts val="900"/>
                        <a:buFont typeface="Calibri"/>
                        <a:buAutoNum type="arabicPeriod"/>
                      </a:pPr>
                      <a:r>
                        <a:rPr lang="en-GB" sz="900" b="0" i="0">
                          <a:solidFill>
                            <a:schemeClr val="dk1"/>
                          </a:solidFill>
                          <a:latin typeface="Lucida Sans"/>
                          <a:ea typeface="Lucida Sans"/>
                          <a:cs typeface="Lucida Sans"/>
                          <a:sym typeface="Lucida Sans"/>
                        </a:rPr>
                        <a:t>If two groups differ only in isotopes, then the larger atomic mass is used to set the priority.</a:t>
                      </a:r>
                      <a:endParaRPr/>
                    </a:p>
                    <a:p>
                      <a:pPr marL="228600" marR="0" lvl="0" indent="-171450" algn="l" rtl="0">
                        <a:spcBef>
                          <a:spcPts val="0"/>
                        </a:spcBef>
                        <a:spcAft>
                          <a:spcPts val="0"/>
                        </a:spcAft>
                        <a:buClr>
                          <a:schemeClr val="dk1"/>
                        </a:buClr>
                        <a:buSzPts val="900"/>
                        <a:buFont typeface="Calibri"/>
                        <a:buNone/>
                      </a:pPr>
                      <a:endParaRPr sz="900" b="0" i="0">
                        <a:solidFill>
                          <a:schemeClr val="dk1"/>
                        </a:solidFill>
                        <a:latin typeface="Lucida Sans"/>
                        <a:ea typeface="Lucida Sans"/>
                        <a:cs typeface="Lucida Sans"/>
                        <a:sym typeface="Lucida Sans"/>
                      </a:endParaRPr>
                    </a:p>
                    <a:p>
                      <a:pPr marL="0" marR="0" lvl="0" indent="0" algn="l" rtl="0">
                        <a:lnSpc>
                          <a:spcPct val="100000"/>
                        </a:lnSpc>
                        <a:spcBef>
                          <a:spcPts val="0"/>
                        </a:spcBef>
                        <a:spcAft>
                          <a:spcPts val="0"/>
                        </a:spcAft>
                        <a:buClr>
                          <a:schemeClr val="dk1"/>
                        </a:buClr>
                        <a:buSzPts val="900"/>
                        <a:buFont typeface="Calibri"/>
                        <a:buNone/>
                      </a:pPr>
                      <a:r>
                        <a:rPr lang="en-GB" sz="900" b="0" i="0">
                          <a:solidFill>
                            <a:schemeClr val="dk1"/>
                          </a:solidFill>
                          <a:latin typeface="Lucida Sans"/>
                          <a:ea typeface="Lucida Sans"/>
                          <a:cs typeface="Lucida Sans"/>
                          <a:sym typeface="Lucida Sans"/>
                        </a:rPr>
                        <a:t>This process is repeated recursively, each time with atoms one bond farther from the double bond, until the tie is broken.</a:t>
                      </a:r>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lnSpc>
                          <a:spcPct val="100000"/>
                        </a:lnSpc>
                        <a:spcBef>
                          <a:spcPts val="0"/>
                        </a:spcBef>
                        <a:spcAft>
                          <a:spcPts val="0"/>
                        </a:spcAft>
                        <a:buClr>
                          <a:schemeClr val="dk1"/>
                        </a:buClr>
                        <a:buSzPts val="900"/>
                        <a:buFont typeface="Calibri"/>
                        <a:buNone/>
                      </a:pPr>
                      <a:r>
                        <a:rPr lang="en-GB" sz="900" b="0" i="0">
                          <a:solidFill>
                            <a:schemeClr val="dk1"/>
                          </a:solidFill>
                          <a:latin typeface="Lucida Sans"/>
                          <a:ea typeface="Lucida Sans"/>
                          <a:cs typeface="Lucida Sans"/>
                          <a:sym typeface="Lucida Sans"/>
                        </a:rPr>
                        <a:t>E: the higher priority groups are on opposite sides of the double bond. </a:t>
                      </a:r>
                      <a:endParaRPr/>
                    </a:p>
                    <a:p>
                      <a:pPr marL="0" marR="0" lvl="0" indent="0" algn="l" rtl="0">
                        <a:lnSpc>
                          <a:spcPct val="100000"/>
                        </a:lnSpc>
                        <a:spcBef>
                          <a:spcPts val="0"/>
                        </a:spcBef>
                        <a:spcAft>
                          <a:spcPts val="0"/>
                        </a:spcAft>
                        <a:buClr>
                          <a:schemeClr val="dk1"/>
                        </a:buClr>
                        <a:buSzPts val="900"/>
                        <a:buFont typeface="Calibri"/>
                        <a:buNone/>
                      </a:pPr>
                      <a:r>
                        <a:rPr lang="en-GB" sz="900" b="0" i="0">
                          <a:solidFill>
                            <a:schemeClr val="dk1"/>
                          </a:solidFill>
                          <a:latin typeface="Lucida Sans"/>
                          <a:ea typeface="Lucida Sans"/>
                          <a:cs typeface="Lucida Sans"/>
                          <a:sym typeface="Lucida Sans"/>
                        </a:rPr>
                        <a:t>Z : the higher priority groups are on the same side of the double bond.</a:t>
                      </a:r>
                      <a:endParaRPr/>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98" name="Google Shape;98;p1"/>
          <p:cNvGraphicFramePr/>
          <p:nvPr/>
        </p:nvGraphicFramePr>
        <p:xfrm>
          <a:off x="4016896" y="48883"/>
          <a:ext cx="5760650" cy="3657640"/>
        </p:xfrm>
        <a:graphic>
          <a:graphicData uri="http://schemas.openxmlformats.org/drawingml/2006/table">
            <a:tbl>
              <a:tblPr firstRow="1" bandRow="1">
                <a:noFill/>
                <a:tableStyleId>{6A9958FA-D7F5-4F15-870B-5C0A02EF1A6E}</a:tableStyleId>
              </a:tblPr>
              <a:tblGrid>
                <a:gridCol w="5760650">
                  <a:extLst>
                    <a:ext uri="{9D8B030D-6E8A-4147-A177-3AD203B41FA5}">
                      <a16:colId xmlns:a16="http://schemas.microsoft.com/office/drawing/2014/main" val="20000"/>
                    </a:ext>
                  </a:extLst>
                </a:gridCol>
              </a:tblGrid>
              <a:tr h="227225">
                <a:tc>
                  <a:txBody>
                    <a:bodyPr/>
                    <a:lstStyle/>
                    <a:p>
                      <a:pPr marL="0" marR="0" lvl="0" indent="0" algn="l" rtl="0">
                        <a:spcBef>
                          <a:spcPts val="0"/>
                        </a:spcBef>
                        <a:spcAft>
                          <a:spcPts val="0"/>
                        </a:spcAft>
                        <a:buNone/>
                      </a:pPr>
                      <a:r>
                        <a:rPr lang="en-GB" sz="900">
                          <a:latin typeface="Lucida Sans"/>
                          <a:ea typeface="Lucida Sans"/>
                          <a:cs typeface="Lucida Sans"/>
                          <a:sym typeface="Lucida Sans"/>
                        </a:rPr>
                        <a:t>3. International Union of Pure and Applied Chemistry (IUPAC) rules </a:t>
                      </a:r>
                      <a:endParaRPr/>
                    </a:p>
                  </a:txBody>
                  <a:tcPr marL="91450" marR="91450" marT="45725" marB="45725"/>
                </a:tc>
                <a:extLst>
                  <a:ext uri="{0D108BD9-81ED-4DB2-BD59-A6C34878D82A}">
                    <a16:rowId xmlns:a16="http://schemas.microsoft.com/office/drawing/2014/main" val="10000"/>
                  </a:ext>
                </a:extLst>
              </a:tr>
              <a:tr h="1863225">
                <a:tc>
                  <a:txBody>
                    <a:bodyPr/>
                    <a:lstStyle/>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Identification of the longest “parent” hydrocarbon chain.</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Identification of the parent functional group, if any, with the highest order of precedence.</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Identification of the side-chains branching off the parent one.</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Identification of the remaining functional groups, if any, and naming them by their ionic prefixes (such as hydroxy for -OH, oxy for =O, oxyalkane for O-R, etc.).Different side-chains and functional groups will be grouped together in alphabetical order. (The prefixes di-, tri-, etc. are not taken into consideration for grouping alphabetically. </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Identification of double/triple bonds.</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Numbering of the chain. So that the functional group with the highest precedence has the lowest possible number.</a:t>
                      </a:r>
                      <a:endParaRPr/>
                    </a:p>
                    <a:p>
                      <a:pPr marL="228600" marR="0" lvl="0" indent="-228600" algn="l" rtl="0">
                        <a:lnSpc>
                          <a:spcPct val="100000"/>
                        </a:lnSpc>
                        <a:spcBef>
                          <a:spcPts val="0"/>
                        </a:spcBef>
                        <a:spcAft>
                          <a:spcPts val="0"/>
                        </a:spcAft>
                        <a:buClr>
                          <a:schemeClr val="dk1"/>
                        </a:buClr>
                        <a:buSzPts val="900"/>
                        <a:buFont typeface="Calibri"/>
                        <a:buAutoNum type="arabicPeriod"/>
                      </a:pPr>
                      <a:r>
                        <a:rPr lang="en-GB" sz="900">
                          <a:latin typeface="Lucida Sans"/>
                          <a:ea typeface="Lucida Sans"/>
                          <a:cs typeface="Lucida Sans"/>
                          <a:sym typeface="Lucida Sans"/>
                        </a:rPr>
                        <a:t>Numbering of the various substituents and bonds with their functional group. If there is more than one of the same type of substituent/double bond, a prefix is added showing how many there are (di – 2 tri – 3 tetra – 4 then as for the number of carbons below with 'a' added).</a:t>
                      </a:r>
                      <a:endParaRPr/>
                    </a:p>
                  </a:txBody>
                  <a:tcPr marL="91450" marR="91450" marT="45725" marB="45725"/>
                </a:tc>
                <a:extLst>
                  <a:ext uri="{0D108BD9-81ED-4DB2-BD59-A6C34878D82A}">
                    <a16:rowId xmlns:a16="http://schemas.microsoft.com/office/drawing/2014/main" val="10001"/>
                  </a:ext>
                </a:extLst>
              </a:tr>
              <a:tr h="1045225">
                <a:tc>
                  <a:txBody>
                    <a:bodyPr/>
                    <a:lstStyle/>
                    <a:p>
                      <a:pPr marL="0" marR="0" lvl="0" indent="0" algn="l" rtl="0">
                        <a:lnSpc>
                          <a:spcPct val="100000"/>
                        </a:lnSpc>
                        <a:spcBef>
                          <a:spcPts val="0"/>
                        </a:spcBef>
                        <a:spcAft>
                          <a:spcPts val="0"/>
                        </a:spcAft>
                        <a:buClr>
                          <a:schemeClr val="dk1"/>
                        </a:buClr>
                        <a:buSzPts val="900"/>
                        <a:buFont typeface="Calibri"/>
                        <a:buNone/>
                      </a:pPr>
                      <a:r>
                        <a:rPr lang="en-GB" sz="900">
                          <a:latin typeface="Lucida Sans"/>
                          <a:ea typeface="Lucida Sans"/>
                          <a:cs typeface="Lucida Sans"/>
                          <a:sym typeface="Lucida Sans"/>
                        </a:rPr>
                        <a:t>Adding of punctuation: </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Commas are put between numbers (</a:t>
                      </a:r>
                      <a:r>
                        <a:rPr lang="en-GB" sz="900" b="0" i="0">
                          <a:solidFill>
                            <a:schemeClr val="dk1"/>
                          </a:solidFill>
                          <a:latin typeface="Lucida Sans"/>
                          <a:ea typeface="Lucida Sans"/>
                          <a:cs typeface="Lucida Sans"/>
                          <a:sym typeface="Lucida Sans"/>
                        </a:rPr>
                        <a:t>#)</a:t>
                      </a:r>
                      <a:endParaRPr sz="90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Hyphens are put between a number(</a:t>
                      </a:r>
                      <a:r>
                        <a:rPr lang="en-GB" sz="900" b="0" i="0">
                          <a:solidFill>
                            <a:schemeClr val="dk1"/>
                          </a:solidFill>
                          <a:latin typeface="Lucida Sans"/>
                          <a:ea typeface="Lucida Sans"/>
                          <a:cs typeface="Lucida Sans"/>
                          <a:sym typeface="Lucida Sans"/>
                        </a:rPr>
                        <a:t>#)</a:t>
                      </a:r>
                      <a:r>
                        <a:rPr lang="en-GB" sz="900">
                          <a:latin typeface="Lucida Sans"/>
                          <a:ea typeface="Lucida Sans"/>
                          <a:cs typeface="Lucida Sans"/>
                          <a:sym typeface="Lucida Sans"/>
                        </a:rPr>
                        <a:t> and a letter </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Successive words are merged into one word</a:t>
                      </a:r>
                      <a:endParaRPr sz="900" b="0" i="0">
                        <a:solidFill>
                          <a:schemeClr val="dk1"/>
                        </a:solidFill>
                        <a:latin typeface="Lucida Sans"/>
                        <a:ea typeface="Lucida Sans"/>
                        <a:cs typeface="Lucida Sans"/>
                        <a:sym typeface="Lucida Sans"/>
                      </a:endParaRPr>
                    </a:p>
                    <a:p>
                      <a:pPr marL="0" marR="0" lvl="0" indent="0" algn="l" rtl="0">
                        <a:spcBef>
                          <a:spcPts val="0"/>
                        </a:spcBef>
                        <a:spcAft>
                          <a:spcPts val="0"/>
                        </a:spcAft>
                        <a:buNone/>
                      </a:pPr>
                      <a:endParaRPr sz="900" b="0" i="0">
                        <a:solidFill>
                          <a:schemeClr val="dk1"/>
                        </a:solidFill>
                        <a:latin typeface="Lucida Sans"/>
                        <a:ea typeface="Lucida Sans"/>
                        <a:cs typeface="Lucida Sans"/>
                        <a:sym typeface="Lucida Sans"/>
                      </a:endParaRPr>
                    </a:p>
                    <a:p>
                      <a:pPr marL="0" marR="0" lvl="0" indent="0" algn="l" rtl="0">
                        <a:spcBef>
                          <a:spcPts val="0"/>
                        </a:spcBef>
                        <a:spcAft>
                          <a:spcPts val="0"/>
                        </a:spcAft>
                        <a:buNone/>
                      </a:pPr>
                      <a:r>
                        <a:rPr lang="en-GB" sz="900" b="0" i="0">
                          <a:solidFill>
                            <a:schemeClr val="dk1"/>
                          </a:solidFill>
                          <a:latin typeface="Lucida Sans"/>
                          <a:ea typeface="Lucida Sans"/>
                          <a:cs typeface="Lucida Sans"/>
                          <a:sym typeface="Lucida Sans"/>
                        </a:rPr>
                        <a:t>The finalized name should look like this: #,#-di&lt;side chain&gt;-#-&lt;secondary functional group&gt;-#-&lt;side-chain&gt;-#,#,#-tri&lt;secondary functional group&gt;&lt;parent chain prefix&gt;</a:t>
                      </a:r>
                      <a:endParaRPr/>
                    </a:p>
                  </a:txBody>
                  <a:tcPr marL="91450" marR="91450" marT="45725" marB="45725"/>
                </a:tc>
                <a:extLst>
                  <a:ext uri="{0D108BD9-81ED-4DB2-BD59-A6C34878D82A}">
                    <a16:rowId xmlns:a16="http://schemas.microsoft.com/office/drawing/2014/main" val="10002"/>
                  </a:ext>
                </a:extLst>
              </a:tr>
              <a:tr h="499900">
                <a:tc>
                  <a:txBody>
                    <a:bodyPr/>
                    <a:lstStyle/>
                    <a:p>
                      <a:pPr marL="0" marR="0" lvl="0" indent="0" algn="l" rtl="0">
                        <a:spcBef>
                          <a:spcPts val="0"/>
                        </a:spcBef>
                        <a:spcAft>
                          <a:spcPts val="0"/>
                        </a:spcAft>
                        <a:buNone/>
                      </a:pPr>
                      <a:r>
                        <a:rPr lang="en-GB" sz="900" b="0" i="0">
                          <a:solidFill>
                            <a:schemeClr val="dk1"/>
                          </a:solidFill>
                          <a:latin typeface="Lucida Sans"/>
                          <a:ea typeface="Lucida Sans"/>
                          <a:cs typeface="Lucida Sans"/>
                          <a:sym typeface="Lucida Sans"/>
                        </a:rPr>
                        <a:t>Order of precedence of groups:</a:t>
                      </a:r>
                      <a:endParaRPr/>
                    </a:p>
                    <a:p>
                      <a:pPr marL="0" marR="0" lvl="0" indent="0" algn="l" rtl="0">
                        <a:spcBef>
                          <a:spcPts val="0"/>
                        </a:spcBef>
                        <a:spcAft>
                          <a:spcPts val="0"/>
                        </a:spcAft>
                        <a:buNone/>
                      </a:pPr>
                      <a:endParaRPr sz="900" b="0" i="0">
                        <a:solidFill>
                          <a:schemeClr val="dk1"/>
                        </a:solidFill>
                        <a:latin typeface="Lucida Sans"/>
                        <a:ea typeface="Lucida Sans"/>
                        <a:cs typeface="Lucida Sans"/>
                        <a:sym typeface="Lucida Sans"/>
                      </a:endParaRPr>
                    </a:p>
                    <a:p>
                      <a:pPr marL="0" marR="0" lvl="0" indent="0" algn="l" rtl="0">
                        <a:spcBef>
                          <a:spcPts val="0"/>
                        </a:spcBef>
                        <a:spcAft>
                          <a:spcPts val="0"/>
                        </a:spcAft>
                        <a:buNone/>
                      </a:pPr>
                      <a:r>
                        <a:rPr lang="en-GB" sz="900" b="0" i="0">
                          <a:solidFill>
                            <a:schemeClr val="dk1"/>
                          </a:solidFill>
                          <a:latin typeface="Lucida Sans"/>
                          <a:ea typeface="Lucida Sans"/>
                          <a:cs typeface="Lucida Sans"/>
                          <a:sym typeface="Lucida Sans"/>
                        </a:rPr>
                        <a:t>Cations&gt; Carboxylic acids&gt;Esters&gt;Amide&gt;Nitrile&gt;Aldehyde&gt;Ketone&gt;Alcohol&gt;Amines</a:t>
                      </a:r>
                      <a:endParaRPr/>
                    </a:p>
                  </a:txBody>
                  <a:tcPr marL="91450" marR="91450" marT="45725" marB="45725"/>
                </a:tc>
                <a:extLst>
                  <a:ext uri="{0D108BD9-81ED-4DB2-BD59-A6C34878D82A}">
                    <a16:rowId xmlns:a16="http://schemas.microsoft.com/office/drawing/2014/main" val="10003"/>
                  </a:ext>
                </a:extLst>
              </a:tr>
            </a:tbl>
          </a:graphicData>
        </a:graphic>
      </p:graphicFrame>
      <p:pic>
        <p:nvPicPr>
          <p:cNvPr id="99" name="Google Shape;99;p1"/>
          <p:cNvPicPr preferRelativeResize="0"/>
          <p:nvPr/>
        </p:nvPicPr>
        <p:blipFill rotWithShape="1">
          <a:blip r:embed="rId6">
            <a:alphaModFix/>
          </a:blip>
          <a:srcRect l="22509" t="5790" r="5326" b="5789"/>
          <a:stretch/>
        </p:blipFill>
        <p:spPr>
          <a:xfrm>
            <a:off x="3138432" y="6378028"/>
            <a:ext cx="302400" cy="28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graphicFrame>
        <p:nvGraphicFramePr>
          <p:cNvPr id="307" name="Google Shape;307;p10"/>
          <p:cNvGraphicFramePr/>
          <p:nvPr/>
        </p:nvGraphicFramePr>
        <p:xfrm>
          <a:off x="200472" y="533764"/>
          <a:ext cx="3456400" cy="868700"/>
        </p:xfrm>
        <a:graphic>
          <a:graphicData uri="http://schemas.openxmlformats.org/drawingml/2006/table">
            <a:tbl>
              <a:tblPr firstRow="1" bandRow="1">
                <a:noFill/>
                <a:tableStyleId>{6A9958FA-D7F5-4F15-870B-5C0A02EF1A6E}</a:tableStyleId>
              </a:tblPr>
              <a:tblGrid>
                <a:gridCol w="1296150">
                  <a:extLst>
                    <a:ext uri="{9D8B030D-6E8A-4147-A177-3AD203B41FA5}">
                      <a16:colId xmlns:a16="http://schemas.microsoft.com/office/drawing/2014/main" val="20000"/>
                    </a:ext>
                  </a:extLst>
                </a:gridCol>
                <a:gridCol w="2160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a:latin typeface="Lucida Sans"/>
                          <a:ea typeface="Lucida Sans"/>
                          <a:cs typeface="Lucida Sans"/>
                          <a:sym typeface="Lucida Sans"/>
                        </a:rPr>
                        <a:t>Delocalisation: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when electrons in a molecule, ion or solid metal that are not associated with a single atom or a covalent bond.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
        <p:nvSpPr>
          <p:cNvPr id="308" name="Google Shape;308;p10"/>
          <p:cNvSpPr txBox="1"/>
          <p:nvPr/>
        </p:nvSpPr>
        <p:spPr>
          <a:xfrm>
            <a:off x="272480" y="188640"/>
            <a:ext cx="33123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8b: The carboxyl group</a:t>
            </a:r>
            <a:endParaRPr sz="1800">
              <a:solidFill>
                <a:schemeClr val="dk1"/>
              </a:solidFill>
              <a:latin typeface="Lucida Sans"/>
              <a:ea typeface="Lucida Sans"/>
              <a:cs typeface="Lucida Sans"/>
              <a:sym typeface="Lucida Sans"/>
            </a:endParaRPr>
          </a:p>
        </p:txBody>
      </p:sp>
      <p:graphicFrame>
        <p:nvGraphicFramePr>
          <p:cNvPr id="309" name="Google Shape;309;p10"/>
          <p:cNvGraphicFramePr/>
          <p:nvPr/>
        </p:nvGraphicFramePr>
        <p:xfrm>
          <a:off x="3728864" y="153874"/>
          <a:ext cx="6048675" cy="1690965"/>
        </p:xfrm>
        <a:graphic>
          <a:graphicData uri="http://schemas.openxmlformats.org/drawingml/2006/table">
            <a:tbl>
              <a:tblPr firstRow="1" bandRow="1">
                <a:noFill/>
                <a:tableStyleId>{6A9958FA-D7F5-4F15-870B-5C0A02EF1A6E}</a:tableStyleId>
              </a:tblPr>
              <a:tblGrid>
                <a:gridCol w="6048675">
                  <a:extLst>
                    <a:ext uri="{9D8B030D-6E8A-4147-A177-3AD203B41FA5}">
                      <a16:colId xmlns:a16="http://schemas.microsoft.com/office/drawing/2014/main" val="20000"/>
                    </a:ext>
                  </a:extLst>
                </a:gridCol>
              </a:tblGrid>
              <a:tr h="273625">
                <a:tc>
                  <a:txBody>
                    <a:bodyPr/>
                    <a:lstStyle/>
                    <a:p>
                      <a:pPr marL="228600" marR="0" lvl="0" indent="-228600" algn="l" rtl="0">
                        <a:spcBef>
                          <a:spcPts val="0"/>
                        </a:spcBef>
                        <a:spcAft>
                          <a:spcPts val="0"/>
                        </a:spcAft>
                        <a:buClr>
                          <a:schemeClr val="lt1"/>
                        </a:buClr>
                        <a:buSzPts val="900"/>
                        <a:buFont typeface="Lucida Sans"/>
                        <a:buAutoNum type="arabicPeriod"/>
                      </a:pPr>
                      <a:r>
                        <a:rPr lang="en-GB" sz="900">
                          <a:solidFill>
                            <a:schemeClr val="lt1"/>
                          </a:solidFill>
                          <a:latin typeface="Lucida Sans"/>
                          <a:ea typeface="Lucida Sans"/>
                          <a:cs typeface="Lucida Sans"/>
                          <a:sym typeface="Lucida Sans"/>
                        </a:rPr>
                        <a:t>Biodiesel</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Biodiesel is a renewable fuel obtained  from oils, mainly rape seed oil.</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Triglycerides are reacted with methanol in the presence of a strong alkali as a catalyst to form methyl esters and glycerol.</a:t>
                      </a:r>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Uses of Glycerol</a:t>
                      </a:r>
                      <a:endParaRPr/>
                    </a:p>
                    <a:p>
                      <a:pPr marL="0" marR="0" lvl="0" indent="0" algn="l" rtl="0">
                        <a:spcBef>
                          <a:spcPts val="0"/>
                        </a:spcBef>
                        <a:spcAft>
                          <a:spcPts val="0"/>
                        </a:spcAft>
                        <a:buNone/>
                      </a:pPr>
                      <a:r>
                        <a:rPr lang="en-GB" sz="900">
                          <a:latin typeface="Lucida Sans"/>
                          <a:ea typeface="Lucida Sans"/>
                          <a:cs typeface="Lucida Sans"/>
                          <a:sym typeface="Lucida Sans"/>
                        </a:rPr>
                        <a:t>Glycerol is able to form many hydrogen bonds and it is very soluble in water so it has extensive applications: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Used in creams and ointments to prevent their drying</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Solvent in the food industry, medicines and toothpastes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Plasticiser.</a:t>
                      </a:r>
                      <a:endParaRPr/>
                    </a:p>
                  </a:txBody>
                  <a:tcPr marL="91450" marR="91450" marT="45725" marB="45725"/>
                </a:tc>
                <a:extLst>
                  <a:ext uri="{0D108BD9-81ED-4DB2-BD59-A6C34878D82A}">
                    <a16:rowId xmlns:a16="http://schemas.microsoft.com/office/drawing/2014/main" val="10002"/>
                  </a:ext>
                </a:extLst>
              </a:tr>
            </a:tbl>
          </a:graphicData>
        </a:graphic>
      </p:graphicFrame>
      <p:pic>
        <p:nvPicPr>
          <p:cNvPr id="310" name="Google Shape;310;p10"/>
          <p:cNvPicPr preferRelativeResize="0"/>
          <p:nvPr/>
        </p:nvPicPr>
        <p:blipFill rotWithShape="1">
          <a:blip r:embed="rId4">
            <a:alphaModFix/>
          </a:blip>
          <a:srcRect/>
          <a:stretch/>
        </p:blipFill>
        <p:spPr>
          <a:xfrm>
            <a:off x="90543" y="1484784"/>
            <a:ext cx="3628821" cy="1800000"/>
          </a:xfrm>
          <a:prstGeom prst="rect">
            <a:avLst/>
          </a:prstGeom>
          <a:noFill/>
          <a:ln>
            <a:noFill/>
          </a:ln>
        </p:spPr>
      </p:pic>
      <p:sp>
        <p:nvSpPr>
          <p:cNvPr id="311" name="Google Shape;311;p10"/>
          <p:cNvSpPr txBox="1"/>
          <p:nvPr/>
        </p:nvSpPr>
        <p:spPr>
          <a:xfrm>
            <a:off x="1784648" y="2996953"/>
            <a:ext cx="1296144" cy="200055"/>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700" b="1">
                <a:solidFill>
                  <a:schemeClr val="dk1"/>
                </a:solidFill>
                <a:latin typeface="Comic Sans MS"/>
                <a:ea typeface="Comic Sans MS"/>
                <a:cs typeface="Comic Sans MS"/>
                <a:sym typeface="Comic Sans MS"/>
              </a:rPr>
              <a:t>Biodiesel (methyl esters)</a:t>
            </a:r>
            <a:endParaRPr sz="700" b="1">
              <a:solidFill>
                <a:schemeClr val="dk1"/>
              </a:solidFill>
              <a:latin typeface="Comic Sans MS"/>
              <a:ea typeface="Comic Sans MS"/>
              <a:cs typeface="Comic Sans MS"/>
              <a:sym typeface="Comic Sans MS"/>
            </a:endParaRPr>
          </a:p>
        </p:txBody>
      </p:sp>
      <p:sp>
        <p:nvSpPr>
          <p:cNvPr id="312" name="Google Shape;312;p10"/>
          <p:cNvSpPr txBox="1"/>
          <p:nvPr/>
        </p:nvSpPr>
        <p:spPr>
          <a:xfrm>
            <a:off x="3233192" y="2996952"/>
            <a:ext cx="567680" cy="200055"/>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700" b="1">
                <a:solidFill>
                  <a:schemeClr val="dk1"/>
                </a:solidFill>
                <a:latin typeface="Comic Sans MS"/>
                <a:ea typeface="Comic Sans MS"/>
                <a:cs typeface="Comic Sans MS"/>
                <a:sym typeface="Comic Sans MS"/>
              </a:rPr>
              <a:t>Glycerol</a:t>
            </a:r>
            <a:endParaRPr sz="700" b="1">
              <a:solidFill>
                <a:schemeClr val="dk1"/>
              </a:solidFill>
              <a:latin typeface="Comic Sans MS"/>
              <a:ea typeface="Comic Sans MS"/>
              <a:cs typeface="Comic Sans MS"/>
              <a:sym typeface="Comic Sans MS"/>
            </a:endParaRPr>
          </a:p>
        </p:txBody>
      </p:sp>
      <p:graphicFrame>
        <p:nvGraphicFramePr>
          <p:cNvPr id="313" name="Google Shape;313;p10"/>
          <p:cNvGraphicFramePr/>
          <p:nvPr/>
        </p:nvGraphicFramePr>
        <p:xfrm>
          <a:off x="3735338" y="1902088"/>
          <a:ext cx="6048675" cy="4891415"/>
        </p:xfrm>
        <a:graphic>
          <a:graphicData uri="http://schemas.openxmlformats.org/drawingml/2006/table">
            <a:tbl>
              <a:tblPr firstRow="1" bandRow="1">
                <a:noFill/>
                <a:tableStyleId>{6A9958FA-D7F5-4F15-870B-5C0A02EF1A6E}</a:tableStyleId>
              </a:tblPr>
              <a:tblGrid>
                <a:gridCol w="1512175">
                  <a:extLst>
                    <a:ext uri="{9D8B030D-6E8A-4147-A177-3AD203B41FA5}">
                      <a16:colId xmlns:a16="http://schemas.microsoft.com/office/drawing/2014/main" val="20000"/>
                    </a:ext>
                  </a:extLst>
                </a:gridCol>
                <a:gridCol w="1512175">
                  <a:extLst>
                    <a:ext uri="{9D8B030D-6E8A-4147-A177-3AD203B41FA5}">
                      <a16:colId xmlns:a16="http://schemas.microsoft.com/office/drawing/2014/main" val="20001"/>
                    </a:ext>
                  </a:extLst>
                </a:gridCol>
                <a:gridCol w="281550">
                  <a:extLst>
                    <a:ext uri="{9D8B030D-6E8A-4147-A177-3AD203B41FA5}">
                      <a16:colId xmlns:a16="http://schemas.microsoft.com/office/drawing/2014/main" val="20002"/>
                    </a:ext>
                  </a:extLst>
                </a:gridCol>
                <a:gridCol w="1230600">
                  <a:extLst>
                    <a:ext uri="{9D8B030D-6E8A-4147-A177-3AD203B41FA5}">
                      <a16:colId xmlns:a16="http://schemas.microsoft.com/office/drawing/2014/main" val="20003"/>
                    </a:ext>
                  </a:extLst>
                </a:gridCol>
                <a:gridCol w="1512175">
                  <a:extLst>
                    <a:ext uri="{9D8B030D-6E8A-4147-A177-3AD203B41FA5}">
                      <a16:colId xmlns:a16="http://schemas.microsoft.com/office/drawing/2014/main" val="20004"/>
                    </a:ext>
                  </a:extLst>
                </a:gridCol>
              </a:tblGrid>
              <a:tr h="273625">
                <a:tc gridSpan="5">
                  <a:txBody>
                    <a:bodyPr/>
                    <a:lstStyle/>
                    <a:p>
                      <a:pPr marL="0" marR="0" lvl="0" indent="0" algn="l" rtl="0">
                        <a:spcBef>
                          <a:spcPts val="0"/>
                        </a:spcBef>
                        <a:spcAft>
                          <a:spcPts val="0"/>
                        </a:spcAft>
                        <a:buClr>
                          <a:schemeClr val="lt1"/>
                        </a:buClr>
                        <a:buSzPts val="900"/>
                        <a:buFont typeface="Lucida Sans"/>
                        <a:buNone/>
                      </a:pPr>
                      <a:r>
                        <a:rPr lang="en-GB" sz="900">
                          <a:solidFill>
                            <a:schemeClr val="lt1"/>
                          </a:solidFill>
                          <a:latin typeface="Lucida Sans"/>
                          <a:ea typeface="Lucida Sans"/>
                          <a:cs typeface="Lucida Sans"/>
                          <a:sym typeface="Lucida Sans"/>
                        </a:rPr>
                        <a:t>2. Acylation (Addition- elimination reaction) </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625">
                <a:tc gridSpan="5">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Acylation is the addition of the acyl group (-COR) into another molecule.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Acid derivatives all have the acyl group as part of their structure.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acid derivative is polarized and its carbonyl group can be attacked by a nucleophile, the nucleophile gets acylated.</a:t>
                      </a:r>
                      <a:endParaRPr sz="900" b="0">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0">
                <a:tc>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-Z</a:t>
                      </a:r>
                      <a:endParaRPr sz="900">
                        <a:solidFill>
                          <a:schemeClr val="dk1"/>
                        </a:solidFill>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Name of acid derivative</a:t>
                      </a:r>
                      <a:endParaRPr sz="900">
                        <a:solidFill>
                          <a:schemeClr val="dk1"/>
                        </a:solidFill>
                        <a:latin typeface="Lucida Sans"/>
                        <a:ea typeface="Lucida Sans"/>
                        <a:cs typeface="Lucida Sans"/>
                        <a:sym typeface="Lucida Sans"/>
                      </a:endParaRPr>
                    </a:p>
                  </a:txBody>
                  <a:tcPr marL="91450" marR="91450" marT="45725" marB="45725"/>
                </a:tc>
                <a:tc gridSpan="2">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General formula</a:t>
                      </a:r>
                      <a:endParaRPr sz="900">
                        <a:solidFill>
                          <a:schemeClr val="dk1"/>
                        </a:solidFill>
                        <a:latin typeface="Lucida Sans"/>
                        <a:ea typeface="Lucida Sans"/>
                        <a:cs typeface="Lucida Sans"/>
                        <a:sym typeface="Lucida Sans"/>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Example</a:t>
                      </a:r>
                      <a:endParaRPr sz="90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160200">
                <a:tc>
                  <a:txBody>
                    <a:bodyPr/>
                    <a:lstStyle/>
                    <a:p>
                      <a:pPr marL="0" marR="0" lvl="0" indent="0" algn="ctr" rtl="0">
                        <a:spcBef>
                          <a:spcPts val="0"/>
                        </a:spcBef>
                        <a:spcAft>
                          <a:spcPts val="0"/>
                        </a:spcAft>
                        <a:buNone/>
                      </a:pPr>
                      <a:r>
                        <a:rPr lang="en-GB" sz="900">
                          <a:latin typeface="Lucida Sans"/>
                          <a:ea typeface="Lucida Sans"/>
                          <a:cs typeface="Lucida Sans"/>
                          <a:sym typeface="Lucida Sans"/>
                        </a:rPr>
                        <a:t>-OR</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ester</a:t>
                      </a:r>
                      <a:endParaRPr sz="900">
                        <a:latin typeface="Lucida Sans"/>
                        <a:ea typeface="Lucida Sans"/>
                        <a:cs typeface="Lucida Sans"/>
                        <a:sym typeface="Lucida Sans"/>
                      </a:endParaRPr>
                    </a:p>
                  </a:txBody>
                  <a:tcPr marL="91450" marR="91450" marT="45725" marB="45725"/>
                </a:tc>
                <a:tc gridSpan="2">
                  <a:txBody>
                    <a:bodyPr/>
                    <a:lstStyle/>
                    <a:p>
                      <a:pPr marL="0" marR="0" lvl="0" indent="0" algn="ctr" rtl="0">
                        <a:spcBef>
                          <a:spcPts val="0"/>
                        </a:spcBef>
                        <a:spcAft>
                          <a:spcPts val="0"/>
                        </a:spcAft>
                        <a:buNone/>
                      </a:pPr>
                      <a:r>
                        <a:rPr lang="en-GB" sz="900">
                          <a:latin typeface="Lucida Sans"/>
                          <a:ea typeface="Lucida Sans"/>
                          <a:cs typeface="Lucida Sans"/>
                          <a:sym typeface="Lucida Sans"/>
                        </a:rPr>
                        <a:t>RCOOR’</a:t>
                      </a:r>
                      <a:endParaRPr sz="900">
                        <a:latin typeface="Lucida Sans"/>
                        <a:ea typeface="Lucida Sans"/>
                        <a:cs typeface="Lucida Sans"/>
                        <a:sym typeface="Lucida Sans"/>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Ethyl ethanoate CH</a:t>
                      </a:r>
                      <a:r>
                        <a:rPr lang="en-GB" sz="900" baseline="-25000">
                          <a:latin typeface="Lucida Sans"/>
                          <a:ea typeface="Lucida Sans"/>
                          <a:cs typeface="Lucida Sans"/>
                          <a:sym typeface="Lucida Sans"/>
                        </a:rPr>
                        <a:t>3</a:t>
                      </a:r>
                      <a:r>
                        <a:rPr lang="en-GB" sz="900">
                          <a:latin typeface="Lucida Sans"/>
                          <a:ea typeface="Lucida Sans"/>
                          <a:cs typeface="Lucida Sans"/>
                          <a:sym typeface="Lucida Sans"/>
                        </a:rPr>
                        <a:t>COOC</a:t>
                      </a:r>
                      <a:r>
                        <a:rPr lang="en-GB" sz="900" baseline="-25000">
                          <a:latin typeface="Lucida Sans"/>
                          <a:ea typeface="Lucida Sans"/>
                          <a:cs typeface="Lucida Sans"/>
                          <a:sym typeface="Lucida Sans"/>
                        </a:rPr>
                        <a:t>2</a:t>
                      </a:r>
                      <a:r>
                        <a:rPr lang="en-GB" sz="900">
                          <a:latin typeface="Lucida Sans"/>
                          <a:ea typeface="Lucida Sans"/>
                          <a:cs typeface="Lucida Sans"/>
                          <a:sym typeface="Lucida Sans"/>
                        </a:rPr>
                        <a:t>H</a:t>
                      </a:r>
                      <a:r>
                        <a:rPr lang="en-GB" sz="900" baseline="-25000">
                          <a:latin typeface="Lucida Sans"/>
                          <a:ea typeface="Lucida Sans"/>
                          <a:cs typeface="Lucida Sans"/>
                          <a:sym typeface="Lucida Sans"/>
                        </a:rPr>
                        <a:t>5</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0">
                <a:tc>
                  <a:txBody>
                    <a:bodyPr/>
                    <a:lstStyle/>
                    <a:p>
                      <a:pPr marL="0" marR="0" lvl="0" indent="0" algn="ctr" rtl="0">
                        <a:spcBef>
                          <a:spcPts val="0"/>
                        </a:spcBef>
                        <a:spcAft>
                          <a:spcPts val="0"/>
                        </a:spcAft>
                        <a:buNone/>
                      </a:pPr>
                      <a:r>
                        <a:rPr lang="en-GB" sz="900">
                          <a:latin typeface="Lucida Sans"/>
                          <a:ea typeface="Lucida Sans"/>
                          <a:cs typeface="Lucida Sans"/>
                          <a:sym typeface="Lucida Sans"/>
                        </a:rPr>
                        <a:t>-Cl</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acyl chloride</a:t>
                      </a:r>
                      <a:endParaRPr sz="900">
                        <a:latin typeface="Lucida Sans"/>
                        <a:ea typeface="Lucida Sans"/>
                        <a:cs typeface="Lucida Sans"/>
                        <a:sym typeface="Lucida Sans"/>
                      </a:endParaRPr>
                    </a:p>
                  </a:txBody>
                  <a:tcPr marL="91450" marR="91450" marT="45725" marB="45725"/>
                </a:tc>
                <a:tc gridSpan="2">
                  <a:txBody>
                    <a:bodyPr/>
                    <a:lstStyle/>
                    <a:p>
                      <a:pPr marL="0" marR="0" lvl="0" indent="0" algn="ctr" rtl="0">
                        <a:spcBef>
                          <a:spcPts val="0"/>
                        </a:spcBef>
                        <a:spcAft>
                          <a:spcPts val="0"/>
                        </a:spcAft>
                        <a:buNone/>
                      </a:pPr>
                      <a:r>
                        <a:rPr lang="en-GB" sz="900">
                          <a:latin typeface="Lucida Sans"/>
                          <a:ea typeface="Lucida Sans"/>
                          <a:cs typeface="Lucida Sans"/>
                          <a:sym typeface="Lucida Sans"/>
                        </a:rPr>
                        <a:t>RCOCl</a:t>
                      </a:r>
                      <a:endParaRPr sz="900">
                        <a:latin typeface="Lucida Sans"/>
                        <a:ea typeface="Lucida Sans"/>
                        <a:cs typeface="Lucida Sans"/>
                        <a:sym typeface="Lucida Sans"/>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Ethanoyl chloride, CH</a:t>
                      </a:r>
                      <a:r>
                        <a:rPr lang="en-GB" sz="900" baseline="-25000">
                          <a:latin typeface="Lucida Sans"/>
                          <a:ea typeface="Lucida Sans"/>
                          <a:cs typeface="Lucida Sans"/>
                          <a:sym typeface="Lucida Sans"/>
                        </a:rPr>
                        <a:t>3</a:t>
                      </a:r>
                      <a:r>
                        <a:rPr lang="en-GB" sz="900">
                          <a:latin typeface="Lucida Sans"/>
                          <a:ea typeface="Lucida Sans"/>
                          <a:cs typeface="Lucida Sans"/>
                          <a:sym typeface="Lucida Sans"/>
                        </a:rPr>
                        <a:t>COCl</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r h="0">
                <a:tc>
                  <a:txBody>
                    <a:bodyPr/>
                    <a:lstStyle/>
                    <a:p>
                      <a:pPr marL="0" marR="0" lvl="0" indent="0" algn="ctr" rtl="0">
                        <a:spcBef>
                          <a:spcPts val="0"/>
                        </a:spcBef>
                        <a:spcAft>
                          <a:spcPts val="0"/>
                        </a:spcAft>
                        <a:buNone/>
                      </a:pPr>
                      <a:r>
                        <a:rPr lang="en-GB" sz="900">
                          <a:latin typeface="Lucida Sans"/>
                          <a:ea typeface="Lucida Sans"/>
                          <a:cs typeface="Lucida Sans"/>
                          <a:sym typeface="Lucida Sans"/>
                        </a:rPr>
                        <a:t>-OCOR’</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acid anhydride</a:t>
                      </a:r>
                      <a:endParaRPr sz="900">
                        <a:latin typeface="Lucida Sans"/>
                        <a:ea typeface="Lucida Sans"/>
                        <a:cs typeface="Lucida Sans"/>
                        <a:sym typeface="Lucida Sans"/>
                      </a:endParaRPr>
                    </a:p>
                  </a:txBody>
                  <a:tcPr marL="91450" marR="91450" marT="45725" marB="45725"/>
                </a:tc>
                <a:tc gridSpan="2">
                  <a:txBody>
                    <a:bodyPr/>
                    <a:lstStyle/>
                    <a:p>
                      <a:pPr marL="0" marR="0" lvl="0" indent="0" algn="ctr" rtl="0">
                        <a:spcBef>
                          <a:spcPts val="0"/>
                        </a:spcBef>
                        <a:spcAft>
                          <a:spcPts val="0"/>
                        </a:spcAft>
                        <a:buNone/>
                      </a:pPr>
                      <a:r>
                        <a:rPr lang="en-GB" sz="900">
                          <a:latin typeface="Lucida Sans"/>
                          <a:ea typeface="Lucida Sans"/>
                          <a:cs typeface="Lucida Sans"/>
                          <a:sym typeface="Lucida Sans"/>
                        </a:rPr>
                        <a:t>RCOOCOR’</a:t>
                      </a:r>
                      <a:endParaRPr sz="900">
                        <a:latin typeface="Lucida Sans"/>
                        <a:ea typeface="Lucida Sans"/>
                        <a:cs typeface="Lucida Sans"/>
                        <a:sym typeface="Lucida Sans"/>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Ethanoic anhydride, CH</a:t>
                      </a:r>
                      <a:r>
                        <a:rPr lang="en-GB" sz="900" baseline="-25000">
                          <a:latin typeface="Lucida Sans"/>
                          <a:ea typeface="Lucida Sans"/>
                          <a:cs typeface="Lucida Sans"/>
                          <a:sym typeface="Lucida Sans"/>
                        </a:rPr>
                        <a:t>3</a:t>
                      </a:r>
                      <a:r>
                        <a:rPr lang="en-GB" sz="900">
                          <a:latin typeface="Lucida Sans"/>
                          <a:ea typeface="Lucida Sans"/>
                          <a:cs typeface="Lucida Sans"/>
                          <a:sym typeface="Lucida Sans"/>
                        </a:rPr>
                        <a:t>COOCOCH</a:t>
                      </a:r>
                      <a:r>
                        <a:rPr lang="en-GB" sz="900" baseline="-25000">
                          <a:latin typeface="Lucida Sans"/>
                          <a:ea typeface="Lucida Sans"/>
                          <a:cs typeface="Lucida Sans"/>
                          <a:sym typeface="Lucida Sans"/>
                        </a:rPr>
                        <a:t>3</a:t>
                      </a:r>
                      <a:endParaRPr sz="900" baseline="-250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5"/>
                  </a:ext>
                </a:extLst>
              </a:tr>
              <a:tr h="0">
                <a:tc gridSpan="5">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Addition- elimination reaction depends from:</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polarization of the acid derivative depends on the electron-releasing or attracting power of Z.</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How good Z is leaving group</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How good the nucleophile is.</a:t>
                      </a:r>
                      <a:endParaRPr sz="900">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0">
                <a:tc gridSpan="3">
                  <a:txBody>
                    <a:bodyPr/>
                    <a:lstStyle/>
                    <a:p>
                      <a:pPr marL="0" marR="0" lvl="0" indent="0" algn="l"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Ethanoic anhydride is used as an acylating agent over ethanoyl chloride because:</a:t>
                      </a:r>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34290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It is cheaper</a:t>
                      </a:r>
                      <a:endParaRPr/>
                    </a:p>
                    <a:p>
                      <a:pPr marL="342900" marR="0" lvl="0" indent="-34290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It is less corrosive</a:t>
                      </a:r>
                      <a:endParaRPr/>
                    </a:p>
                    <a:p>
                      <a:pPr marL="342900" marR="0" lvl="0" indent="-34290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It is safer as the by-product is ethanoic acid rather than hydrogen chloride.</a:t>
                      </a:r>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342900" marR="0" lvl="0" indent="-28575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tc gridSpan="2">
                  <a:txBody>
                    <a:bodyPr/>
                    <a:lstStyle/>
                    <a:p>
                      <a:pPr marL="0" marR="0" lvl="0" indent="0" algn="l" rtl="0">
                        <a:spcBef>
                          <a:spcPts val="0"/>
                        </a:spcBef>
                        <a:spcAft>
                          <a:spcPts val="0"/>
                        </a:spcAft>
                        <a:buNone/>
                      </a:pPr>
                      <a:endParaRPr sz="1800"/>
                    </a:p>
                  </a:txBody>
                  <a:tcPr marL="91450" marR="91450" marT="45725" marB="45725"/>
                </a:tc>
                <a:tc hMerge="1">
                  <a:txBody>
                    <a:bodyPr/>
                    <a:lstStyle/>
                    <a:p>
                      <a:endParaRPr lang="en-US"/>
                    </a:p>
                  </a:txBody>
                  <a:tcPr/>
                </a:tc>
                <a:extLst>
                  <a:ext uri="{0D108BD9-81ED-4DB2-BD59-A6C34878D82A}">
                    <a16:rowId xmlns:a16="http://schemas.microsoft.com/office/drawing/2014/main" val="10007"/>
                  </a:ext>
                </a:extLst>
              </a:tr>
            </a:tbl>
          </a:graphicData>
        </a:graphic>
      </p:graphicFrame>
      <p:grpSp>
        <p:nvGrpSpPr>
          <p:cNvPr id="314" name="Google Shape;314;p10"/>
          <p:cNvGrpSpPr/>
          <p:nvPr/>
        </p:nvGrpSpPr>
        <p:grpSpPr>
          <a:xfrm>
            <a:off x="4981866" y="5733256"/>
            <a:ext cx="1184601" cy="1056577"/>
            <a:chOff x="5097016" y="5252743"/>
            <a:chExt cx="1184601" cy="1056577"/>
          </a:xfrm>
        </p:grpSpPr>
        <p:sp>
          <p:nvSpPr>
            <p:cNvPr id="315" name="Google Shape;315;p10"/>
            <p:cNvSpPr txBox="1"/>
            <p:nvPr/>
          </p:nvSpPr>
          <p:spPr>
            <a:xfrm>
              <a:off x="6019747" y="5341803"/>
              <a:ext cx="22939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dk1"/>
                  </a:solidFill>
                  <a:latin typeface="Calibri"/>
                  <a:ea typeface="Calibri"/>
                  <a:cs typeface="Calibri"/>
                  <a:sym typeface="Calibri"/>
                </a:rPr>
                <a:t>δ</a:t>
              </a:r>
              <a:endParaRPr sz="1200">
                <a:solidFill>
                  <a:schemeClr val="dk1"/>
                </a:solidFill>
                <a:latin typeface="Calibri"/>
                <a:ea typeface="Calibri"/>
                <a:cs typeface="Calibri"/>
                <a:sym typeface="Calibri"/>
              </a:endParaRPr>
            </a:p>
          </p:txBody>
        </p:sp>
        <p:grpSp>
          <p:nvGrpSpPr>
            <p:cNvPr id="316" name="Google Shape;316;p10"/>
            <p:cNvGrpSpPr/>
            <p:nvPr/>
          </p:nvGrpSpPr>
          <p:grpSpPr>
            <a:xfrm>
              <a:off x="5097016" y="5252743"/>
              <a:ext cx="1184601" cy="1056577"/>
              <a:chOff x="5601072" y="5255622"/>
              <a:chExt cx="1184601" cy="1056577"/>
            </a:xfrm>
          </p:grpSpPr>
          <p:graphicFrame>
            <p:nvGraphicFramePr>
              <p:cNvPr id="317" name="Google Shape;317;p10"/>
              <p:cNvGraphicFramePr/>
              <p:nvPr/>
            </p:nvGraphicFramePr>
            <p:xfrm>
              <a:off x="5601072" y="5322331"/>
              <a:ext cx="1042297" cy="989868"/>
            </p:xfrm>
            <a:graphic>
              <a:graphicData uri="http://schemas.openxmlformats.org/presentationml/2006/ole">
                <mc:AlternateContent xmlns:mc="http://schemas.openxmlformats.org/markup-compatibility/2006">
                  <mc:Choice xmlns:v="urn:schemas-microsoft-com:vml" Requires="v">
                    <p:oleObj spid="_x0000_s33100" r:id="rId5" imgW="1042297" imgH="989868" progId="ChemDraw.Document.6.0">
                      <p:embed/>
                    </p:oleObj>
                  </mc:Choice>
                  <mc:Fallback>
                    <p:oleObj r:id="rId5" imgW="1042297" imgH="989868" progId="ChemDraw.Document.6.0">
                      <p:embed/>
                      <p:pic>
                        <p:nvPicPr>
                          <p:cNvPr id="317" name="Google Shape;317;p10"/>
                          <p:cNvPicPr preferRelativeResize="0"/>
                          <p:nvPr/>
                        </p:nvPicPr>
                        <p:blipFill rotWithShape="1">
                          <a:blip r:embed="rId6">
                            <a:alphaModFix/>
                          </a:blip>
                          <a:srcRect/>
                          <a:stretch/>
                        </p:blipFill>
                        <p:spPr>
                          <a:xfrm>
                            <a:off x="5601072" y="5322331"/>
                            <a:ext cx="1042297" cy="989868"/>
                          </a:xfrm>
                          <a:prstGeom prst="rect">
                            <a:avLst/>
                          </a:prstGeom>
                          <a:noFill/>
                          <a:ln>
                            <a:noFill/>
                          </a:ln>
                        </p:spPr>
                      </p:pic>
                    </p:oleObj>
                  </mc:Fallback>
                </mc:AlternateContent>
              </a:graphicData>
            </a:graphic>
          </p:graphicFrame>
          <p:sp>
            <p:nvSpPr>
              <p:cNvPr id="318" name="Google Shape;318;p10"/>
              <p:cNvSpPr txBox="1"/>
              <p:nvPr/>
            </p:nvSpPr>
            <p:spPr>
              <a:xfrm>
                <a:off x="5932915" y="5802315"/>
                <a:ext cx="51789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dk1"/>
                    </a:solidFill>
                    <a:latin typeface="Calibri"/>
                    <a:ea typeface="Calibri"/>
                    <a:cs typeface="Calibri"/>
                    <a:sym typeface="Calibri"/>
                  </a:rPr>
                  <a:t>δ</a:t>
                </a:r>
                <a:endParaRPr sz="1200">
                  <a:solidFill>
                    <a:schemeClr val="dk1"/>
                  </a:solidFill>
                  <a:latin typeface="Calibri"/>
                  <a:ea typeface="Calibri"/>
                  <a:cs typeface="Calibri"/>
                  <a:sym typeface="Calibri"/>
                </a:endParaRPr>
              </a:p>
            </p:txBody>
          </p:sp>
          <p:sp>
            <p:nvSpPr>
              <p:cNvPr id="319" name="Google Shape;319;p10"/>
              <p:cNvSpPr txBox="1"/>
              <p:nvPr/>
            </p:nvSpPr>
            <p:spPr>
              <a:xfrm>
                <a:off x="6000417" y="5736135"/>
                <a:ext cx="176489"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p:txBody>
          </p:sp>
          <p:sp>
            <p:nvSpPr>
              <p:cNvPr id="320" name="Google Shape;320;p10"/>
              <p:cNvSpPr txBox="1"/>
              <p:nvPr/>
            </p:nvSpPr>
            <p:spPr>
              <a:xfrm>
                <a:off x="6609184" y="5255622"/>
                <a:ext cx="176489"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dk1"/>
                    </a:solidFill>
                    <a:latin typeface="Calibri"/>
                    <a:ea typeface="Calibri"/>
                    <a:cs typeface="Calibri"/>
                    <a:sym typeface="Calibri"/>
                  </a:rPr>
                  <a:t>-</a:t>
                </a:r>
                <a:endParaRPr/>
              </a:p>
            </p:txBody>
          </p:sp>
        </p:grpSp>
      </p:grpSp>
      <p:sp>
        <p:nvSpPr>
          <p:cNvPr id="321" name="Google Shape;321;p10"/>
          <p:cNvSpPr/>
          <p:nvPr/>
        </p:nvSpPr>
        <p:spPr>
          <a:xfrm>
            <a:off x="4062200" y="5993008"/>
            <a:ext cx="8003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Acid derivative general formula</a:t>
            </a:r>
            <a:endParaRPr sz="900">
              <a:solidFill>
                <a:schemeClr val="dk1"/>
              </a:solidFill>
              <a:latin typeface="Lucida Sans"/>
              <a:ea typeface="Lucida Sans"/>
              <a:cs typeface="Lucida Sans"/>
              <a:sym typeface="Lucida Sans"/>
            </a:endParaRPr>
          </a:p>
        </p:txBody>
      </p:sp>
      <p:pic>
        <p:nvPicPr>
          <p:cNvPr id="322" name="Google Shape;322;p10"/>
          <p:cNvPicPr preferRelativeResize="0"/>
          <p:nvPr/>
        </p:nvPicPr>
        <p:blipFill rotWithShape="1">
          <a:blip r:embed="rId7">
            <a:alphaModFix/>
          </a:blip>
          <a:srcRect/>
          <a:stretch/>
        </p:blipFill>
        <p:spPr>
          <a:xfrm>
            <a:off x="6941348" y="4832037"/>
            <a:ext cx="2836188" cy="1909329"/>
          </a:xfrm>
          <a:prstGeom prst="rect">
            <a:avLst/>
          </a:prstGeom>
          <a:noFill/>
          <a:ln>
            <a:noFill/>
          </a:ln>
        </p:spPr>
      </p:pic>
      <p:graphicFrame>
        <p:nvGraphicFramePr>
          <p:cNvPr id="323" name="Google Shape;323;p10"/>
          <p:cNvGraphicFramePr/>
          <p:nvPr/>
        </p:nvGraphicFramePr>
        <p:xfrm>
          <a:off x="416496" y="3648842"/>
          <a:ext cx="3196900" cy="3096375"/>
        </p:xfrm>
        <a:graphic>
          <a:graphicData uri="http://schemas.openxmlformats.org/drawingml/2006/table">
            <a:tbl>
              <a:tblPr firstRow="1" bandRow="1">
                <a:noFill/>
                <a:tableStyleId>{D0F6C4B0-3930-492F-8794-1C65D50CA1CA}</a:tableStyleId>
              </a:tblPr>
              <a:tblGrid>
                <a:gridCol w="831450">
                  <a:extLst>
                    <a:ext uri="{9D8B030D-6E8A-4147-A177-3AD203B41FA5}">
                      <a16:colId xmlns:a16="http://schemas.microsoft.com/office/drawing/2014/main" val="20000"/>
                    </a:ext>
                  </a:extLst>
                </a:gridCol>
                <a:gridCol w="1184775">
                  <a:extLst>
                    <a:ext uri="{9D8B030D-6E8A-4147-A177-3AD203B41FA5}">
                      <a16:colId xmlns:a16="http://schemas.microsoft.com/office/drawing/2014/main" val="20001"/>
                    </a:ext>
                  </a:extLst>
                </a:gridCol>
                <a:gridCol w="1180675">
                  <a:extLst>
                    <a:ext uri="{9D8B030D-6E8A-4147-A177-3AD203B41FA5}">
                      <a16:colId xmlns:a16="http://schemas.microsoft.com/office/drawing/2014/main" val="20002"/>
                    </a:ext>
                  </a:extLst>
                </a:gridCol>
              </a:tblGrid>
              <a:tr h="605275">
                <a:tc>
                  <a:txBody>
                    <a:bodyPr/>
                    <a:lstStyle/>
                    <a:p>
                      <a:pPr marL="0" marR="0" lvl="0" indent="0" algn="ctr" rtl="0">
                        <a:spcBef>
                          <a:spcPts val="0"/>
                        </a:spcBef>
                        <a:spcAft>
                          <a:spcPts val="0"/>
                        </a:spcAft>
                        <a:buNone/>
                      </a:pPr>
                      <a:endParaRPr sz="900" b="0">
                        <a:solidFill>
                          <a:schemeClr val="dk1"/>
                        </a:solidFill>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Acyl chloride</a:t>
                      </a:r>
                      <a:endParaRPr sz="900" b="0">
                        <a:solidFill>
                          <a:schemeClr val="dk1"/>
                        </a:solidFill>
                        <a:latin typeface="Lucida Sans"/>
                        <a:ea typeface="Lucida Sans"/>
                        <a:cs typeface="Lucida Sans"/>
                        <a:sym typeface="Lucida Sans"/>
                      </a:endParaRPr>
                    </a:p>
                  </a:txBody>
                  <a:tcPr marL="91450" marR="91450" marT="45725" marB="45725">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Acid anhydride</a:t>
                      </a:r>
                      <a:endParaRPr sz="900" b="0">
                        <a:solidFill>
                          <a:schemeClr val="dk1"/>
                        </a:solidFill>
                        <a:latin typeface="Lucida Sans"/>
                        <a:ea typeface="Lucida Sans"/>
                        <a:cs typeface="Lucida Sans"/>
                        <a:sym typeface="Lucida Sans"/>
                      </a:endParaRPr>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22775">
                <a:tc>
                  <a:txBody>
                    <a:bodyPr/>
                    <a:lstStyle/>
                    <a:p>
                      <a:pPr marL="0" marR="0" lvl="0" indent="0" algn="ctr" rtl="0">
                        <a:spcBef>
                          <a:spcPts val="0"/>
                        </a:spcBef>
                        <a:spcAft>
                          <a:spcPts val="0"/>
                        </a:spcAft>
                        <a:buNone/>
                      </a:pPr>
                      <a:r>
                        <a:rPr lang="en-GB" sz="900"/>
                        <a:t>Ammonia</a:t>
                      </a:r>
                      <a:endParaRPr/>
                    </a:p>
                    <a:p>
                      <a:pPr marL="0" marR="0" lvl="0" indent="0" algn="ctr" rtl="0">
                        <a:spcBef>
                          <a:spcPts val="0"/>
                        </a:spcBef>
                        <a:spcAft>
                          <a:spcPts val="0"/>
                        </a:spcAft>
                        <a:buNone/>
                      </a:pPr>
                      <a:r>
                        <a:rPr lang="en-GB" sz="900"/>
                        <a:t>NH</a:t>
                      </a:r>
                      <a:r>
                        <a:rPr lang="en-GB" sz="900" baseline="-25000"/>
                        <a:t>3</a:t>
                      </a:r>
                      <a:endParaRPr/>
                    </a:p>
                    <a:p>
                      <a:pPr marL="0" marR="0" lvl="0" indent="0" algn="ctr" rtl="0">
                        <a:spcBef>
                          <a:spcPts val="0"/>
                        </a:spcBef>
                        <a:spcAft>
                          <a:spcPts val="0"/>
                        </a:spcAft>
                        <a:buNone/>
                      </a:pPr>
                      <a:endParaRPr sz="900" b="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amide</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amide</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rgbClr val="76923C"/>
                      </a:solidFill>
                      <a:prstDash val="solid"/>
                      <a:round/>
                      <a:headEnd type="none" w="sm" len="sm"/>
                      <a:tailEnd type="none" w="sm" len="sm"/>
                    </a:lnB>
                  </a:tcPr>
                </a:tc>
                <a:extLst>
                  <a:ext uri="{0D108BD9-81ED-4DB2-BD59-A6C34878D82A}">
                    <a16:rowId xmlns:a16="http://schemas.microsoft.com/office/drawing/2014/main" val="10001"/>
                  </a:ext>
                </a:extLst>
              </a:tr>
              <a:tr h="622775">
                <a:tc>
                  <a:txBody>
                    <a:bodyPr/>
                    <a:lstStyle/>
                    <a:p>
                      <a:pPr marL="0" marR="0" lvl="0" indent="0" algn="ctr" rtl="0">
                        <a:spcBef>
                          <a:spcPts val="0"/>
                        </a:spcBef>
                        <a:spcAft>
                          <a:spcPts val="0"/>
                        </a:spcAft>
                        <a:buNone/>
                      </a:pPr>
                      <a:r>
                        <a:rPr lang="en-GB" sz="900"/>
                        <a:t>Amine</a:t>
                      </a:r>
                      <a:endParaRPr/>
                    </a:p>
                    <a:p>
                      <a:pPr marL="0" marR="0" lvl="0" indent="0" algn="ctr" rtl="0">
                        <a:spcBef>
                          <a:spcPts val="0"/>
                        </a:spcBef>
                        <a:spcAft>
                          <a:spcPts val="0"/>
                        </a:spcAft>
                        <a:buNone/>
                      </a:pPr>
                      <a:r>
                        <a:rPr lang="en-GB" sz="900"/>
                        <a:t>R’-NH</a:t>
                      </a:r>
                      <a:r>
                        <a:rPr lang="en-GB" sz="900" baseline="-25000"/>
                        <a:t>2</a:t>
                      </a:r>
                      <a:endParaRPr/>
                    </a:p>
                    <a:p>
                      <a:pPr marL="0" marR="0" lvl="0" indent="0" algn="ctr" rtl="0">
                        <a:spcBef>
                          <a:spcPts val="0"/>
                        </a:spcBef>
                        <a:spcAft>
                          <a:spcPts val="0"/>
                        </a:spcAft>
                        <a:buNone/>
                      </a:pPr>
                      <a:endParaRPr sz="900" b="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N-substituted</a:t>
                      </a:r>
                      <a:endParaRPr/>
                    </a:p>
                    <a:p>
                      <a:pPr marL="0" marR="0" lvl="0" indent="0" algn="ctr" rtl="0">
                        <a:spcBef>
                          <a:spcPts val="0"/>
                        </a:spcBef>
                        <a:spcAft>
                          <a:spcPts val="0"/>
                        </a:spcAft>
                        <a:buNone/>
                      </a:pPr>
                      <a:r>
                        <a:rPr lang="en-GB" sz="900"/>
                        <a:t>amide</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N-substituted</a:t>
                      </a:r>
                      <a:endParaRPr/>
                    </a:p>
                    <a:p>
                      <a:pPr marL="0" marR="0" lvl="0" indent="0" algn="ctr" rtl="0">
                        <a:spcBef>
                          <a:spcPts val="0"/>
                        </a:spcBef>
                        <a:spcAft>
                          <a:spcPts val="0"/>
                        </a:spcAft>
                        <a:buNone/>
                      </a:pPr>
                      <a:r>
                        <a:rPr lang="en-GB" sz="900"/>
                        <a:t>amide</a:t>
                      </a:r>
                      <a:endParaRPr/>
                    </a:p>
                    <a:p>
                      <a:pPr marL="0" marR="0" lvl="0" indent="0" algn="ctr" rtl="0">
                        <a:spcBef>
                          <a:spcPts val="0"/>
                        </a:spcBef>
                        <a:spcAft>
                          <a:spcPts val="0"/>
                        </a:spcAft>
                        <a:buNone/>
                      </a:pP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extLst>
                  <a:ext uri="{0D108BD9-81ED-4DB2-BD59-A6C34878D82A}">
                    <a16:rowId xmlns:a16="http://schemas.microsoft.com/office/drawing/2014/main" val="10002"/>
                  </a:ext>
                </a:extLst>
              </a:tr>
              <a:tr h="622775">
                <a:tc>
                  <a:txBody>
                    <a:bodyPr/>
                    <a:lstStyle/>
                    <a:p>
                      <a:pPr marL="0" marR="0" lvl="0" indent="0" algn="ctr" rtl="0">
                        <a:spcBef>
                          <a:spcPts val="0"/>
                        </a:spcBef>
                        <a:spcAft>
                          <a:spcPts val="0"/>
                        </a:spcAft>
                        <a:buNone/>
                      </a:pPr>
                      <a:r>
                        <a:rPr lang="en-GB" sz="900"/>
                        <a:t>Alcohol</a:t>
                      </a:r>
                      <a:endParaRPr/>
                    </a:p>
                    <a:p>
                      <a:pPr marL="0" marR="0" lvl="0" indent="0" algn="ctr" rtl="0">
                        <a:spcBef>
                          <a:spcPts val="0"/>
                        </a:spcBef>
                        <a:spcAft>
                          <a:spcPts val="0"/>
                        </a:spcAft>
                        <a:buNone/>
                      </a:pPr>
                      <a:r>
                        <a:rPr lang="en-GB" sz="900"/>
                        <a:t>R’-OH</a:t>
                      </a:r>
                      <a:endParaRPr/>
                    </a:p>
                    <a:p>
                      <a:pPr marL="0" marR="0" lvl="0" indent="0" algn="ctr" rtl="0">
                        <a:spcBef>
                          <a:spcPts val="0"/>
                        </a:spcBef>
                        <a:spcAft>
                          <a:spcPts val="0"/>
                        </a:spcAft>
                        <a:buNone/>
                      </a:pPr>
                      <a:endParaRPr sz="900" b="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ester</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ester</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rgbClr val="76923C"/>
                      </a:solidFill>
                      <a:prstDash val="solid"/>
                      <a:round/>
                      <a:headEnd type="none" w="sm" len="sm"/>
                      <a:tailEnd type="none" w="sm" len="sm"/>
                    </a:lnB>
                  </a:tcPr>
                </a:tc>
                <a:extLst>
                  <a:ext uri="{0D108BD9-81ED-4DB2-BD59-A6C34878D82A}">
                    <a16:rowId xmlns:a16="http://schemas.microsoft.com/office/drawing/2014/main" val="10003"/>
                  </a:ext>
                </a:extLst>
              </a:tr>
              <a:tr h="622775">
                <a:tc>
                  <a:txBody>
                    <a:bodyPr/>
                    <a:lstStyle/>
                    <a:p>
                      <a:pPr marL="0" marR="0" lvl="0" indent="0" algn="ctr" rtl="0">
                        <a:spcBef>
                          <a:spcPts val="0"/>
                        </a:spcBef>
                        <a:spcAft>
                          <a:spcPts val="0"/>
                        </a:spcAft>
                        <a:buNone/>
                      </a:pPr>
                      <a:r>
                        <a:rPr lang="en-GB" sz="900"/>
                        <a:t>Water</a:t>
                      </a:r>
                      <a:endParaRPr/>
                    </a:p>
                    <a:p>
                      <a:pPr marL="0" marR="0" lvl="0" indent="0" algn="ctr" rtl="0">
                        <a:spcBef>
                          <a:spcPts val="0"/>
                        </a:spcBef>
                        <a:spcAft>
                          <a:spcPts val="0"/>
                        </a:spcAft>
                        <a:buNone/>
                      </a:pPr>
                      <a:r>
                        <a:rPr lang="en-GB" sz="900"/>
                        <a:t>H</a:t>
                      </a:r>
                      <a:r>
                        <a:rPr lang="en-GB" sz="900" baseline="-25000"/>
                        <a:t>2</a:t>
                      </a:r>
                      <a:r>
                        <a:rPr lang="en-GB" sz="900"/>
                        <a:t>O</a:t>
                      </a:r>
                      <a:endParaRPr/>
                    </a:p>
                    <a:p>
                      <a:pPr marL="0" marR="0" lvl="0" indent="0" algn="ctr" rtl="0">
                        <a:spcBef>
                          <a:spcPts val="0"/>
                        </a:spcBef>
                        <a:spcAft>
                          <a:spcPts val="0"/>
                        </a:spcAft>
                        <a:buNone/>
                      </a:pPr>
                      <a:endParaRPr sz="900" b="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carboxylic acid</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rgbClr val="76923C"/>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carboxylic acid</a:t>
                      </a:r>
                      <a:endParaRPr sz="900" b="0">
                        <a:latin typeface="Lucida Sans"/>
                        <a:ea typeface="Lucida Sans"/>
                        <a:cs typeface="Lucida Sans"/>
                        <a:sym typeface="Lucida Sans"/>
                      </a:endParaRPr>
                    </a:p>
                  </a:txBody>
                  <a:tcPr marL="91450" marR="91450" marT="45725" marB="45725">
                    <a:lnL w="12700" cap="flat" cmpd="sng">
                      <a:solidFill>
                        <a:srgbClr val="76923C"/>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76923C"/>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24" name="Google Shape;324;p10"/>
          <p:cNvSpPr txBox="1"/>
          <p:nvPr/>
        </p:nvSpPr>
        <p:spPr>
          <a:xfrm rot="-5400000">
            <a:off x="-1738019" y="4666342"/>
            <a:ext cx="38884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b="1">
                <a:solidFill>
                  <a:schemeClr val="dk1"/>
                </a:solidFill>
                <a:latin typeface="Lucida Sans"/>
                <a:ea typeface="Lucida Sans"/>
                <a:cs typeface="Lucida Sans"/>
                <a:sym typeface="Lucida Sans"/>
              </a:rPr>
              <a:t>Increasing reactivity of nucleophile</a:t>
            </a:r>
            <a:endParaRPr/>
          </a:p>
        </p:txBody>
      </p:sp>
      <p:cxnSp>
        <p:nvCxnSpPr>
          <p:cNvPr id="325" name="Google Shape;325;p10"/>
          <p:cNvCxnSpPr/>
          <p:nvPr/>
        </p:nvCxnSpPr>
        <p:spPr>
          <a:xfrm rot="10800000">
            <a:off x="216119" y="3573016"/>
            <a:ext cx="0" cy="809836"/>
          </a:xfrm>
          <a:prstGeom prst="straightConnector1">
            <a:avLst/>
          </a:prstGeom>
          <a:noFill/>
          <a:ln w="9525" cap="flat" cmpd="sng">
            <a:solidFill>
              <a:schemeClr val="dk1"/>
            </a:solidFill>
            <a:prstDash val="solid"/>
            <a:round/>
            <a:headEnd type="none" w="sm" len="sm"/>
            <a:tailEnd type="triangle" w="med" len="med"/>
          </a:ln>
        </p:spPr>
      </p:cxnSp>
      <p:sp>
        <p:nvSpPr>
          <p:cNvPr id="326" name="Google Shape;326;p10"/>
          <p:cNvSpPr txBox="1"/>
          <p:nvPr/>
        </p:nvSpPr>
        <p:spPr>
          <a:xfrm>
            <a:off x="2014940" y="3363912"/>
            <a:ext cx="237626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b="1">
                <a:solidFill>
                  <a:schemeClr val="dk1"/>
                </a:solidFill>
                <a:latin typeface="Calibri"/>
                <a:ea typeface="Calibri"/>
                <a:cs typeface="Calibri"/>
                <a:sym typeface="Calibri"/>
              </a:rPr>
              <a:t>Increasing reactivity</a:t>
            </a:r>
            <a:endParaRPr sz="900" b="1">
              <a:solidFill>
                <a:schemeClr val="dk1"/>
              </a:solidFill>
              <a:latin typeface="Calibri"/>
              <a:ea typeface="Calibri"/>
              <a:cs typeface="Calibri"/>
              <a:sym typeface="Calibri"/>
            </a:endParaRPr>
          </a:p>
        </p:txBody>
      </p:sp>
      <p:cxnSp>
        <p:nvCxnSpPr>
          <p:cNvPr id="327" name="Google Shape;327;p10"/>
          <p:cNvCxnSpPr>
            <a:stCxn id="326" idx="1"/>
          </p:cNvCxnSpPr>
          <p:nvPr/>
        </p:nvCxnSpPr>
        <p:spPr>
          <a:xfrm rot="10800000">
            <a:off x="492740" y="3479328"/>
            <a:ext cx="1522200" cy="0"/>
          </a:xfrm>
          <a:prstGeom prst="straightConnector1">
            <a:avLst/>
          </a:prstGeom>
          <a:noFill/>
          <a:ln w="9525" cap="flat" cmpd="sng">
            <a:solidFill>
              <a:schemeClr val="dk1"/>
            </a:solidFill>
            <a:prstDash val="solid"/>
            <a:round/>
            <a:headEnd type="none" w="sm" len="sm"/>
            <a:tailEnd type="triangle" w="med" len="med"/>
          </a:ln>
        </p:spPr>
      </p:cxnSp>
      <p:cxnSp>
        <p:nvCxnSpPr>
          <p:cNvPr id="328" name="Google Shape;328;p10"/>
          <p:cNvCxnSpPr/>
          <p:nvPr/>
        </p:nvCxnSpPr>
        <p:spPr>
          <a:xfrm>
            <a:off x="416495" y="3645023"/>
            <a:ext cx="792089" cy="576065"/>
          </a:xfrm>
          <a:prstGeom prst="straightConnector1">
            <a:avLst/>
          </a:prstGeom>
          <a:noFill/>
          <a:ln w="9525" cap="flat" cmpd="sng">
            <a:solidFill>
              <a:schemeClr val="lt1"/>
            </a:solidFill>
            <a:prstDash val="solid"/>
            <a:round/>
            <a:headEnd type="none" w="sm" len="sm"/>
            <a:tailEnd type="none" w="sm" len="sm"/>
          </a:ln>
        </p:spPr>
      </p:cxnSp>
      <p:graphicFrame>
        <p:nvGraphicFramePr>
          <p:cNvPr id="329" name="Google Shape;329;p10"/>
          <p:cNvGraphicFramePr/>
          <p:nvPr/>
        </p:nvGraphicFramePr>
        <p:xfrm>
          <a:off x="1530191" y="6316174"/>
          <a:ext cx="542489" cy="425194"/>
        </p:xfrm>
        <a:graphic>
          <a:graphicData uri="http://schemas.openxmlformats.org/presentationml/2006/ole">
            <mc:AlternateContent xmlns:mc="http://schemas.openxmlformats.org/markup-compatibility/2006">
              <mc:Choice xmlns:v="urn:schemas-microsoft-com:vml" Requires="v">
                <p:oleObj spid="_x0000_s33101" r:id="rId8" imgW="542489" imgH="425194" progId="ChemDraw.Document.6.0">
                  <p:embed/>
                </p:oleObj>
              </mc:Choice>
              <mc:Fallback>
                <p:oleObj r:id="rId8" imgW="542489" imgH="425194" progId="ChemDraw.Document.6.0">
                  <p:embed/>
                  <p:pic>
                    <p:nvPicPr>
                      <p:cNvPr id="329" name="Google Shape;329;p10"/>
                      <p:cNvPicPr preferRelativeResize="0"/>
                      <p:nvPr/>
                    </p:nvPicPr>
                    <p:blipFill rotWithShape="1">
                      <a:blip r:embed="rId9">
                        <a:alphaModFix/>
                      </a:blip>
                      <a:srcRect/>
                      <a:stretch/>
                    </p:blipFill>
                    <p:spPr>
                      <a:xfrm>
                        <a:off x="1530191" y="6316174"/>
                        <a:ext cx="542489" cy="425194"/>
                      </a:xfrm>
                      <a:prstGeom prst="rect">
                        <a:avLst/>
                      </a:prstGeom>
                      <a:noFill/>
                      <a:ln>
                        <a:noFill/>
                      </a:ln>
                    </p:spPr>
                  </p:pic>
                </p:oleObj>
              </mc:Fallback>
            </mc:AlternateContent>
          </a:graphicData>
        </a:graphic>
      </p:graphicFrame>
      <p:graphicFrame>
        <p:nvGraphicFramePr>
          <p:cNvPr id="330" name="Google Shape;330;p10"/>
          <p:cNvGraphicFramePr/>
          <p:nvPr/>
        </p:nvGraphicFramePr>
        <p:xfrm>
          <a:off x="2690703" y="6316174"/>
          <a:ext cx="542489" cy="425194"/>
        </p:xfrm>
        <a:graphic>
          <a:graphicData uri="http://schemas.openxmlformats.org/presentationml/2006/ole">
            <mc:AlternateContent xmlns:mc="http://schemas.openxmlformats.org/markup-compatibility/2006">
              <mc:Choice xmlns:v="urn:schemas-microsoft-com:vml" Requires="v">
                <p:oleObj spid="_x0000_s33102" r:id="rId10" imgW="542489" imgH="425194" progId="ChemDraw.Document.6.0">
                  <p:embed/>
                </p:oleObj>
              </mc:Choice>
              <mc:Fallback>
                <p:oleObj r:id="rId10" imgW="542489" imgH="425194" progId="ChemDraw.Document.6.0">
                  <p:embed/>
                  <p:pic>
                    <p:nvPicPr>
                      <p:cNvPr id="330" name="Google Shape;330;p10"/>
                      <p:cNvPicPr preferRelativeResize="0"/>
                      <p:nvPr/>
                    </p:nvPicPr>
                    <p:blipFill rotWithShape="1">
                      <a:blip r:embed="rId9">
                        <a:alphaModFix/>
                      </a:blip>
                      <a:srcRect/>
                      <a:stretch/>
                    </p:blipFill>
                    <p:spPr>
                      <a:xfrm>
                        <a:off x="2690703" y="6316174"/>
                        <a:ext cx="542489" cy="425194"/>
                      </a:xfrm>
                      <a:prstGeom prst="rect">
                        <a:avLst/>
                      </a:prstGeom>
                      <a:noFill/>
                      <a:ln>
                        <a:noFill/>
                      </a:ln>
                    </p:spPr>
                  </p:pic>
                </p:oleObj>
              </mc:Fallback>
            </mc:AlternateContent>
          </a:graphicData>
        </a:graphic>
      </p:graphicFrame>
      <p:graphicFrame>
        <p:nvGraphicFramePr>
          <p:cNvPr id="331" name="Google Shape;331;p10"/>
          <p:cNvGraphicFramePr/>
          <p:nvPr/>
        </p:nvGraphicFramePr>
        <p:xfrm>
          <a:off x="1455588" y="5661296"/>
          <a:ext cx="744827" cy="432000"/>
        </p:xfrm>
        <a:graphic>
          <a:graphicData uri="http://schemas.openxmlformats.org/presentationml/2006/ole">
            <mc:AlternateContent xmlns:mc="http://schemas.openxmlformats.org/markup-compatibility/2006">
              <mc:Choice xmlns:v="urn:schemas-microsoft-com:vml" Requires="v">
                <p:oleObj spid="_x0000_s33103" r:id="rId11" imgW="744827" imgH="432000" progId="ChemDraw.Document.6.0">
                  <p:embed/>
                </p:oleObj>
              </mc:Choice>
              <mc:Fallback>
                <p:oleObj r:id="rId11" imgW="744827" imgH="432000" progId="ChemDraw.Document.6.0">
                  <p:embed/>
                  <p:pic>
                    <p:nvPicPr>
                      <p:cNvPr id="331" name="Google Shape;331;p10"/>
                      <p:cNvPicPr preferRelativeResize="0"/>
                      <p:nvPr/>
                    </p:nvPicPr>
                    <p:blipFill rotWithShape="1">
                      <a:blip r:embed="rId12">
                        <a:alphaModFix/>
                      </a:blip>
                      <a:srcRect/>
                      <a:stretch/>
                    </p:blipFill>
                    <p:spPr>
                      <a:xfrm>
                        <a:off x="1455588" y="5661296"/>
                        <a:ext cx="744827" cy="432000"/>
                      </a:xfrm>
                      <a:prstGeom prst="rect">
                        <a:avLst/>
                      </a:prstGeom>
                      <a:noFill/>
                      <a:ln>
                        <a:noFill/>
                      </a:ln>
                    </p:spPr>
                  </p:pic>
                </p:oleObj>
              </mc:Fallback>
            </mc:AlternateContent>
          </a:graphicData>
        </a:graphic>
      </p:graphicFrame>
      <p:graphicFrame>
        <p:nvGraphicFramePr>
          <p:cNvPr id="332" name="Google Shape;332;p10"/>
          <p:cNvGraphicFramePr/>
          <p:nvPr/>
        </p:nvGraphicFramePr>
        <p:xfrm>
          <a:off x="2651060" y="5661248"/>
          <a:ext cx="744827" cy="432000"/>
        </p:xfrm>
        <a:graphic>
          <a:graphicData uri="http://schemas.openxmlformats.org/presentationml/2006/ole">
            <mc:AlternateContent xmlns:mc="http://schemas.openxmlformats.org/markup-compatibility/2006">
              <mc:Choice xmlns:v="urn:schemas-microsoft-com:vml" Requires="v">
                <p:oleObj spid="_x0000_s33104" r:id="rId13" imgW="744827" imgH="432000" progId="ChemDraw.Document.6.0">
                  <p:embed/>
                </p:oleObj>
              </mc:Choice>
              <mc:Fallback>
                <p:oleObj r:id="rId13" imgW="744827" imgH="432000" progId="ChemDraw.Document.6.0">
                  <p:embed/>
                  <p:pic>
                    <p:nvPicPr>
                      <p:cNvPr id="332" name="Google Shape;332;p10"/>
                      <p:cNvPicPr preferRelativeResize="0"/>
                      <p:nvPr/>
                    </p:nvPicPr>
                    <p:blipFill rotWithShape="1">
                      <a:blip r:embed="rId12">
                        <a:alphaModFix/>
                      </a:blip>
                      <a:srcRect/>
                      <a:stretch/>
                    </p:blipFill>
                    <p:spPr>
                      <a:xfrm>
                        <a:off x="2651060" y="5661248"/>
                        <a:ext cx="744827" cy="432000"/>
                      </a:xfrm>
                      <a:prstGeom prst="rect">
                        <a:avLst/>
                      </a:prstGeom>
                      <a:noFill/>
                      <a:ln>
                        <a:noFill/>
                      </a:ln>
                    </p:spPr>
                  </p:pic>
                </p:oleObj>
              </mc:Fallback>
            </mc:AlternateContent>
          </a:graphicData>
        </a:graphic>
      </p:graphicFrame>
      <p:graphicFrame>
        <p:nvGraphicFramePr>
          <p:cNvPr id="333" name="Google Shape;333;p10"/>
          <p:cNvGraphicFramePr/>
          <p:nvPr/>
        </p:nvGraphicFramePr>
        <p:xfrm>
          <a:off x="1761122" y="5024415"/>
          <a:ext cx="623116" cy="432000"/>
        </p:xfrm>
        <a:graphic>
          <a:graphicData uri="http://schemas.openxmlformats.org/presentationml/2006/ole">
            <mc:AlternateContent xmlns:mc="http://schemas.openxmlformats.org/markup-compatibility/2006">
              <mc:Choice xmlns:v="urn:schemas-microsoft-com:vml" Requires="v">
                <p:oleObj spid="_x0000_s33105" r:id="rId14" imgW="623116" imgH="432000" progId="ChemDraw.Document.6.0">
                  <p:embed/>
                </p:oleObj>
              </mc:Choice>
              <mc:Fallback>
                <p:oleObj r:id="rId14" imgW="623116" imgH="432000" progId="ChemDraw.Document.6.0">
                  <p:embed/>
                  <p:pic>
                    <p:nvPicPr>
                      <p:cNvPr id="333" name="Google Shape;333;p10"/>
                      <p:cNvPicPr preferRelativeResize="0"/>
                      <p:nvPr/>
                    </p:nvPicPr>
                    <p:blipFill rotWithShape="1">
                      <a:blip r:embed="rId15">
                        <a:alphaModFix/>
                      </a:blip>
                      <a:srcRect/>
                      <a:stretch/>
                    </p:blipFill>
                    <p:spPr>
                      <a:xfrm>
                        <a:off x="1761122" y="5024415"/>
                        <a:ext cx="623116" cy="432000"/>
                      </a:xfrm>
                      <a:prstGeom prst="rect">
                        <a:avLst/>
                      </a:prstGeom>
                      <a:noFill/>
                      <a:ln>
                        <a:noFill/>
                      </a:ln>
                    </p:spPr>
                  </p:pic>
                </p:oleObj>
              </mc:Fallback>
            </mc:AlternateContent>
          </a:graphicData>
        </a:graphic>
      </p:graphicFrame>
      <p:graphicFrame>
        <p:nvGraphicFramePr>
          <p:cNvPr id="334" name="Google Shape;334;p10"/>
          <p:cNvGraphicFramePr/>
          <p:nvPr/>
        </p:nvGraphicFramePr>
        <p:xfrm>
          <a:off x="2937671" y="5024415"/>
          <a:ext cx="623116" cy="432000"/>
        </p:xfrm>
        <a:graphic>
          <a:graphicData uri="http://schemas.openxmlformats.org/presentationml/2006/ole">
            <mc:AlternateContent xmlns:mc="http://schemas.openxmlformats.org/markup-compatibility/2006">
              <mc:Choice xmlns:v="urn:schemas-microsoft-com:vml" Requires="v">
                <p:oleObj spid="_x0000_s33106" r:id="rId16" imgW="623116" imgH="432000" progId="ChemDraw.Document.6.0">
                  <p:embed/>
                </p:oleObj>
              </mc:Choice>
              <mc:Fallback>
                <p:oleObj r:id="rId16" imgW="623116" imgH="432000" progId="ChemDraw.Document.6.0">
                  <p:embed/>
                  <p:pic>
                    <p:nvPicPr>
                      <p:cNvPr id="334" name="Google Shape;334;p10"/>
                      <p:cNvPicPr preferRelativeResize="0"/>
                      <p:nvPr/>
                    </p:nvPicPr>
                    <p:blipFill rotWithShape="1">
                      <a:blip r:embed="rId15">
                        <a:alphaModFix/>
                      </a:blip>
                      <a:srcRect/>
                      <a:stretch/>
                    </p:blipFill>
                    <p:spPr>
                      <a:xfrm>
                        <a:off x="2937671" y="5024415"/>
                        <a:ext cx="623116" cy="432000"/>
                      </a:xfrm>
                      <a:prstGeom prst="rect">
                        <a:avLst/>
                      </a:prstGeom>
                      <a:noFill/>
                      <a:ln>
                        <a:noFill/>
                      </a:ln>
                    </p:spPr>
                  </p:pic>
                </p:oleObj>
              </mc:Fallback>
            </mc:AlternateContent>
          </a:graphicData>
        </a:graphic>
      </p:graphicFrame>
      <p:graphicFrame>
        <p:nvGraphicFramePr>
          <p:cNvPr id="335" name="Google Shape;335;p10"/>
          <p:cNvGraphicFramePr/>
          <p:nvPr/>
        </p:nvGraphicFramePr>
        <p:xfrm>
          <a:off x="1684840" y="4400037"/>
          <a:ext cx="559115" cy="432000"/>
        </p:xfrm>
        <a:graphic>
          <a:graphicData uri="http://schemas.openxmlformats.org/presentationml/2006/ole">
            <mc:AlternateContent xmlns:mc="http://schemas.openxmlformats.org/markup-compatibility/2006">
              <mc:Choice xmlns:v="urn:schemas-microsoft-com:vml" Requires="v">
                <p:oleObj spid="_x0000_s33107" r:id="rId17" imgW="559115" imgH="432000" progId="ChemDraw.Document.6.0">
                  <p:embed/>
                </p:oleObj>
              </mc:Choice>
              <mc:Fallback>
                <p:oleObj r:id="rId17" imgW="559115" imgH="432000" progId="ChemDraw.Document.6.0">
                  <p:embed/>
                  <p:pic>
                    <p:nvPicPr>
                      <p:cNvPr id="335" name="Google Shape;335;p10"/>
                      <p:cNvPicPr preferRelativeResize="0"/>
                      <p:nvPr/>
                    </p:nvPicPr>
                    <p:blipFill rotWithShape="1">
                      <a:blip r:embed="rId18">
                        <a:alphaModFix/>
                      </a:blip>
                      <a:srcRect/>
                      <a:stretch/>
                    </p:blipFill>
                    <p:spPr>
                      <a:xfrm>
                        <a:off x="1684840" y="4400037"/>
                        <a:ext cx="559115" cy="432000"/>
                      </a:xfrm>
                      <a:prstGeom prst="rect">
                        <a:avLst/>
                      </a:prstGeom>
                      <a:noFill/>
                      <a:ln>
                        <a:noFill/>
                      </a:ln>
                    </p:spPr>
                  </p:pic>
                </p:oleObj>
              </mc:Fallback>
            </mc:AlternateContent>
          </a:graphicData>
        </a:graphic>
      </p:graphicFrame>
      <p:graphicFrame>
        <p:nvGraphicFramePr>
          <p:cNvPr id="336" name="Google Shape;336;p10"/>
          <p:cNvGraphicFramePr/>
          <p:nvPr/>
        </p:nvGraphicFramePr>
        <p:xfrm>
          <a:off x="2888121" y="4349758"/>
          <a:ext cx="559115" cy="432000"/>
        </p:xfrm>
        <a:graphic>
          <a:graphicData uri="http://schemas.openxmlformats.org/presentationml/2006/ole">
            <mc:AlternateContent xmlns:mc="http://schemas.openxmlformats.org/markup-compatibility/2006">
              <mc:Choice xmlns:v="urn:schemas-microsoft-com:vml" Requires="v">
                <p:oleObj spid="_x0000_s33108" r:id="rId19" imgW="559115" imgH="432000" progId="ChemDraw.Document.6.0">
                  <p:embed/>
                </p:oleObj>
              </mc:Choice>
              <mc:Fallback>
                <p:oleObj r:id="rId19" imgW="559115" imgH="432000" progId="ChemDraw.Document.6.0">
                  <p:embed/>
                  <p:pic>
                    <p:nvPicPr>
                      <p:cNvPr id="336" name="Google Shape;336;p10"/>
                      <p:cNvPicPr preferRelativeResize="0"/>
                      <p:nvPr/>
                    </p:nvPicPr>
                    <p:blipFill rotWithShape="1">
                      <a:blip r:embed="rId18">
                        <a:alphaModFix/>
                      </a:blip>
                      <a:srcRect/>
                      <a:stretch/>
                    </p:blipFill>
                    <p:spPr>
                      <a:xfrm>
                        <a:off x="2888121" y="4349758"/>
                        <a:ext cx="559115" cy="432000"/>
                      </a:xfrm>
                      <a:prstGeom prst="rect">
                        <a:avLst/>
                      </a:prstGeom>
                      <a:noFill/>
                      <a:ln>
                        <a:noFill/>
                      </a:ln>
                    </p:spPr>
                  </p:pic>
                </p:oleObj>
              </mc:Fallback>
            </mc:AlternateContent>
          </a:graphicData>
        </a:graphic>
      </p:graphicFrame>
      <p:graphicFrame>
        <p:nvGraphicFramePr>
          <p:cNvPr id="337" name="Google Shape;337;p10"/>
          <p:cNvGraphicFramePr/>
          <p:nvPr/>
        </p:nvGraphicFramePr>
        <p:xfrm>
          <a:off x="1744973" y="3687498"/>
          <a:ext cx="594075" cy="565388"/>
        </p:xfrm>
        <a:graphic>
          <a:graphicData uri="http://schemas.openxmlformats.org/presentationml/2006/ole">
            <mc:AlternateContent xmlns:mc="http://schemas.openxmlformats.org/markup-compatibility/2006">
              <mc:Choice xmlns:v="urn:schemas-microsoft-com:vml" Requires="v">
                <p:oleObj spid="_x0000_s33109" r:id="rId20" imgW="594075" imgH="565388" progId="ChemDraw.Document.6.0">
                  <p:embed/>
                </p:oleObj>
              </mc:Choice>
              <mc:Fallback>
                <p:oleObj r:id="rId20" imgW="594075" imgH="565388" progId="ChemDraw.Document.6.0">
                  <p:embed/>
                  <p:pic>
                    <p:nvPicPr>
                      <p:cNvPr id="337" name="Google Shape;337;p10"/>
                      <p:cNvPicPr preferRelativeResize="0"/>
                      <p:nvPr/>
                    </p:nvPicPr>
                    <p:blipFill rotWithShape="1">
                      <a:blip r:embed="rId21">
                        <a:alphaModFix/>
                      </a:blip>
                      <a:srcRect/>
                      <a:stretch/>
                    </p:blipFill>
                    <p:spPr>
                      <a:xfrm>
                        <a:off x="1744973" y="3687498"/>
                        <a:ext cx="594075" cy="565388"/>
                      </a:xfrm>
                      <a:prstGeom prst="rect">
                        <a:avLst/>
                      </a:prstGeom>
                      <a:noFill/>
                      <a:ln>
                        <a:noFill/>
                      </a:ln>
                    </p:spPr>
                  </p:pic>
                </p:oleObj>
              </mc:Fallback>
            </mc:AlternateContent>
          </a:graphicData>
        </a:graphic>
      </p:graphicFrame>
      <p:graphicFrame>
        <p:nvGraphicFramePr>
          <p:cNvPr id="338" name="Google Shape;338;p10"/>
          <p:cNvGraphicFramePr/>
          <p:nvPr/>
        </p:nvGraphicFramePr>
        <p:xfrm>
          <a:off x="2645200" y="3818424"/>
          <a:ext cx="750687" cy="424596"/>
        </p:xfrm>
        <a:graphic>
          <a:graphicData uri="http://schemas.openxmlformats.org/presentationml/2006/ole">
            <mc:AlternateContent xmlns:mc="http://schemas.openxmlformats.org/markup-compatibility/2006">
              <mc:Choice xmlns:v="urn:schemas-microsoft-com:vml" Requires="v">
                <p:oleObj spid="_x0000_s33110" r:id="rId22" imgW="750687" imgH="424596" progId="ChemDraw.Document.6.0">
                  <p:embed/>
                </p:oleObj>
              </mc:Choice>
              <mc:Fallback>
                <p:oleObj r:id="rId22" imgW="750687" imgH="424596" progId="ChemDraw.Document.6.0">
                  <p:embed/>
                  <p:pic>
                    <p:nvPicPr>
                      <p:cNvPr id="338" name="Google Shape;338;p10"/>
                      <p:cNvPicPr preferRelativeResize="0"/>
                      <p:nvPr/>
                    </p:nvPicPr>
                    <p:blipFill rotWithShape="1">
                      <a:blip r:embed="rId23">
                        <a:alphaModFix/>
                      </a:blip>
                      <a:srcRect/>
                      <a:stretch/>
                    </p:blipFill>
                    <p:spPr>
                      <a:xfrm>
                        <a:off x="2645200" y="3818424"/>
                        <a:ext cx="750687" cy="424596"/>
                      </a:xfrm>
                      <a:prstGeom prst="rect">
                        <a:avLst/>
                      </a:prstGeom>
                      <a:noFill/>
                      <a:ln>
                        <a:noFill/>
                      </a:ln>
                    </p:spPr>
                  </p:pic>
                </p:oleObj>
              </mc:Fallback>
            </mc:AlternateContent>
          </a:graphicData>
        </a:graphic>
      </p:graphicFrame>
      <p:pic>
        <p:nvPicPr>
          <p:cNvPr id="32779" name="Picture 11">
            <a:extLst>
              <a:ext uri="{FF2B5EF4-FFF2-40B4-BE49-F238E27FC236}">
                <a16:creationId xmlns:a16="http://schemas.microsoft.com/office/drawing/2014/main" id="{B19B1CC4-F1B1-7CE7-90A6-3CD10BE528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0700" y="5321300"/>
            <a:ext cx="1041400" cy="9779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aphicFrame>
        <p:nvGraphicFramePr>
          <p:cNvPr id="343" name="Google Shape;343;p11"/>
          <p:cNvGraphicFramePr/>
          <p:nvPr/>
        </p:nvGraphicFramePr>
        <p:xfrm>
          <a:off x="3800872" y="373306"/>
          <a:ext cx="5688625" cy="2811105"/>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2. Benzene – Physical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094525">
                <a:tc>
                  <a:txBody>
                    <a:bodyPr/>
                    <a:lstStyle/>
                    <a:p>
                      <a:pPr marL="0" marR="0" lvl="2" indent="0" algn="l" rtl="0">
                        <a:spcBef>
                          <a:spcPts val="0"/>
                        </a:spcBef>
                        <a:spcAft>
                          <a:spcPts val="0"/>
                        </a:spcAft>
                        <a:buClr>
                          <a:schemeClr val="dk1"/>
                        </a:buClr>
                        <a:buSzPts val="900"/>
                        <a:buFont typeface="Lucida Sans"/>
                        <a:buNone/>
                      </a:pPr>
                      <a:r>
                        <a:rPr lang="en-GB" sz="900" b="0" u="none" strike="noStrike" cap="none">
                          <a:latin typeface="Lucida Sans"/>
                          <a:ea typeface="Lucida Sans"/>
                          <a:cs typeface="Lucida Sans"/>
                          <a:sym typeface="Lucida Sans"/>
                        </a:rPr>
                        <a:t>Benzene</a:t>
                      </a:r>
                      <a:r>
                        <a:rPr lang="en-GB" sz="900" u="none" strike="noStrike" cap="none">
                          <a:latin typeface="Lucida Sans"/>
                          <a:ea typeface="Lucida Sans"/>
                          <a:cs typeface="Lucida Sans"/>
                          <a:sym typeface="Lucida Sans"/>
                        </a:rPr>
                        <a:t> was first isolated by Michael Faraday in 1825 and is now a major feedstock used in many industries:</a:t>
                      </a:r>
                      <a:endParaRPr/>
                    </a:p>
                    <a:p>
                      <a:pPr marL="457200" marR="0" lvl="2" indent="-45720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Polymers</a:t>
                      </a:r>
                      <a:endParaRPr/>
                    </a:p>
                    <a:p>
                      <a:pPr marL="457200" marR="0" lvl="2" indent="-45720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Pharmaceuticals</a:t>
                      </a:r>
                      <a:endParaRPr/>
                    </a:p>
                    <a:p>
                      <a:pPr marL="457200" marR="0" lvl="2" indent="-45720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Dyes</a:t>
                      </a:r>
                      <a:endParaRPr/>
                    </a:p>
                    <a:p>
                      <a:pPr marL="457200" marR="0" lvl="2" indent="-45720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Explosives.</a:t>
                      </a:r>
                      <a:endParaRPr/>
                    </a:p>
                    <a:p>
                      <a:pPr marL="0" marR="0" lvl="2" indent="0" algn="l" rtl="0">
                        <a:spcBef>
                          <a:spcPts val="0"/>
                        </a:spcBef>
                        <a:spcAft>
                          <a:spcPts val="0"/>
                        </a:spcAft>
                        <a:buClr>
                          <a:schemeClr val="dk1"/>
                        </a:buClr>
                        <a:buSzPts val="900"/>
                        <a:buFont typeface="Arial"/>
                        <a:buNone/>
                      </a:pPr>
                      <a:r>
                        <a:rPr lang="en-GB" sz="900" u="none" strike="noStrike" cap="none">
                          <a:latin typeface="Lucida Sans"/>
                          <a:ea typeface="Lucida Sans"/>
                          <a:cs typeface="Lucida Sans"/>
                          <a:sym typeface="Lucida Sans"/>
                        </a:rPr>
                        <a:t>Benzene itself is highly carcinogenic.</a:t>
                      </a:r>
                      <a:endParaRPr/>
                    </a:p>
                    <a:p>
                      <a:pPr marL="0" marR="0" lvl="0" indent="0" algn="ctr" rtl="0">
                        <a:spcBef>
                          <a:spcPts val="0"/>
                        </a:spcBef>
                        <a:spcAft>
                          <a:spcPts val="0"/>
                        </a:spcAft>
                        <a:buNone/>
                      </a:pPr>
                      <a:r>
                        <a:rPr lang="en-GB" sz="900">
                          <a:latin typeface="Lucida Sans"/>
                          <a:ea typeface="Lucida Sans"/>
                          <a:cs typeface="Lucida Sans"/>
                          <a:sym typeface="Lucida Sans"/>
                        </a:rPr>
                        <a:t>It is the simplest arene with an empirical formula of CH and a molecular formula of C</a:t>
                      </a:r>
                      <a:r>
                        <a:rPr lang="en-GB" sz="900" baseline="-25000">
                          <a:latin typeface="Lucida Sans"/>
                          <a:ea typeface="Lucida Sans"/>
                          <a:cs typeface="Lucida Sans"/>
                          <a:sym typeface="Lucida Sans"/>
                        </a:rPr>
                        <a:t>6</a:t>
                      </a:r>
                      <a:r>
                        <a:rPr lang="en-GB" sz="900">
                          <a:latin typeface="Lucida Sans"/>
                          <a:ea typeface="Lucida Sans"/>
                          <a:cs typeface="Lucida Sans"/>
                          <a:sym typeface="Lucida Sans"/>
                        </a:rPr>
                        <a:t>H</a:t>
                      </a:r>
                      <a:r>
                        <a:rPr lang="en-GB" sz="900" baseline="-25000">
                          <a:latin typeface="Lucida Sans"/>
                          <a:ea typeface="Lucida Sans"/>
                          <a:cs typeface="Lucida Sans"/>
                          <a:sym typeface="Lucida Sans"/>
                        </a:rPr>
                        <a:t>6</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1094525">
                <a:tc>
                  <a:txBody>
                    <a:bodyPr/>
                    <a:lstStyle/>
                    <a:p>
                      <a:pPr marL="171450" marR="0" lvl="2" indent="-17145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The C-C bond length in benzene is an intermediate between and C-C single bond and a C=C double bond. </a:t>
                      </a:r>
                      <a:endParaRPr/>
                    </a:p>
                    <a:p>
                      <a:pPr marL="171450" marR="0" lvl="2" indent="-171450" algn="l" rtl="0">
                        <a:lnSpc>
                          <a:spcPct val="100000"/>
                        </a:lnSpc>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Benzene is more stable than the hypothetical cyclohexa-1,3,5-triene because of electron </a:t>
                      </a:r>
                      <a:r>
                        <a:rPr lang="en-GB" sz="900" b="0" u="none" strike="noStrike" cap="none">
                          <a:solidFill>
                            <a:schemeClr val="dk1"/>
                          </a:solidFill>
                          <a:latin typeface="Lucida Sans"/>
                          <a:ea typeface="Lucida Sans"/>
                          <a:cs typeface="Lucida Sans"/>
                          <a:sym typeface="Lucida Sans"/>
                        </a:rPr>
                        <a:t>delocalisation</a:t>
                      </a:r>
                      <a:r>
                        <a:rPr lang="en-GB" sz="900" u="none" strike="noStrike" cap="none">
                          <a:latin typeface="Lucida Sans"/>
                          <a:ea typeface="Lucida Sans"/>
                          <a:cs typeface="Lucida Sans"/>
                          <a:sym typeface="Lucida Sans"/>
                        </a:rPr>
                        <a:t>.</a:t>
                      </a:r>
                      <a:endParaRPr/>
                    </a:p>
                    <a:p>
                      <a:pPr marL="171450" marR="0" lvl="2" indent="-17145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Each C atom has three covalent bonds – one to a H atom and the other two to C atoms. The fourth electron of each C atom is in a p-orbital. The p-orbitals overlap and the electrons in them are delocalised. This forms an area of electron density above and below the ring </a:t>
                      </a:r>
                      <a:r>
                        <a:rPr lang="en-GB" sz="900" u="none" strike="noStrike" cap="none">
                          <a:latin typeface="Arial"/>
                          <a:ea typeface="Arial"/>
                          <a:cs typeface="Arial"/>
                          <a:sym typeface="Arial"/>
                        </a:rPr>
                        <a:t>to form a </a:t>
                      </a:r>
                      <a:r>
                        <a:rPr lang="en-GB" sz="1050" i="1" u="none" strike="noStrike" cap="none">
                          <a:latin typeface="Times New Roman"/>
                          <a:ea typeface="Times New Roman"/>
                          <a:cs typeface="Times New Roman"/>
                          <a:sym typeface="Times New Roman"/>
                        </a:rPr>
                        <a:t>π</a:t>
                      </a:r>
                      <a:r>
                        <a:rPr lang="en-GB" sz="900" u="none" strike="noStrike" cap="none">
                          <a:latin typeface="Arial"/>
                          <a:ea typeface="Arial"/>
                          <a:cs typeface="Arial"/>
                          <a:sym typeface="Arial"/>
                        </a:rPr>
                        <a:t> cloud</a:t>
                      </a:r>
                      <a:r>
                        <a:rPr lang="en-GB" sz="900" u="none" strike="noStrike" cap="none">
                          <a:latin typeface="Lucida Sans"/>
                          <a:ea typeface="Lucida Sans"/>
                          <a:cs typeface="Lucida Sans"/>
                          <a:sym typeface="Lucida Sans"/>
                        </a:rPr>
                        <a:t>.</a:t>
                      </a:r>
                      <a:endParaRPr/>
                    </a:p>
                    <a:p>
                      <a:pPr marL="171450" marR="0" lvl="2" indent="-171450" algn="l" rtl="0">
                        <a:spcBef>
                          <a:spcPts val="0"/>
                        </a:spcBef>
                        <a:spcAft>
                          <a:spcPts val="0"/>
                        </a:spcAft>
                        <a:buClr>
                          <a:schemeClr val="dk1"/>
                        </a:buClr>
                        <a:buSzPts val="900"/>
                        <a:buFont typeface="Arial"/>
                        <a:buChar char="•"/>
                      </a:pPr>
                      <a:r>
                        <a:rPr lang="en-GB" sz="900" u="none" strike="noStrike" cap="none">
                          <a:latin typeface="Lucida Sans"/>
                          <a:ea typeface="Lucida Sans"/>
                          <a:cs typeface="Lucida Sans"/>
                          <a:sym typeface="Lucida Sans"/>
                        </a:rPr>
                        <a:t>Benzene is planar and the C-C </a:t>
                      </a:r>
                      <a:r>
                        <a:rPr lang="en-GB" sz="900" u="none" strike="noStrike" cap="none">
                          <a:latin typeface="Arial"/>
                          <a:ea typeface="Arial"/>
                          <a:cs typeface="Arial"/>
                          <a:sym typeface="Arial"/>
                        </a:rPr>
                        <a:t>bonds are equal in length.</a:t>
                      </a:r>
                      <a:endParaRPr/>
                    </a:p>
                  </a:txBody>
                  <a:tcPr marL="91450" marR="91450" marT="45725" marB="45725"/>
                </a:tc>
                <a:extLst>
                  <a:ext uri="{0D108BD9-81ED-4DB2-BD59-A6C34878D82A}">
                    <a16:rowId xmlns:a16="http://schemas.microsoft.com/office/drawing/2014/main" val="10002"/>
                  </a:ext>
                </a:extLst>
              </a:tr>
            </a:tbl>
          </a:graphicData>
        </a:graphic>
      </p:graphicFrame>
      <p:sp>
        <p:nvSpPr>
          <p:cNvPr id="344" name="Google Shape;344;p11"/>
          <p:cNvSpPr txBox="1"/>
          <p:nvPr/>
        </p:nvSpPr>
        <p:spPr>
          <a:xfrm>
            <a:off x="272480" y="188640"/>
            <a:ext cx="34563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9: Aromatic compounds</a:t>
            </a:r>
            <a:endParaRPr sz="1800">
              <a:solidFill>
                <a:schemeClr val="dk1"/>
              </a:solidFill>
              <a:latin typeface="Lucida Sans"/>
              <a:ea typeface="Lucida Sans"/>
              <a:cs typeface="Lucida Sans"/>
              <a:sym typeface="Lucida Sans"/>
            </a:endParaRPr>
          </a:p>
        </p:txBody>
      </p:sp>
      <p:pic>
        <p:nvPicPr>
          <p:cNvPr id="345" name="Google Shape;345;p11"/>
          <p:cNvPicPr preferRelativeResize="0"/>
          <p:nvPr/>
        </p:nvPicPr>
        <p:blipFill rotWithShape="1">
          <a:blip r:embed="rId3">
            <a:alphaModFix/>
          </a:blip>
          <a:srcRect/>
          <a:stretch/>
        </p:blipFill>
        <p:spPr>
          <a:xfrm>
            <a:off x="169319" y="722254"/>
            <a:ext cx="1737304" cy="817555"/>
          </a:xfrm>
          <a:prstGeom prst="rect">
            <a:avLst/>
          </a:prstGeom>
          <a:noFill/>
          <a:ln>
            <a:noFill/>
          </a:ln>
        </p:spPr>
      </p:pic>
      <p:pic>
        <p:nvPicPr>
          <p:cNvPr id="346" name="Google Shape;346;p11"/>
          <p:cNvPicPr preferRelativeResize="0"/>
          <p:nvPr/>
        </p:nvPicPr>
        <p:blipFill rotWithShape="1">
          <a:blip r:embed="rId4">
            <a:alphaModFix/>
          </a:blip>
          <a:srcRect/>
          <a:stretch/>
        </p:blipFill>
        <p:spPr>
          <a:xfrm>
            <a:off x="183432" y="1700808"/>
            <a:ext cx="3311955" cy="1005121"/>
          </a:xfrm>
          <a:prstGeom prst="rect">
            <a:avLst/>
          </a:prstGeom>
          <a:noFill/>
          <a:ln>
            <a:noFill/>
          </a:ln>
        </p:spPr>
      </p:pic>
      <p:graphicFrame>
        <p:nvGraphicFramePr>
          <p:cNvPr id="347" name="Google Shape;347;p11"/>
          <p:cNvGraphicFramePr/>
          <p:nvPr/>
        </p:nvGraphicFramePr>
        <p:xfrm>
          <a:off x="2076514" y="599161"/>
          <a:ext cx="1606225" cy="1188760"/>
        </p:xfrm>
        <a:graphic>
          <a:graphicData uri="http://schemas.openxmlformats.org/drawingml/2006/table">
            <a:tbl>
              <a:tblPr firstRow="1" bandRow="1">
                <a:noFill/>
                <a:tableStyleId>{D0F6C4B0-3930-492F-8794-1C65D50CA1CA}</a:tableStyleId>
              </a:tblPr>
              <a:tblGrid>
                <a:gridCol w="697600">
                  <a:extLst>
                    <a:ext uri="{9D8B030D-6E8A-4147-A177-3AD203B41FA5}">
                      <a16:colId xmlns:a16="http://schemas.microsoft.com/office/drawing/2014/main" val="20000"/>
                    </a:ext>
                  </a:extLst>
                </a:gridCol>
                <a:gridCol w="908625">
                  <a:extLst>
                    <a:ext uri="{9D8B030D-6E8A-4147-A177-3AD203B41FA5}">
                      <a16:colId xmlns:a16="http://schemas.microsoft.com/office/drawing/2014/main" val="20001"/>
                    </a:ext>
                  </a:extLst>
                </a:gridCol>
              </a:tblGrid>
              <a:tr h="176700">
                <a:tc>
                  <a:txBody>
                    <a:bodyPr/>
                    <a:lstStyle/>
                    <a:p>
                      <a:pPr marL="0" marR="0" lvl="0" indent="0" algn="ctr" rtl="0">
                        <a:spcBef>
                          <a:spcPts val="0"/>
                        </a:spcBef>
                        <a:spcAft>
                          <a:spcPts val="0"/>
                        </a:spcAft>
                        <a:buNone/>
                      </a:pPr>
                      <a:r>
                        <a:rPr lang="en-GB" sz="900"/>
                        <a:t> Bond</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t>Length/nm</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76700">
                <a:tc>
                  <a:txBody>
                    <a:bodyPr/>
                    <a:lstStyle/>
                    <a:p>
                      <a:pPr marL="0" marR="0" lvl="0" indent="0" algn="ctr" rtl="0">
                        <a:spcBef>
                          <a:spcPts val="0"/>
                        </a:spcBef>
                        <a:spcAft>
                          <a:spcPts val="0"/>
                        </a:spcAft>
                        <a:buNone/>
                      </a:pPr>
                      <a:r>
                        <a:rPr lang="en-GB" sz="900"/>
                        <a:t>C-C</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lnB w="12700" cap="flat" cmpd="sng">
                      <a:solidFill>
                        <a:srgbClr val="C2D59B"/>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0.154</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1"/>
                  </a:ext>
                </a:extLst>
              </a:tr>
              <a:tr h="312625">
                <a:tc>
                  <a:txBody>
                    <a:bodyPr/>
                    <a:lstStyle/>
                    <a:p>
                      <a:pPr marL="0" marR="0" lvl="0" indent="0" algn="ctr" rtl="0">
                        <a:spcBef>
                          <a:spcPts val="0"/>
                        </a:spcBef>
                        <a:spcAft>
                          <a:spcPts val="0"/>
                        </a:spcAft>
                        <a:buNone/>
                      </a:pPr>
                      <a:r>
                        <a:rPr lang="en-GB" sz="900"/>
                        <a:t>C---C</a:t>
                      </a:r>
                      <a:endParaRPr/>
                    </a:p>
                    <a:p>
                      <a:pPr marL="0" marR="0" lvl="0" indent="0" algn="ctr" rtl="0">
                        <a:spcBef>
                          <a:spcPts val="0"/>
                        </a:spcBef>
                        <a:spcAft>
                          <a:spcPts val="0"/>
                        </a:spcAft>
                        <a:buNone/>
                      </a:pPr>
                      <a:r>
                        <a:rPr lang="en-GB" sz="900"/>
                        <a:t>(in benzene)</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ctr" rtl="0">
                        <a:spcBef>
                          <a:spcPts val="0"/>
                        </a:spcBef>
                        <a:spcAft>
                          <a:spcPts val="0"/>
                        </a:spcAft>
                        <a:buNone/>
                      </a:pPr>
                      <a:r>
                        <a:rPr lang="en-GB" sz="900"/>
                        <a:t>0.140</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2"/>
                  </a:ext>
                </a:extLst>
              </a:tr>
              <a:tr h="176700">
                <a:tc>
                  <a:txBody>
                    <a:bodyPr/>
                    <a:lstStyle/>
                    <a:p>
                      <a:pPr marL="0" marR="0" lvl="0" indent="0" algn="ctr" rtl="0">
                        <a:spcBef>
                          <a:spcPts val="0"/>
                        </a:spcBef>
                        <a:spcAft>
                          <a:spcPts val="0"/>
                        </a:spcAft>
                        <a:buNone/>
                      </a:pPr>
                      <a:r>
                        <a:rPr lang="en-GB" sz="900"/>
                        <a:t>C=C</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tcPr>
                </a:tc>
                <a:tc>
                  <a:txBody>
                    <a:bodyPr/>
                    <a:lstStyle/>
                    <a:p>
                      <a:pPr marL="0" marR="0" lvl="0" indent="0" algn="ctr" rtl="0">
                        <a:spcBef>
                          <a:spcPts val="0"/>
                        </a:spcBef>
                        <a:spcAft>
                          <a:spcPts val="0"/>
                        </a:spcAft>
                        <a:buNone/>
                      </a:pPr>
                      <a:r>
                        <a:rPr lang="en-GB" sz="900"/>
                        <a:t>0.134</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T w="12700" cap="flat" cmpd="sng">
                      <a:solidFill>
                        <a:srgbClr val="C2D59B"/>
                      </a:solidFill>
                      <a:prstDash val="solid"/>
                      <a:round/>
                      <a:headEnd type="none" w="sm" len="sm"/>
                      <a:tailEnd type="none" w="sm" len="sm"/>
                    </a:lnT>
                  </a:tcPr>
                </a:tc>
                <a:extLst>
                  <a:ext uri="{0D108BD9-81ED-4DB2-BD59-A6C34878D82A}">
                    <a16:rowId xmlns:a16="http://schemas.microsoft.com/office/drawing/2014/main" val="10003"/>
                  </a:ext>
                </a:extLst>
              </a:tr>
            </a:tbl>
          </a:graphicData>
        </a:graphic>
      </p:graphicFrame>
      <p:graphicFrame>
        <p:nvGraphicFramePr>
          <p:cNvPr id="348" name="Google Shape;348;p11"/>
          <p:cNvGraphicFramePr/>
          <p:nvPr/>
        </p:nvGraphicFramePr>
        <p:xfrm>
          <a:off x="3819412" y="3240925"/>
          <a:ext cx="5688625" cy="2879695"/>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2. Benzene – Reactivity</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634525">
                <a:tc>
                  <a:txBody>
                    <a:bodyPr/>
                    <a:lstStyle/>
                    <a:p>
                      <a:pPr marL="171450" marR="0" lvl="2" indent="-171450" algn="l" rtl="0">
                        <a:lnSpc>
                          <a:spcPct val="100000"/>
                        </a:lnSpc>
                        <a:spcBef>
                          <a:spcPts val="0"/>
                        </a:spcBef>
                        <a:spcAft>
                          <a:spcPts val="0"/>
                        </a:spcAft>
                        <a:buClr>
                          <a:schemeClr val="dk1"/>
                        </a:buClr>
                        <a:buSzPts val="900"/>
                        <a:buFont typeface="Arial"/>
                        <a:buChar char="•"/>
                      </a:pPr>
                      <a:r>
                        <a:rPr lang="en-GB" sz="900" b="0" u="none" strike="noStrike" cap="none">
                          <a:latin typeface="Lucida Sans"/>
                          <a:ea typeface="Lucida Sans"/>
                          <a:cs typeface="Lucida Sans"/>
                          <a:sym typeface="Lucida Sans"/>
                        </a:rPr>
                        <a:t>Benzene combusts like other hydrocarbons and tends to produce very smoky flames. This is due to the high carbon:hydrogen ratio, this leaves a lot of carbon unburnt.</a:t>
                      </a:r>
                      <a:endParaRPr/>
                    </a:p>
                    <a:p>
                      <a:pPr marL="171450" marR="0" lvl="2" indent="-171450" algn="l" rtl="0">
                        <a:lnSpc>
                          <a:spcPct val="100000"/>
                        </a:lnSpc>
                        <a:spcBef>
                          <a:spcPts val="0"/>
                        </a:spcBef>
                        <a:spcAft>
                          <a:spcPts val="0"/>
                        </a:spcAft>
                        <a:buClr>
                          <a:schemeClr val="dk1"/>
                        </a:buClr>
                        <a:buSzPts val="900"/>
                        <a:buFont typeface="Arial"/>
                        <a:buChar char="•"/>
                      </a:pPr>
                      <a:r>
                        <a:rPr lang="en-GB" sz="900" b="0" u="none" strike="noStrike" cap="none">
                          <a:solidFill>
                            <a:schemeClr val="dk1"/>
                          </a:solidFill>
                          <a:latin typeface="Lucida Sans"/>
                          <a:ea typeface="Lucida Sans"/>
                          <a:cs typeface="Lucida Sans"/>
                          <a:sym typeface="Lucida Sans"/>
                        </a:rPr>
                        <a:t>Benzene have electrophilic substitution reactions in preference to addition reactions.</a:t>
                      </a:r>
                      <a:endParaRPr/>
                    </a:p>
                    <a:p>
                      <a:pPr marL="171450" marR="0" lvl="2" indent="-171450" algn="l" rtl="0">
                        <a:lnSpc>
                          <a:spcPct val="100000"/>
                        </a:lnSpc>
                        <a:spcBef>
                          <a:spcPts val="0"/>
                        </a:spcBef>
                        <a:spcAft>
                          <a:spcPts val="0"/>
                        </a:spcAft>
                        <a:buClr>
                          <a:schemeClr val="dk1"/>
                        </a:buClr>
                        <a:buSzPts val="900"/>
                        <a:buFont typeface="Arial"/>
                        <a:buChar char="•"/>
                      </a:pPr>
                      <a:r>
                        <a:rPr lang="en-GB" sz="900" b="0" u="none" strike="noStrike" cap="none">
                          <a:solidFill>
                            <a:schemeClr val="dk1"/>
                          </a:solidFill>
                          <a:latin typeface="Lucida Sans"/>
                          <a:ea typeface="Lucida Sans"/>
                          <a:cs typeface="Lucida Sans"/>
                          <a:sym typeface="Lucida Sans"/>
                        </a:rPr>
                        <a:t>Benzene does not discolour bromine water.</a:t>
                      </a:r>
                      <a:endParaRPr sz="900" b="0" u="none" strike="noStrike" cap="none">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714525">
                <a:tc>
                  <a:txBody>
                    <a:bodyPr/>
                    <a:lstStyle/>
                    <a:p>
                      <a:pPr marL="0" marR="0" lvl="2" indent="0" algn="ctr" rtl="0">
                        <a:spcBef>
                          <a:spcPts val="0"/>
                        </a:spcBef>
                        <a:spcAft>
                          <a:spcPts val="0"/>
                        </a:spcAft>
                        <a:buClr>
                          <a:schemeClr val="dk1"/>
                        </a:buClr>
                        <a:buSzPts val="900"/>
                        <a:buFont typeface="Arial"/>
                        <a:buNone/>
                      </a:pPr>
                      <a:r>
                        <a:rPr lang="en-GB" sz="900" b="0" u="none" strike="noStrike" cap="none">
                          <a:solidFill>
                            <a:schemeClr val="dk1"/>
                          </a:solidFill>
                          <a:latin typeface="Lucida Sans"/>
                          <a:ea typeface="Lucida Sans"/>
                          <a:cs typeface="Lucida Sans"/>
                          <a:sym typeface="Lucida Sans"/>
                        </a:rPr>
                        <a:t>Electrophilic substitution – Nitration</a:t>
                      </a:r>
                      <a:endParaRPr/>
                    </a:p>
                    <a:p>
                      <a:pPr marL="171450" marR="0" lvl="2" indent="-171450" algn="l" rtl="0">
                        <a:lnSpc>
                          <a:spcPct val="100000"/>
                        </a:lnSpc>
                        <a:spcBef>
                          <a:spcPts val="0"/>
                        </a:spcBef>
                        <a:spcAft>
                          <a:spcPts val="0"/>
                        </a:spcAft>
                        <a:buClr>
                          <a:schemeClr val="dk1"/>
                        </a:buClr>
                        <a:buSzPts val="900"/>
                        <a:buFont typeface="Arial"/>
                        <a:buChar char="•"/>
                      </a:pPr>
                      <a:r>
                        <a:rPr lang="en-GB" sz="900" b="0" u="none" strike="noStrike" cap="none">
                          <a:solidFill>
                            <a:schemeClr val="dk1"/>
                          </a:solidFill>
                          <a:latin typeface="Lucida Sans"/>
                          <a:ea typeface="Lucida Sans"/>
                          <a:cs typeface="Lucida Sans"/>
                          <a:sym typeface="Lucida Sans"/>
                        </a:rPr>
                        <a:t>The electrophile (NO</a:t>
                      </a:r>
                      <a:r>
                        <a:rPr lang="en-GB" sz="900" b="0" u="none" strike="noStrike" cap="none" baseline="-25000">
                          <a:solidFill>
                            <a:schemeClr val="dk1"/>
                          </a:solidFill>
                          <a:latin typeface="Lucida Sans"/>
                          <a:ea typeface="Lucida Sans"/>
                          <a:cs typeface="Lucida Sans"/>
                          <a:sym typeface="Lucida Sans"/>
                        </a:rPr>
                        <a:t>2</a:t>
                      </a:r>
                      <a:r>
                        <a:rPr lang="en-GB" sz="900" b="0" u="none" strike="noStrike" cap="none" baseline="30000">
                          <a:solidFill>
                            <a:schemeClr val="dk1"/>
                          </a:solidFill>
                          <a:latin typeface="Lucida Sans"/>
                          <a:ea typeface="Lucida Sans"/>
                          <a:cs typeface="Lucida Sans"/>
                          <a:sym typeface="Lucida Sans"/>
                        </a:rPr>
                        <a:t>+</a:t>
                      </a:r>
                      <a:r>
                        <a:rPr lang="en-GB" sz="900" b="0" u="none" strike="noStrike" cap="none">
                          <a:solidFill>
                            <a:schemeClr val="dk1"/>
                          </a:solidFill>
                          <a:latin typeface="Lucida Sans"/>
                          <a:ea typeface="Lucida Sans"/>
                          <a:cs typeface="Lucida Sans"/>
                          <a:sym typeface="Lucida Sans"/>
                        </a:rPr>
                        <a:t>) is made in the reaction mixture of concentrated nitric acid and concentrated sulfuric acid. The overall equation for the formation of the electrophile is:</a:t>
                      </a:r>
                      <a:endParaRPr/>
                    </a:p>
                    <a:p>
                      <a:pPr marL="0" marR="0" lvl="0" indent="0" algn="ctr" rtl="0">
                        <a:spcBef>
                          <a:spcPts val="0"/>
                        </a:spcBef>
                        <a:spcAft>
                          <a:spcPts val="0"/>
                        </a:spcAft>
                        <a:buNone/>
                      </a:pPr>
                      <a:r>
                        <a:rPr lang="en-GB" sz="900">
                          <a:latin typeface="Lucida Sans"/>
                          <a:ea typeface="Lucida Sans"/>
                          <a:cs typeface="Lucida Sans"/>
                          <a:sym typeface="Lucida Sans"/>
                        </a:rPr>
                        <a:t>H</a:t>
                      </a:r>
                      <a:r>
                        <a:rPr lang="en-GB" sz="900" baseline="-25000">
                          <a:latin typeface="Lucida Sans"/>
                          <a:ea typeface="Lucida Sans"/>
                          <a:cs typeface="Lucida Sans"/>
                          <a:sym typeface="Lucida Sans"/>
                        </a:rPr>
                        <a:t>2</a:t>
                      </a:r>
                      <a:r>
                        <a:rPr lang="en-GB" sz="900">
                          <a:latin typeface="Lucida Sans"/>
                          <a:ea typeface="Lucida Sans"/>
                          <a:cs typeface="Lucida Sans"/>
                          <a:sym typeface="Lucida Sans"/>
                        </a:rPr>
                        <a:t>SO</a:t>
                      </a:r>
                      <a:r>
                        <a:rPr lang="en-GB" sz="900" baseline="-25000">
                          <a:latin typeface="Lucida Sans"/>
                          <a:ea typeface="Lucida Sans"/>
                          <a:cs typeface="Lucida Sans"/>
                          <a:sym typeface="Lucida Sans"/>
                        </a:rPr>
                        <a:t>4</a:t>
                      </a:r>
                      <a:r>
                        <a:rPr lang="en-GB" sz="900">
                          <a:latin typeface="Lucida Sans"/>
                          <a:ea typeface="Lucida Sans"/>
                          <a:cs typeface="Lucida Sans"/>
                          <a:sym typeface="Lucida Sans"/>
                        </a:rPr>
                        <a:t> + HNO</a:t>
                      </a:r>
                      <a:r>
                        <a:rPr lang="en-GB" sz="900" baseline="-25000">
                          <a:latin typeface="Lucida Sans"/>
                          <a:ea typeface="Lucida Sans"/>
                          <a:cs typeface="Lucida Sans"/>
                          <a:sym typeface="Lucida Sans"/>
                        </a:rPr>
                        <a:t>3</a:t>
                      </a:r>
                      <a:r>
                        <a:rPr lang="en-GB" sz="900">
                          <a:latin typeface="Lucida Sans"/>
                          <a:ea typeface="Lucida Sans"/>
                          <a:cs typeface="Lucida Sans"/>
                          <a:sym typeface="Lucida Sans"/>
                        </a:rPr>
                        <a:t> 🡪 NO</a:t>
                      </a:r>
                      <a:r>
                        <a:rPr lang="en-GB" sz="900" baseline="-25000">
                          <a:latin typeface="Lucida Sans"/>
                          <a:ea typeface="Lucida Sans"/>
                          <a:cs typeface="Lucida Sans"/>
                          <a:sym typeface="Lucida Sans"/>
                        </a:rPr>
                        <a:t>2</a:t>
                      </a:r>
                      <a:r>
                        <a:rPr lang="en-GB" sz="900" baseline="30000">
                          <a:latin typeface="Lucida Sans"/>
                          <a:ea typeface="Lucida Sans"/>
                          <a:cs typeface="Lucida Sans"/>
                          <a:sym typeface="Lucida Sans"/>
                        </a:rPr>
                        <a:t>+</a:t>
                      </a:r>
                      <a:r>
                        <a:rPr lang="en-GB" sz="900">
                          <a:latin typeface="Lucida Sans"/>
                          <a:ea typeface="Lucida Sans"/>
                          <a:cs typeface="Lucida Sans"/>
                          <a:sym typeface="Lucida Sans"/>
                        </a:rPr>
                        <a:t> + HSO</a:t>
                      </a:r>
                      <a:r>
                        <a:rPr lang="en-GB" sz="900" baseline="-25000">
                          <a:latin typeface="Lucida Sans"/>
                          <a:ea typeface="Lucida Sans"/>
                          <a:cs typeface="Lucida Sans"/>
                          <a:sym typeface="Lucida Sans"/>
                        </a:rPr>
                        <a:t>4</a:t>
                      </a:r>
                      <a:r>
                        <a:rPr lang="en-GB" sz="900" baseline="30000">
                          <a:latin typeface="Lucida Sans"/>
                          <a:ea typeface="Lucida Sans"/>
                          <a:cs typeface="Lucida Sans"/>
                          <a:sym typeface="Lucida Sans"/>
                        </a:rPr>
                        <a:t>-</a:t>
                      </a:r>
                      <a:r>
                        <a:rPr lang="en-GB" sz="900">
                          <a:latin typeface="Lucida Sans"/>
                          <a:ea typeface="Lucida Sans"/>
                          <a:cs typeface="Lucida Sans"/>
                          <a:sym typeface="Lucida Sans"/>
                        </a:rPr>
                        <a:t> + H</a:t>
                      </a:r>
                      <a:r>
                        <a:rPr lang="en-GB" sz="900" baseline="-25000">
                          <a:latin typeface="Lucida Sans"/>
                          <a:ea typeface="Lucida Sans"/>
                          <a:cs typeface="Lucida Sans"/>
                          <a:sym typeface="Lucida Sans"/>
                        </a:rPr>
                        <a:t>2</a:t>
                      </a:r>
                      <a:r>
                        <a:rPr lang="en-GB" sz="900">
                          <a:latin typeface="Lucida Sans"/>
                          <a:ea typeface="Lucida Sans"/>
                          <a:cs typeface="Lucida Sans"/>
                          <a:sym typeface="Lucida Sans"/>
                        </a:rPr>
                        <a:t>O</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H</a:t>
                      </a:r>
                      <a:r>
                        <a:rPr lang="en-GB" sz="900" baseline="30000">
                          <a:latin typeface="Lucida Sans"/>
                          <a:ea typeface="Lucida Sans"/>
                          <a:cs typeface="Lucida Sans"/>
                          <a:sym typeface="Lucida Sans"/>
                        </a:rPr>
                        <a:t>+</a:t>
                      </a:r>
                      <a:r>
                        <a:rPr lang="en-GB" sz="900">
                          <a:latin typeface="Lucida Sans"/>
                          <a:ea typeface="Lucida Sans"/>
                          <a:cs typeface="Lucida Sans"/>
                          <a:sym typeface="Lucida Sans"/>
                        </a:rPr>
                        <a:t> then reacts with the HSO</a:t>
                      </a:r>
                      <a:r>
                        <a:rPr lang="en-GB" sz="900" baseline="-25000">
                          <a:latin typeface="Lucida Sans"/>
                          <a:ea typeface="Lucida Sans"/>
                          <a:cs typeface="Lucida Sans"/>
                          <a:sym typeface="Lucida Sans"/>
                        </a:rPr>
                        <a:t>4</a:t>
                      </a:r>
                      <a:r>
                        <a:rPr lang="en-GB" sz="900" baseline="30000">
                          <a:latin typeface="Lucida Sans"/>
                          <a:ea typeface="Lucida Sans"/>
                          <a:cs typeface="Lucida Sans"/>
                          <a:sym typeface="Lucida Sans"/>
                        </a:rPr>
                        <a:t>- </a:t>
                      </a:r>
                      <a:r>
                        <a:rPr lang="en-GB" sz="900">
                          <a:latin typeface="Lucida Sans"/>
                          <a:ea typeface="Lucida Sans"/>
                          <a:cs typeface="Lucida Sans"/>
                          <a:sym typeface="Lucida Sans"/>
                        </a:rPr>
                        <a:t>to regenerate H</a:t>
                      </a:r>
                      <a:r>
                        <a:rPr lang="en-GB" sz="900" baseline="-25000">
                          <a:latin typeface="Lucida Sans"/>
                          <a:ea typeface="Lucida Sans"/>
                          <a:cs typeface="Lucida Sans"/>
                          <a:sym typeface="Lucida Sans"/>
                        </a:rPr>
                        <a:t>2</a:t>
                      </a:r>
                      <a:r>
                        <a:rPr lang="en-GB" sz="900">
                          <a:latin typeface="Lucida Sans"/>
                          <a:ea typeface="Lucida Sans"/>
                          <a:cs typeface="Lucida Sans"/>
                          <a:sym typeface="Lucida Sans"/>
                        </a:rPr>
                        <a:t>SO</a:t>
                      </a:r>
                      <a:r>
                        <a:rPr lang="en-GB" sz="900" baseline="-25000">
                          <a:latin typeface="Lucida Sans"/>
                          <a:ea typeface="Lucida Sans"/>
                          <a:cs typeface="Lucida Sans"/>
                          <a:sym typeface="Lucida Sans"/>
                        </a:rPr>
                        <a:t>4</a:t>
                      </a:r>
                      <a:r>
                        <a:rPr lang="en-GB" sz="900">
                          <a:latin typeface="Lucida Sans"/>
                          <a:ea typeface="Lucida Sans"/>
                          <a:cs typeface="Lucida Sans"/>
                          <a:sym typeface="Lucida Sans"/>
                        </a:rPr>
                        <a:t> – the sulfuric acid is a </a:t>
                      </a:r>
                      <a:r>
                        <a:rPr lang="en-GB" sz="900" u="none">
                          <a:latin typeface="Lucida Sans"/>
                          <a:ea typeface="Lucida Sans"/>
                          <a:cs typeface="Lucida Sans"/>
                          <a:sym typeface="Lucida Sans"/>
                        </a:rPr>
                        <a:t>catalyst.</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1094525">
                <a:tc>
                  <a:txBody>
                    <a:bodyPr/>
                    <a:lstStyle/>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Electrophilic substitution – </a:t>
                      </a:r>
                      <a:r>
                        <a:rPr lang="en-GB" sz="900" b="0">
                          <a:latin typeface="Lucida Sans"/>
                          <a:ea typeface="Lucida Sans"/>
                          <a:cs typeface="Lucida Sans"/>
                          <a:sym typeface="Lucida Sans"/>
                        </a:rPr>
                        <a:t>Friedel-Crafts acylation</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It uses aluminium chloride </a:t>
                      </a:r>
                      <a:r>
                        <a:rPr lang="en-GB" sz="900" b="0" u="sng">
                          <a:latin typeface="Lucida Sans"/>
                          <a:ea typeface="Lucida Sans"/>
                          <a:cs typeface="Lucida Sans"/>
                          <a:sym typeface="Lucida Sans"/>
                        </a:rPr>
                        <a:t>as a catalyst</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RCO substitutes for a hydrogen on the aromatic ring.</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Acyl chlorides provide the RCO group, reacting with AlCl</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 </a:t>
                      </a:r>
                      <a:endParaRPr/>
                    </a:p>
                    <a:p>
                      <a:pPr marL="0" marR="0" lvl="0" indent="0" algn="ctr"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RCOCl + AlCl</a:t>
                      </a:r>
                      <a:r>
                        <a:rPr lang="en-GB" sz="900" b="0" baseline="-25000">
                          <a:latin typeface="Lucida Sans"/>
                          <a:ea typeface="Lucida Sans"/>
                          <a:cs typeface="Lucida Sans"/>
                          <a:sym typeface="Lucida Sans"/>
                        </a:rPr>
                        <a:t>3 </a:t>
                      </a:r>
                      <a:r>
                        <a:rPr lang="en-GB" sz="900" b="0">
                          <a:latin typeface="Lucida Sans"/>
                          <a:ea typeface="Lucida Sans"/>
                          <a:cs typeface="Lucida Sans"/>
                          <a:sym typeface="Lucida Sans"/>
                        </a:rPr>
                        <a:t>🡪 RCO</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AlCl</a:t>
                      </a:r>
                      <a:r>
                        <a:rPr lang="en-GB" sz="900" b="0" baseline="-25000">
                          <a:latin typeface="Lucida Sans"/>
                          <a:ea typeface="Lucida Sans"/>
                          <a:cs typeface="Lucida Sans"/>
                          <a:sym typeface="Lucida Sans"/>
                        </a:rPr>
                        <a:t>4</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aluminium chloride is then reformed by reacting with H</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from the benzene ring:</a:t>
                      </a:r>
                      <a:endParaRPr/>
                    </a:p>
                    <a:p>
                      <a:pPr marL="0" marR="0" lvl="0" indent="0" algn="ctr" rtl="0">
                        <a:spcBef>
                          <a:spcPts val="0"/>
                        </a:spcBef>
                        <a:spcAft>
                          <a:spcPts val="0"/>
                        </a:spcAft>
                        <a:buNone/>
                      </a:pPr>
                      <a:r>
                        <a:rPr lang="en-GB" sz="900" b="0">
                          <a:latin typeface="Lucida Sans"/>
                          <a:ea typeface="Lucida Sans"/>
                          <a:cs typeface="Lucida Sans"/>
                          <a:sym typeface="Lucida Sans"/>
                        </a:rPr>
                        <a:t>AlCl</a:t>
                      </a:r>
                      <a:r>
                        <a:rPr lang="en-GB" sz="900" b="0" baseline="-25000">
                          <a:latin typeface="Lucida Sans"/>
                          <a:ea typeface="Lucida Sans"/>
                          <a:cs typeface="Lucida Sans"/>
                          <a:sym typeface="Lucida Sans"/>
                        </a:rPr>
                        <a:t>4</a:t>
                      </a:r>
                      <a:r>
                        <a:rPr lang="en-GB" sz="900" b="0" baseline="30000">
                          <a:latin typeface="Lucida Sans"/>
                          <a:ea typeface="Lucida Sans"/>
                          <a:cs typeface="Lucida Sans"/>
                          <a:sym typeface="Lucida Sans"/>
                        </a:rPr>
                        <a:t>-  </a:t>
                      </a:r>
                      <a:r>
                        <a:rPr lang="en-GB" sz="900" b="0">
                          <a:latin typeface="Lucida Sans"/>
                          <a:ea typeface="Lucida Sans"/>
                          <a:cs typeface="Lucida Sans"/>
                          <a:sym typeface="Lucida Sans"/>
                        </a:rPr>
                        <a:t>+ H</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 AlCl</a:t>
                      </a:r>
                      <a:r>
                        <a:rPr lang="en-GB" sz="900" b="0" baseline="-25000">
                          <a:latin typeface="Lucida Sans"/>
                          <a:ea typeface="Lucida Sans"/>
                          <a:cs typeface="Lucida Sans"/>
                          <a:sym typeface="Lucida Sans"/>
                        </a:rPr>
                        <a:t>3 </a:t>
                      </a:r>
                      <a:r>
                        <a:rPr lang="en-GB" sz="900" b="0">
                          <a:latin typeface="Lucida Sans"/>
                          <a:ea typeface="Lucida Sans"/>
                          <a:cs typeface="Lucida Sans"/>
                          <a:sym typeface="Lucida Sans"/>
                        </a:rPr>
                        <a:t>+  HCl</a:t>
                      </a:r>
                      <a:endParaRPr sz="900" b="0">
                        <a:latin typeface="Lucida Sans"/>
                        <a:ea typeface="Lucida Sans"/>
                        <a:cs typeface="Lucida Sans"/>
                        <a:sym typeface="Lucida Sans"/>
                      </a:endParaRPr>
                    </a:p>
                    <a:p>
                      <a:pPr marL="171450" marR="0" lvl="0" indent="-114300" algn="l"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bl>
          </a:graphicData>
        </a:graphic>
      </p:graphicFrame>
      <p:pic>
        <p:nvPicPr>
          <p:cNvPr id="349" name="Google Shape;349;p11"/>
          <p:cNvPicPr preferRelativeResize="0"/>
          <p:nvPr/>
        </p:nvPicPr>
        <p:blipFill rotWithShape="1">
          <a:blip r:embed="rId5">
            <a:alphaModFix/>
          </a:blip>
          <a:srcRect/>
          <a:stretch/>
        </p:blipFill>
        <p:spPr>
          <a:xfrm>
            <a:off x="941899" y="4725144"/>
            <a:ext cx="2269229" cy="1872000"/>
          </a:xfrm>
          <a:prstGeom prst="rect">
            <a:avLst/>
          </a:prstGeom>
          <a:noFill/>
          <a:ln>
            <a:noFill/>
          </a:ln>
        </p:spPr>
      </p:pic>
      <p:pic>
        <p:nvPicPr>
          <p:cNvPr id="350" name="Google Shape;350;p11"/>
          <p:cNvPicPr preferRelativeResize="0"/>
          <p:nvPr/>
        </p:nvPicPr>
        <p:blipFill rotWithShape="1">
          <a:blip r:embed="rId6">
            <a:alphaModFix/>
          </a:blip>
          <a:srcRect/>
          <a:stretch/>
        </p:blipFill>
        <p:spPr>
          <a:xfrm>
            <a:off x="941899" y="2780928"/>
            <a:ext cx="2269229" cy="19287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graphicFrame>
        <p:nvGraphicFramePr>
          <p:cNvPr id="355" name="Google Shape;355;p12"/>
          <p:cNvGraphicFramePr/>
          <p:nvPr/>
        </p:nvGraphicFramePr>
        <p:xfrm>
          <a:off x="3425280" y="136853"/>
          <a:ext cx="6352250" cy="2148880"/>
        </p:xfrm>
        <a:graphic>
          <a:graphicData uri="http://schemas.openxmlformats.org/drawingml/2006/table">
            <a:tbl>
              <a:tblPr firstRow="1" bandRow="1">
                <a:noFill/>
                <a:tableStyleId>{6A9958FA-D7F5-4F15-870B-5C0A02EF1A6E}</a:tableStyleId>
              </a:tblPr>
              <a:tblGrid>
                <a:gridCol w="6352250">
                  <a:extLst>
                    <a:ext uri="{9D8B030D-6E8A-4147-A177-3AD203B41FA5}">
                      <a16:colId xmlns:a16="http://schemas.microsoft.com/office/drawing/2014/main" val="20000"/>
                    </a:ext>
                  </a:extLst>
                </a:gridCol>
              </a:tblGrid>
              <a:tr h="151150">
                <a:tc>
                  <a:txBody>
                    <a:bodyPr/>
                    <a:lstStyle/>
                    <a:p>
                      <a:pPr marL="0" marR="0" lvl="0" indent="0" algn="l" rtl="0">
                        <a:spcBef>
                          <a:spcPts val="0"/>
                        </a:spcBef>
                        <a:spcAft>
                          <a:spcPts val="0"/>
                        </a:spcAft>
                        <a:buNone/>
                      </a:pPr>
                      <a:r>
                        <a:rPr lang="en-GB" sz="900">
                          <a:latin typeface="Lucida Sans"/>
                          <a:ea typeface="Lucida Sans"/>
                          <a:cs typeface="Lucida Sans"/>
                          <a:sym typeface="Lucida Sans"/>
                        </a:rPr>
                        <a:t>1. Physical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332550">
                <a:tc>
                  <a:txBody>
                    <a:bodyPr/>
                    <a:lstStyle/>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Amines are derivatives of ammonia, where one or more hydrogen atoms are replaced by alkyl or aryl groups.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They are </a:t>
                      </a:r>
                      <a:r>
                        <a:rPr lang="en-GB" sz="900" b="0">
                          <a:latin typeface="Lucida Sans"/>
                          <a:ea typeface="Lucida Sans"/>
                          <a:cs typeface="Lucida Sans"/>
                          <a:sym typeface="Lucida Sans"/>
                        </a:rPr>
                        <a:t>very</a:t>
                      </a:r>
                      <a:r>
                        <a:rPr lang="en-GB" sz="900" b="1">
                          <a:latin typeface="Lucida Sans"/>
                          <a:ea typeface="Lucida Sans"/>
                          <a:cs typeface="Lucida Sans"/>
                          <a:sym typeface="Lucida Sans"/>
                        </a:rPr>
                        <a:t> </a:t>
                      </a:r>
                      <a:r>
                        <a:rPr lang="en-GB" sz="900" b="0">
                          <a:latin typeface="Lucida Sans"/>
                          <a:ea typeface="Lucida Sans"/>
                          <a:cs typeface="Lucida Sans"/>
                          <a:sym typeface="Lucida Sans"/>
                        </a:rPr>
                        <a:t>reactive</a:t>
                      </a:r>
                      <a:r>
                        <a:rPr lang="en-GB" sz="900" b="1">
                          <a:latin typeface="Lucida Sans"/>
                          <a:ea typeface="Lucida Sans"/>
                          <a:cs typeface="Lucida Sans"/>
                          <a:sym typeface="Lucida Sans"/>
                        </a:rPr>
                        <a:t> </a:t>
                      </a:r>
                      <a:r>
                        <a:rPr lang="en-GB" sz="900">
                          <a:latin typeface="Lucida Sans"/>
                          <a:ea typeface="Lucida Sans"/>
                          <a:cs typeface="Lucida Sans"/>
                          <a:sym typeface="Lucida Sans"/>
                        </a:rPr>
                        <a:t>compounds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695325">
                <a:tc>
                  <a:txBody>
                    <a:bodyPr/>
                    <a:lstStyle/>
                    <a:p>
                      <a:pPr marL="0" marR="0" lvl="0" indent="0" algn="l" rtl="0">
                        <a:spcBef>
                          <a:spcPts val="0"/>
                        </a:spcBef>
                        <a:spcAft>
                          <a:spcPts val="0"/>
                        </a:spcAft>
                        <a:buNone/>
                      </a:pPr>
                      <a:r>
                        <a:rPr lang="en-GB" sz="900">
                          <a:latin typeface="Lucida Sans"/>
                          <a:ea typeface="Lucida Sans"/>
                          <a:cs typeface="Lucida Sans"/>
                          <a:sym typeface="Lucida Sans"/>
                        </a:rPr>
                        <a:t>Nomenclature</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Amines are classified into primary secondary and tertiary based on the number of substituents bonded to the nitrogen.</a:t>
                      </a:r>
                      <a:endParaRPr sz="90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If there are more than one group attached to the ammine we use N-R putting substituent in alphabetical order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For secondary or tertiary amines each group from the amine group is named separately, the longest has the suffix –amine</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364475">
                <a:tc>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Amines are pyramidal molecules have all angles of approximately 107 degrees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Short Amines are gases, longer ones are volatile liquids and have fishy smells.</a:t>
                      </a:r>
                      <a:endParaRPr/>
                    </a:p>
                  </a:txBody>
                  <a:tcPr marL="91450" marR="91450" marT="45725" marB="45725"/>
                </a:tc>
                <a:extLst>
                  <a:ext uri="{0D108BD9-81ED-4DB2-BD59-A6C34878D82A}">
                    <a16:rowId xmlns:a16="http://schemas.microsoft.com/office/drawing/2014/main" val="10003"/>
                  </a:ext>
                </a:extLst>
              </a:tr>
            </a:tbl>
          </a:graphicData>
        </a:graphic>
      </p:graphicFrame>
      <p:sp>
        <p:nvSpPr>
          <p:cNvPr id="356" name="Google Shape;356;p12"/>
          <p:cNvSpPr txBox="1"/>
          <p:nvPr/>
        </p:nvSpPr>
        <p:spPr>
          <a:xfrm>
            <a:off x="272480" y="188640"/>
            <a:ext cx="33843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10: Amines</a:t>
            </a:r>
            <a:endParaRPr sz="1800">
              <a:solidFill>
                <a:schemeClr val="dk1"/>
              </a:solidFill>
              <a:latin typeface="Lucida Sans"/>
              <a:ea typeface="Lucida Sans"/>
              <a:cs typeface="Lucida Sans"/>
              <a:sym typeface="Lucida Sans"/>
            </a:endParaRPr>
          </a:p>
        </p:txBody>
      </p:sp>
      <p:pic>
        <p:nvPicPr>
          <p:cNvPr id="357" name="Google Shape;357;p12"/>
          <p:cNvPicPr preferRelativeResize="0"/>
          <p:nvPr/>
        </p:nvPicPr>
        <p:blipFill rotWithShape="1">
          <a:blip r:embed="rId4">
            <a:alphaModFix/>
          </a:blip>
          <a:srcRect/>
          <a:stretch/>
        </p:blipFill>
        <p:spPr>
          <a:xfrm>
            <a:off x="277523" y="476672"/>
            <a:ext cx="2875277" cy="2084576"/>
          </a:xfrm>
          <a:prstGeom prst="rect">
            <a:avLst/>
          </a:prstGeom>
          <a:noFill/>
          <a:ln>
            <a:noFill/>
          </a:ln>
        </p:spPr>
      </p:pic>
      <p:graphicFrame>
        <p:nvGraphicFramePr>
          <p:cNvPr id="358" name="Google Shape;358;p12"/>
          <p:cNvGraphicFramePr/>
          <p:nvPr/>
        </p:nvGraphicFramePr>
        <p:xfrm>
          <a:off x="3425280" y="2343569"/>
          <a:ext cx="6352250" cy="4086365"/>
        </p:xfrm>
        <a:graphic>
          <a:graphicData uri="http://schemas.openxmlformats.org/drawingml/2006/table">
            <a:tbl>
              <a:tblPr firstRow="1" bandRow="1">
                <a:noFill/>
                <a:tableStyleId>{6A9958FA-D7F5-4F15-870B-5C0A02EF1A6E}</a:tableStyleId>
              </a:tblPr>
              <a:tblGrid>
                <a:gridCol w="6352250">
                  <a:extLst>
                    <a:ext uri="{9D8B030D-6E8A-4147-A177-3AD203B41FA5}">
                      <a16:colId xmlns:a16="http://schemas.microsoft.com/office/drawing/2014/main" val="20000"/>
                    </a:ext>
                  </a:extLst>
                </a:gridCol>
              </a:tblGrid>
              <a:tr h="202400">
                <a:tc>
                  <a:txBody>
                    <a:bodyPr/>
                    <a:lstStyle/>
                    <a:p>
                      <a:pPr marL="0" marR="0" lvl="0" indent="0" algn="l" rtl="0">
                        <a:spcBef>
                          <a:spcPts val="0"/>
                        </a:spcBef>
                        <a:spcAft>
                          <a:spcPts val="0"/>
                        </a:spcAft>
                        <a:buNone/>
                      </a:pPr>
                      <a:r>
                        <a:rPr lang="en-GB" sz="900">
                          <a:latin typeface="Lucida Sans"/>
                          <a:ea typeface="Lucida Sans"/>
                          <a:cs typeface="Lucida Sans"/>
                          <a:sym typeface="Lucida Sans"/>
                        </a:rPr>
                        <a:t>2. Reactivity</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659750">
                <a:tc>
                  <a:txBody>
                    <a:bodyPr/>
                    <a:lstStyle/>
                    <a:p>
                      <a:pPr marL="0" marR="0" lvl="0" indent="0" algn="l" rtl="0">
                        <a:spcBef>
                          <a:spcPts val="0"/>
                        </a:spcBef>
                        <a:spcAft>
                          <a:spcPts val="0"/>
                        </a:spcAft>
                        <a:buNone/>
                      </a:pPr>
                      <a:r>
                        <a:rPr lang="en-GB" sz="900" b="0">
                          <a:latin typeface="Lucida Sans"/>
                          <a:ea typeface="Lucida Sans"/>
                          <a:cs typeface="Lucida Sans"/>
                          <a:sym typeface="Lucida Sans"/>
                        </a:rPr>
                        <a:t>Preparation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by reaction of ammonia with halogenoalkanes (Nucleophilic substitution)</a:t>
                      </a:r>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The 1</a:t>
                      </a:r>
                      <a:r>
                        <a:rPr lang="en-GB" sz="900" b="0" baseline="30000">
                          <a:latin typeface="Lucida Sans"/>
                          <a:ea typeface="Lucida Sans"/>
                          <a:cs typeface="Lucida Sans"/>
                          <a:sym typeface="Lucida Sans"/>
                        </a:rPr>
                        <a:t>O</a:t>
                      </a:r>
                      <a:r>
                        <a:rPr lang="en-GB" sz="900" b="0">
                          <a:latin typeface="Lucida Sans"/>
                          <a:ea typeface="Lucida Sans"/>
                          <a:cs typeface="Lucida Sans"/>
                          <a:sym typeface="Lucida Sans"/>
                        </a:rPr>
                        <a:t> amine can then act as a nucleophile and react with the halogenoalkane to produce a 2</a:t>
                      </a:r>
                      <a:r>
                        <a:rPr lang="en-GB" sz="900" b="0" baseline="30000">
                          <a:latin typeface="Lucida Sans"/>
                          <a:ea typeface="Lucida Sans"/>
                          <a:cs typeface="Lucida Sans"/>
                          <a:sym typeface="Lucida Sans"/>
                        </a:rPr>
                        <a:t>O</a:t>
                      </a:r>
                      <a:r>
                        <a:rPr lang="en-GB" sz="900" b="0">
                          <a:latin typeface="Lucida Sans"/>
                          <a:ea typeface="Lucida Sans"/>
                          <a:cs typeface="Lucida Sans"/>
                          <a:sym typeface="Lucida Sans"/>
                        </a:rPr>
                        <a:t> amine, which can react to give a 3</a:t>
                      </a:r>
                      <a:r>
                        <a:rPr lang="en-GB" sz="900" b="0" baseline="30000">
                          <a:latin typeface="Lucida Sans"/>
                          <a:ea typeface="Lucida Sans"/>
                          <a:cs typeface="Lucida Sans"/>
                          <a:sym typeface="Lucida Sans"/>
                        </a:rPr>
                        <a:t>O</a:t>
                      </a:r>
                      <a:r>
                        <a:rPr lang="en-GB" sz="900" b="0">
                          <a:latin typeface="Lucida Sans"/>
                          <a:ea typeface="Lucida Sans"/>
                          <a:cs typeface="Lucida Sans"/>
                          <a:sym typeface="Lucida Sans"/>
                        </a:rPr>
                        <a:t> amine, which in turn will react to make a 4</a:t>
                      </a:r>
                      <a:r>
                        <a:rPr lang="en-GB" sz="900" b="0" baseline="30000">
                          <a:latin typeface="Lucida Sans"/>
                          <a:ea typeface="Lucida Sans"/>
                          <a:cs typeface="Lucida Sans"/>
                          <a:sym typeface="Lucida Sans"/>
                        </a:rPr>
                        <a:t>O</a:t>
                      </a:r>
                      <a:r>
                        <a:rPr lang="en-GB" sz="900" b="0">
                          <a:latin typeface="Lucida Sans"/>
                          <a:ea typeface="Lucida Sans"/>
                          <a:cs typeface="Lucida Sans"/>
                          <a:sym typeface="Lucida Sans"/>
                        </a:rPr>
                        <a:t> ammonium salt. </a:t>
                      </a:r>
                      <a:r>
                        <a:rPr lang="en-GB" sz="900" b="0" u="sng">
                          <a:latin typeface="Lucida Sans"/>
                          <a:ea typeface="Lucida Sans"/>
                          <a:cs typeface="Lucida Sans"/>
                          <a:sym typeface="Lucida Sans"/>
                        </a:rPr>
                        <a:t>This is not efficient</a:t>
                      </a:r>
                      <a:r>
                        <a:rPr lang="en-GB" sz="900" b="0">
                          <a:latin typeface="Lucida Sans"/>
                          <a:ea typeface="Lucida Sans"/>
                          <a:cs typeface="Lucida Sans"/>
                          <a:sym typeface="Lucida Sans"/>
                        </a:rPr>
                        <a:t>.</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Preparation by reduction of nitriles</a:t>
                      </a:r>
                      <a:endParaRPr/>
                    </a:p>
                    <a:p>
                      <a:pPr marL="0" marR="0" lvl="0" indent="0" algn="l" rtl="0">
                        <a:spcBef>
                          <a:spcPts val="0"/>
                        </a:spcBef>
                        <a:spcAft>
                          <a:spcPts val="0"/>
                        </a:spcAft>
                        <a:buNone/>
                      </a:pPr>
                      <a:r>
                        <a:rPr lang="en-GB" sz="900" b="0">
                          <a:latin typeface="Lucida Sans"/>
                          <a:ea typeface="Lucida Sans"/>
                          <a:cs typeface="Lucida Sans"/>
                          <a:sym typeface="Lucida Sans"/>
                        </a:rPr>
                        <a:t>Halogenoalkanes react with a cyanide ion in aqueous ethanol. The ion replaces the halide ion by nucleophilic substitution to form a nitrile.</a:t>
                      </a:r>
                      <a:endParaRPr/>
                    </a:p>
                    <a:p>
                      <a:pPr marL="0" marR="0" lvl="0" indent="0" algn="l" rtl="0">
                        <a:spcBef>
                          <a:spcPts val="0"/>
                        </a:spcBef>
                        <a:spcAft>
                          <a:spcPts val="0"/>
                        </a:spcAft>
                        <a:buNone/>
                      </a:pPr>
                      <a:r>
                        <a:rPr lang="en-GB" sz="900" b="0">
                          <a:latin typeface="Lucida Sans"/>
                          <a:ea typeface="Lucida Sans"/>
                          <a:cs typeface="Lucida Sans"/>
                          <a:sym typeface="Lucida Sans"/>
                        </a:rPr>
                        <a:t>Step 2:</a:t>
                      </a:r>
                      <a:endParaRPr/>
                    </a:p>
                    <a:p>
                      <a:pPr marL="0" marR="0" lvl="0" indent="0" algn="l" rtl="0">
                        <a:spcBef>
                          <a:spcPts val="0"/>
                        </a:spcBef>
                        <a:spcAft>
                          <a:spcPts val="0"/>
                        </a:spcAft>
                        <a:buNone/>
                      </a:pPr>
                      <a:r>
                        <a:rPr lang="en-GB" sz="900" b="0">
                          <a:latin typeface="Lucida Sans"/>
                          <a:ea typeface="Lucida Sans"/>
                          <a:cs typeface="Lucida Sans"/>
                          <a:sym typeface="Lucida Sans"/>
                        </a:rPr>
                        <a:t>Nitriles can be reduced to primary amines with a nickel/hydrogen catalyst.</a:t>
                      </a:r>
                      <a:endParaRPr/>
                    </a:p>
                    <a:p>
                      <a:pPr marL="0" marR="0" lvl="0" indent="0" algn="l" rtl="0">
                        <a:spcBef>
                          <a:spcPts val="0"/>
                        </a:spcBef>
                        <a:spcAft>
                          <a:spcPts val="0"/>
                        </a:spcAft>
                        <a:buNone/>
                      </a:pPr>
                      <a:endParaRPr sz="900" b="0">
                        <a:latin typeface="Lucida Sans"/>
                        <a:ea typeface="Lucida Sans"/>
                        <a:cs typeface="Lucida Sans"/>
                        <a:sym typeface="Lucida Sans"/>
                      </a:endParaRPr>
                    </a:p>
                    <a:p>
                      <a:pPr marL="0" marR="0" lvl="0" indent="0" algn="l" rtl="0">
                        <a:spcBef>
                          <a:spcPts val="0"/>
                        </a:spcBef>
                        <a:spcAft>
                          <a:spcPts val="0"/>
                        </a:spcAft>
                        <a:buNone/>
                      </a:pPr>
                      <a:endParaRPr sz="900" b="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b="0" u="none">
                          <a:latin typeface="Lucida Sans"/>
                          <a:ea typeface="Lucida Sans"/>
                          <a:cs typeface="Lucida Sans"/>
                          <a:sym typeface="Lucida Sans"/>
                        </a:rPr>
                        <a:t>Electrophilic substitution  (nitration) of benzene. Nitrobenzene is then reduced to phenylamine using tin and HCl as the reducing agent:</a:t>
                      </a:r>
                      <a:endParaRPr/>
                    </a:p>
                  </a:txBody>
                  <a:tcPr marL="91450" marR="91450" marT="45725" marB="45725"/>
                </a:tc>
                <a:extLst>
                  <a:ext uri="{0D108BD9-81ED-4DB2-BD59-A6C34878D82A}">
                    <a16:rowId xmlns:a16="http://schemas.microsoft.com/office/drawing/2014/main" val="10001"/>
                  </a:ext>
                </a:extLst>
              </a:tr>
              <a:tr h="1295400">
                <a:tc>
                  <a:txBody>
                    <a:bodyPr/>
                    <a:lstStyle/>
                    <a:p>
                      <a:pPr marL="0" marR="0" lvl="0" indent="0" algn="l" rtl="0">
                        <a:spcBef>
                          <a:spcPts val="0"/>
                        </a:spcBef>
                        <a:spcAft>
                          <a:spcPts val="0"/>
                        </a:spcAft>
                        <a:buNone/>
                      </a:pPr>
                      <a:r>
                        <a:rPr lang="en-GB" sz="900">
                          <a:latin typeface="Lucida Sans"/>
                          <a:ea typeface="Lucida Sans"/>
                          <a:cs typeface="Lucida Sans"/>
                          <a:sym typeface="Lucida Sans"/>
                        </a:rPr>
                        <a:t>Amines can act as bases</a:t>
                      </a:r>
                      <a:endParaRPr sz="900">
                        <a:latin typeface="Lucida Sans"/>
                        <a:ea typeface="Lucida Sans"/>
                        <a:cs typeface="Lucida Sans"/>
                        <a:sym typeface="Lucida Sans"/>
                      </a:endParaRPr>
                    </a:p>
                    <a:p>
                      <a:pPr marL="457200" marR="0" lvl="0" indent="-45720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Amines can </a:t>
                      </a:r>
                      <a:r>
                        <a:rPr lang="en-GB" sz="900" b="0" i="0">
                          <a:latin typeface="Lucida Sans"/>
                          <a:ea typeface="Lucida Sans"/>
                          <a:cs typeface="Lucida Sans"/>
                          <a:sym typeface="Lucida Sans"/>
                        </a:rPr>
                        <a:t>accept a proton so they are </a:t>
                      </a:r>
                      <a:r>
                        <a:rPr lang="en-GB" sz="900" b="0" i="0" u="sng">
                          <a:latin typeface="Lucida Sans"/>
                          <a:ea typeface="Lucida Sans"/>
                          <a:cs typeface="Lucida Sans"/>
                          <a:sym typeface="Lucida Sans"/>
                        </a:rPr>
                        <a:t>weak</a:t>
                      </a:r>
                      <a:r>
                        <a:rPr lang="en-GB" sz="900" b="0" i="0">
                          <a:latin typeface="Lucida Sans"/>
                          <a:ea typeface="Lucida Sans"/>
                          <a:cs typeface="Lucida Sans"/>
                          <a:sym typeface="Lucida Sans"/>
                        </a:rPr>
                        <a:t> Bronsted-Lowry bases:</a:t>
                      </a:r>
                      <a:endParaRPr/>
                    </a:p>
                    <a:p>
                      <a:pPr marL="457200" marR="0" lvl="0" indent="-457200" algn="l" rtl="0">
                        <a:lnSpc>
                          <a:spcPct val="100000"/>
                        </a:lnSpc>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Alkyl groups </a:t>
                      </a:r>
                      <a:r>
                        <a:rPr lang="en-GB" sz="900" b="0" i="0" u="sng">
                          <a:latin typeface="Lucida Sans"/>
                          <a:ea typeface="Lucida Sans"/>
                          <a:cs typeface="Lucida Sans"/>
                          <a:sym typeface="Lucida Sans"/>
                        </a:rPr>
                        <a:t>release</a:t>
                      </a:r>
                      <a:r>
                        <a:rPr lang="en-GB" sz="900" b="0" i="0">
                          <a:latin typeface="Lucida Sans"/>
                          <a:ea typeface="Lucida Sans"/>
                          <a:cs typeface="Lucida Sans"/>
                          <a:sym typeface="Lucida Sans"/>
                        </a:rPr>
                        <a:t> electrons towards the nitrogen atom, this is called </a:t>
                      </a:r>
                      <a:r>
                        <a:rPr lang="en-GB" sz="900" b="0" i="0" u="sng">
                          <a:latin typeface="Lucida Sans"/>
                          <a:ea typeface="Lucida Sans"/>
                          <a:cs typeface="Lucida Sans"/>
                          <a:sym typeface="Lucida Sans"/>
                        </a:rPr>
                        <a:t>inductive effect</a:t>
                      </a:r>
                      <a:r>
                        <a:rPr lang="en-GB" sz="900" b="0" i="0">
                          <a:latin typeface="Lucida Sans"/>
                          <a:ea typeface="Lucida Sans"/>
                          <a:cs typeface="Lucida Sans"/>
                          <a:sym typeface="Lucida Sans"/>
                        </a:rPr>
                        <a:t>.  The nitrogen is a stronger electron pair donor and so more attractive to protons.</a:t>
                      </a:r>
                      <a:endParaRPr/>
                    </a:p>
                    <a:p>
                      <a:pPr marL="457200" marR="0" lvl="0" indent="-457200" algn="l" rtl="0">
                        <a:lnSpc>
                          <a:spcPct val="100000"/>
                        </a:lnSpc>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1</a:t>
                      </a:r>
                      <a:r>
                        <a:rPr lang="en-GB" sz="900" b="0" i="0" baseline="30000">
                          <a:latin typeface="Lucida Sans"/>
                          <a:ea typeface="Lucida Sans"/>
                          <a:cs typeface="Lucida Sans"/>
                          <a:sym typeface="Lucida Sans"/>
                        </a:rPr>
                        <a:t>O</a:t>
                      </a:r>
                      <a:r>
                        <a:rPr lang="en-GB" sz="900" b="0" i="0">
                          <a:latin typeface="Lucida Sans"/>
                          <a:ea typeface="Lucida Sans"/>
                          <a:cs typeface="Lucida Sans"/>
                          <a:sym typeface="Lucida Sans"/>
                        </a:rPr>
                        <a:t> alkylamines are stronger bases than ammonia because the inductive effect of the alkyl group increases the electron density on the N atom and makes it a better electron pair donor.</a:t>
                      </a:r>
                      <a:endParaRPr/>
                    </a:p>
                    <a:p>
                      <a:pPr marL="457200" marR="0" lvl="0" indent="-457200" algn="l" rtl="0">
                        <a:lnSpc>
                          <a:spcPct val="100000"/>
                        </a:lnSpc>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2</a:t>
                      </a:r>
                      <a:r>
                        <a:rPr lang="en-GB" sz="900" b="0" i="0" baseline="30000">
                          <a:latin typeface="Lucida Sans"/>
                          <a:ea typeface="Lucida Sans"/>
                          <a:cs typeface="Lucida Sans"/>
                          <a:sym typeface="Lucida Sans"/>
                        </a:rPr>
                        <a:t>O</a:t>
                      </a:r>
                      <a:r>
                        <a:rPr lang="en-GB" sz="900" b="0" i="0">
                          <a:latin typeface="Lucida Sans"/>
                          <a:ea typeface="Lucida Sans"/>
                          <a:cs typeface="Lucida Sans"/>
                          <a:sym typeface="Lucida Sans"/>
                        </a:rPr>
                        <a:t> alkylamines have two inductive effects = stronger bases.</a:t>
                      </a:r>
                      <a:endParaRPr/>
                    </a:p>
                    <a:p>
                      <a:pPr marL="457200" marR="0" lvl="0" indent="-457200" algn="l" rtl="0">
                        <a:lnSpc>
                          <a:spcPct val="100000"/>
                        </a:lnSpc>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3</a:t>
                      </a:r>
                      <a:r>
                        <a:rPr lang="en-GB" sz="900" b="0" i="0" baseline="30000">
                          <a:latin typeface="Lucida Sans"/>
                          <a:ea typeface="Lucida Sans"/>
                          <a:cs typeface="Lucida Sans"/>
                          <a:sym typeface="Lucida Sans"/>
                        </a:rPr>
                        <a:t>O</a:t>
                      </a:r>
                      <a:r>
                        <a:rPr lang="en-GB" sz="900" b="0" i="0">
                          <a:latin typeface="Lucida Sans"/>
                          <a:ea typeface="Lucida Sans"/>
                          <a:cs typeface="Lucida Sans"/>
                          <a:sym typeface="Lucida Sans"/>
                        </a:rPr>
                        <a:t> alkylamines = not strong because they are poorly soluble in water.</a:t>
                      </a:r>
                      <a:endParaRPr/>
                    </a:p>
                    <a:p>
                      <a:pPr marL="457200" marR="0" lvl="0" indent="-457200" algn="l" rtl="0">
                        <a:lnSpc>
                          <a:spcPct val="100000"/>
                        </a:lnSpc>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Aryl groups </a:t>
                      </a:r>
                      <a:r>
                        <a:rPr lang="en-GB" sz="900" b="0" i="0" u="sng">
                          <a:latin typeface="Lucida Sans"/>
                          <a:ea typeface="Lucida Sans"/>
                          <a:cs typeface="Lucida Sans"/>
                          <a:sym typeface="Lucida Sans"/>
                        </a:rPr>
                        <a:t>withdraw</a:t>
                      </a:r>
                      <a:r>
                        <a:rPr lang="en-GB" sz="900" b="0" i="0">
                          <a:latin typeface="Lucida Sans"/>
                          <a:ea typeface="Lucida Sans"/>
                          <a:cs typeface="Lucida Sans"/>
                          <a:sym typeface="Lucida Sans"/>
                        </a:rPr>
                        <a:t> electrons from the nitrogen atom. The nitrogen is a weaker electron pair donor and so less attractive to protons, so aryl amines are weaker bases than ammonia.</a:t>
                      </a:r>
                      <a:endParaRPr/>
                    </a:p>
                  </a:txBody>
                  <a:tcPr marL="91450" marR="91450" marT="45725" marB="45725"/>
                </a:tc>
                <a:extLst>
                  <a:ext uri="{0D108BD9-81ED-4DB2-BD59-A6C34878D82A}">
                    <a16:rowId xmlns:a16="http://schemas.microsoft.com/office/drawing/2014/main" val="10002"/>
                  </a:ext>
                </a:extLst>
              </a:tr>
              <a:tr h="520175">
                <a:tc>
                  <a:txBody>
                    <a:bodyPr/>
                    <a:lstStyle/>
                    <a:p>
                      <a:pPr marL="0" marR="0" lvl="0" indent="0" algn="l" rtl="0">
                        <a:lnSpc>
                          <a:spcPct val="100000"/>
                        </a:lnSpc>
                        <a:spcBef>
                          <a:spcPts val="0"/>
                        </a:spcBef>
                        <a:spcAft>
                          <a:spcPts val="0"/>
                        </a:spcAft>
                        <a:buClr>
                          <a:schemeClr val="dk1"/>
                        </a:buClr>
                        <a:buSzPts val="900"/>
                        <a:buFont typeface="Lucida Sans"/>
                        <a:buNone/>
                      </a:pPr>
                      <a:r>
                        <a:rPr lang="en-GB" sz="900" b="0">
                          <a:latin typeface="Lucida Sans"/>
                          <a:ea typeface="Lucida Sans"/>
                          <a:cs typeface="Lucida Sans"/>
                          <a:sym typeface="Lucida Sans"/>
                        </a:rPr>
                        <a:t>Amine ca act as </a:t>
                      </a:r>
                      <a:r>
                        <a:rPr lang="en-GB" sz="900" b="0">
                          <a:solidFill>
                            <a:schemeClr val="dk1"/>
                          </a:solidFill>
                          <a:latin typeface="Lucida Sans"/>
                          <a:ea typeface="Lucida Sans"/>
                          <a:cs typeface="Lucida Sans"/>
                          <a:sym typeface="Lucida Sans"/>
                        </a:rPr>
                        <a:t>nucleophiles</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Ammonia and primary amines undergo addition-elimination reactions with acyl chlorides and acid anhydrides. </a:t>
                      </a:r>
                      <a:endParaRPr/>
                    </a:p>
                  </a:txBody>
                  <a:tcPr marL="91450" marR="91450" marT="45725" marB="45725"/>
                </a:tc>
                <a:extLst>
                  <a:ext uri="{0D108BD9-81ED-4DB2-BD59-A6C34878D82A}">
                    <a16:rowId xmlns:a16="http://schemas.microsoft.com/office/drawing/2014/main" val="10003"/>
                  </a:ext>
                </a:extLst>
              </a:tr>
            </a:tbl>
          </a:graphicData>
        </a:graphic>
      </p:graphicFrame>
      <p:graphicFrame>
        <p:nvGraphicFramePr>
          <p:cNvPr id="359" name="Google Shape;359;p12"/>
          <p:cNvGraphicFramePr/>
          <p:nvPr/>
        </p:nvGraphicFramePr>
        <p:xfrm>
          <a:off x="6753200" y="3488629"/>
          <a:ext cx="2324098" cy="228403"/>
        </p:xfrm>
        <a:graphic>
          <a:graphicData uri="http://schemas.openxmlformats.org/presentationml/2006/ole">
            <mc:AlternateContent xmlns:mc="http://schemas.openxmlformats.org/markup-compatibility/2006">
              <mc:Choice xmlns:v="urn:schemas-microsoft-com:vml" Requires="v">
                <p:oleObj spid="_x0000_s36926" r:id="rId5" imgW="2324098" imgH="228403" progId="ChemDraw.Document.6.0">
                  <p:embed/>
                </p:oleObj>
              </mc:Choice>
              <mc:Fallback>
                <p:oleObj r:id="rId5" imgW="2324098" imgH="228403" progId="ChemDraw.Document.6.0">
                  <p:embed/>
                  <p:pic>
                    <p:nvPicPr>
                      <p:cNvPr id="359" name="Google Shape;359;p12"/>
                      <p:cNvPicPr preferRelativeResize="0"/>
                      <p:nvPr/>
                    </p:nvPicPr>
                    <p:blipFill rotWithShape="1">
                      <a:blip r:embed="rId6">
                        <a:alphaModFix/>
                      </a:blip>
                      <a:srcRect/>
                      <a:stretch/>
                    </p:blipFill>
                    <p:spPr>
                      <a:xfrm>
                        <a:off x="6753200" y="3488629"/>
                        <a:ext cx="2324098" cy="228403"/>
                      </a:xfrm>
                      <a:prstGeom prst="rect">
                        <a:avLst/>
                      </a:prstGeom>
                      <a:noFill/>
                      <a:ln>
                        <a:noFill/>
                      </a:ln>
                    </p:spPr>
                  </p:pic>
                </p:oleObj>
              </mc:Fallback>
            </mc:AlternateContent>
          </a:graphicData>
        </a:graphic>
      </p:graphicFrame>
      <p:graphicFrame>
        <p:nvGraphicFramePr>
          <p:cNvPr id="360" name="Google Shape;360;p12"/>
          <p:cNvGraphicFramePr/>
          <p:nvPr/>
        </p:nvGraphicFramePr>
        <p:xfrm>
          <a:off x="6753200" y="3933056"/>
          <a:ext cx="2570705" cy="203571"/>
        </p:xfrm>
        <a:graphic>
          <a:graphicData uri="http://schemas.openxmlformats.org/presentationml/2006/ole">
            <mc:AlternateContent xmlns:mc="http://schemas.openxmlformats.org/markup-compatibility/2006">
              <mc:Choice xmlns:v="urn:schemas-microsoft-com:vml" Requires="v">
                <p:oleObj spid="_x0000_s36927" r:id="rId7" imgW="2570705" imgH="203571" progId="ChemDraw.Document.6.0">
                  <p:embed/>
                </p:oleObj>
              </mc:Choice>
              <mc:Fallback>
                <p:oleObj r:id="rId7" imgW="2570705" imgH="203571" progId="ChemDraw.Document.6.0">
                  <p:embed/>
                  <p:pic>
                    <p:nvPicPr>
                      <p:cNvPr id="360" name="Google Shape;360;p12"/>
                      <p:cNvPicPr preferRelativeResize="0"/>
                      <p:nvPr/>
                    </p:nvPicPr>
                    <p:blipFill rotWithShape="1">
                      <a:blip r:embed="rId8">
                        <a:alphaModFix/>
                      </a:blip>
                      <a:srcRect/>
                      <a:stretch/>
                    </p:blipFill>
                    <p:spPr>
                      <a:xfrm>
                        <a:off x="6753200" y="3933056"/>
                        <a:ext cx="2570705" cy="203571"/>
                      </a:xfrm>
                      <a:prstGeom prst="rect">
                        <a:avLst/>
                      </a:prstGeom>
                      <a:noFill/>
                      <a:ln>
                        <a:noFill/>
                      </a:ln>
                    </p:spPr>
                  </p:pic>
                </p:oleObj>
              </mc:Fallback>
            </mc:AlternateContent>
          </a:graphicData>
        </a:graphic>
      </p:graphicFrame>
      <p:pic>
        <p:nvPicPr>
          <p:cNvPr id="361" name="Google Shape;361;p12"/>
          <p:cNvPicPr preferRelativeResize="0"/>
          <p:nvPr/>
        </p:nvPicPr>
        <p:blipFill rotWithShape="1">
          <a:blip r:embed="rId9">
            <a:alphaModFix/>
          </a:blip>
          <a:srcRect/>
          <a:stretch/>
        </p:blipFill>
        <p:spPr>
          <a:xfrm>
            <a:off x="640846" y="5370191"/>
            <a:ext cx="2223922" cy="1371177"/>
          </a:xfrm>
          <a:prstGeom prst="rect">
            <a:avLst/>
          </a:prstGeom>
          <a:noFill/>
          <a:ln>
            <a:noFill/>
          </a:ln>
        </p:spPr>
      </p:pic>
      <p:pic>
        <p:nvPicPr>
          <p:cNvPr id="362" name="Google Shape;362;p12"/>
          <p:cNvPicPr preferRelativeResize="0"/>
          <p:nvPr/>
        </p:nvPicPr>
        <p:blipFill rotWithShape="1">
          <a:blip r:embed="rId10">
            <a:alphaModFix/>
          </a:blip>
          <a:srcRect/>
          <a:stretch/>
        </p:blipFill>
        <p:spPr>
          <a:xfrm>
            <a:off x="170259" y="2548774"/>
            <a:ext cx="3126557" cy="1400154"/>
          </a:xfrm>
          <a:prstGeom prst="rect">
            <a:avLst/>
          </a:prstGeom>
          <a:noFill/>
          <a:ln>
            <a:noFill/>
          </a:ln>
        </p:spPr>
      </p:pic>
      <p:pic>
        <p:nvPicPr>
          <p:cNvPr id="363" name="Google Shape;363;p12"/>
          <p:cNvPicPr preferRelativeResize="0"/>
          <p:nvPr/>
        </p:nvPicPr>
        <p:blipFill rotWithShape="1">
          <a:blip r:embed="rId11">
            <a:alphaModFix/>
          </a:blip>
          <a:srcRect/>
          <a:stretch/>
        </p:blipFill>
        <p:spPr>
          <a:xfrm>
            <a:off x="152958" y="3842858"/>
            <a:ext cx="3143858" cy="1458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aphicFrame>
        <p:nvGraphicFramePr>
          <p:cNvPr id="368" name="Google Shape;368;p13"/>
          <p:cNvGraphicFramePr/>
          <p:nvPr/>
        </p:nvGraphicFramePr>
        <p:xfrm>
          <a:off x="3750982" y="129978"/>
          <a:ext cx="5688625" cy="358705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68600">
                <a:tc>
                  <a:txBody>
                    <a:bodyPr/>
                    <a:lstStyle/>
                    <a:p>
                      <a:pPr marL="0" marR="0" lvl="0" indent="0" algn="l" rtl="0">
                        <a:spcBef>
                          <a:spcPts val="0"/>
                        </a:spcBef>
                        <a:spcAft>
                          <a:spcPts val="0"/>
                        </a:spcAft>
                        <a:buNone/>
                      </a:pPr>
                      <a:r>
                        <a:rPr lang="en-GB" sz="900">
                          <a:latin typeface="Lucida Sans"/>
                          <a:ea typeface="Lucida Sans"/>
                          <a:cs typeface="Lucida Sans"/>
                          <a:sym typeface="Lucida Sans"/>
                        </a:rPr>
                        <a:t>2. Types of polymers.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244025">
                <a:tc>
                  <a:txBody>
                    <a:bodyPr/>
                    <a:lstStyle/>
                    <a:p>
                      <a:pPr marL="0" marR="0" lvl="0" indent="0" algn="l" rtl="0">
                        <a:spcBef>
                          <a:spcPts val="0"/>
                        </a:spcBef>
                        <a:spcAft>
                          <a:spcPts val="0"/>
                        </a:spcAft>
                        <a:buClr>
                          <a:srgbClr val="000000"/>
                        </a:buClr>
                        <a:buSzPts val="900"/>
                        <a:buFont typeface="Arial"/>
                        <a:buNone/>
                      </a:pPr>
                      <a:r>
                        <a:rPr lang="en-GB" sz="900" b="0">
                          <a:solidFill>
                            <a:srgbClr val="000000"/>
                          </a:solidFill>
                          <a:latin typeface="Lucida Sans"/>
                          <a:ea typeface="Lucida Sans"/>
                          <a:cs typeface="Lucida Sans"/>
                          <a:sym typeface="Lucida Sans"/>
                        </a:rPr>
                        <a:t>Addition polymers.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Alkenes can be used to make polymers such as poly(ethene) and poly(propene) by addition polymerisation.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Addition polymers are very unreactive and inert because all the non-polar single C-C bonds.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Polythene chains only have van der Waal’s forces between chains so are not good for forming fibres or weaving.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Polyethene is very useful though as it has no branches so the chains can pack closely and hence is a strong, rigid material.</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LDPE is made at high temperatures and high pressures via free radical mechanism, hence it is highly branched and less packed than HDPE so it is stretcher. HDPE is made in the presence of the Ziegler-Natta catalyst at temperatures and pressures little higher than room conditions.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PVC (Poly(chloroethene) contains polar C-Cl bonds. This makes PVC a hard but brittle material.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The properties of PVC can be modified using a plasticiser which makes the material softer and bendier.  The plasticiser pushes the chains apart and the chains can slide making them more flexible.  Plasticised PVC </a:t>
                      </a:r>
                      <a:r>
                        <a:rPr lang="en-GB" sz="900">
                          <a:solidFill>
                            <a:srgbClr val="000000"/>
                          </a:solidFill>
                          <a:latin typeface="Lucida Sans"/>
                          <a:ea typeface="Lucida Sans"/>
                          <a:cs typeface="Lucida Sans"/>
                          <a:sym typeface="Lucida Sans"/>
                        </a:rPr>
                        <a:t>is used to make electrical cable insulation, flooring tiles and clothing.</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1074425">
                <a:tc>
                  <a:txBody>
                    <a:bodyPr/>
                    <a:lstStyle/>
                    <a:p>
                      <a:pPr marL="0" marR="0" lvl="0" indent="0" algn="l" rtl="0">
                        <a:spcBef>
                          <a:spcPts val="0"/>
                        </a:spcBef>
                        <a:spcAft>
                          <a:spcPts val="0"/>
                        </a:spcAft>
                        <a:buNone/>
                      </a:pPr>
                      <a:r>
                        <a:rPr lang="en-GB" sz="900" b="0">
                          <a:solidFill>
                            <a:srgbClr val="000000"/>
                          </a:solidFill>
                          <a:latin typeface="Lucida Sans"/>
                          <a:ea typeface="Lucida Sans"/>
                          <a:cs typeface="Lucida Sans"/>
                          <a:sym typeface="Lucida Sans"/>
                        </a:rPr>
                        <a:t>Condensation polymerisation </a:t>
                      </a:r>
                      <a:endParaRPr/>
                    </a:p>
                    <a:p>
                      <a:pPr marL="171450" marR="0" lvl="0" indent="-171450" algn="l" rtl="0">
                        <a:spcBef>
                          <a:spcPts val="0"/>
                        </a:spcBef>
                        <a:spcAft>
                          <a:spcPts val="0"/>
                        </a:spcAft>
                        <a:buClr>
                          <a:srgbClr val="000000"/>
                        </a:buClr>
                        <a:buSzPts val="900"/>
                        <a:buFont typeface="Arial"/>
                        <a:buChar char="•"/>
                      </a:pPr>
                      <a:r>
                        <a:rPr lang="en-GB" sz="900" b="0">
                          <a:solidFill>
                            <a:srgbClr val="000000"/>
                          </a:solidFill>
                          <a:latin typeface="Lucida Sans"/>
                          <a:ea typeface="Lucida Sans"/>
                          <a:cs typeface="Lucida Sans"/>
                          <a:sym typeface="Lucida Sans"/>
                        </a:rPr>
                        <a:t>Condensation polymerisation involves monomers with  two functional groups (COOH and OH groups or COOH and NH2groups).  During the condensation water or HCl is eliminated.</a:t>
                      </a:r>
                      <a:r>
                        <a:rPr lang="en-GB" sz="900" b="0">
                          <a:solidFill>
                            <a:schemeClr val="dk1"/>
                          </a:solidFill>
                          <a:latin typeface="Lucida Sans"/>
                          <a:ea typeface="Lucida Sans"/>
                          <a:cs typeface="Lucida Sans"/>
                          <a:sym typeface="Lucida Sans"/>
                        </a:rPr>
                        <a:t>.</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Condensation polymers  can be hydrolysed so they are biodegradable.</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Common condensation polymers:   - </a:t>
                      </a:r>
                      <a:r>
                        <a:rPr lang="en-GB" sz="900">
                          <a:latin typeface="Lucida Sans"/>
                          <a:ea typeface="Lucida Sans"/>
                          <a:cs typeface="Lucida Sans"/>
                          <a:sym typeface="Lucida Sans"/>
                        </a:rPr>
                        <a:t>Polyesters ( -COO- linkage), like Terylene.</a:t>
                      </a:r>
                      <a:endParaRPr/>
                    </a:p>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                                                           - Polyamides (-CONH- linkage), like Nylon and Kevlar. </a:t>
                      </a:r>
                      <a:endParaRPr/>
                    </a:p>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                                                           - Polypeptides (-CONH- linkage), comprising  all proteins. </a:t>
                      </a:r>
                      <a:endParaRPr/>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369" name="Google Shape;369;p13"/>
          <p:cNvGraphicFramePr/>
          <p:nvPr/>
        </p:nvGraphicFramePr>
        <p:xfrm>
          <a:off x="272480" y="533764"/>
          <a:ext cx="3384375" cy="113119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b="1">
                          <a:latin typeface="Lucida Sans"/>
                          <a:ea typeface="Lucida Sans"/>
                          <a:cs typeface="Lucida Sans"/>
                          <a:sym typeface="Lucida Sans"/>
                        </a:rPr>
                        <a:t>1. Keywords</a:t>
                      </a:r>
                      <a:endParaRPr sz="900" b="1">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Plasticiser</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t>a substance added to a synthetic material to produce or promote plasticity and flexibility and to reduce brittleness.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spcBef>
                          <a:spcPts val="0"/>
                        </a:spcBef>
                        <a:spcAft>
                          <a:spcPts val="0"/>
                        </a:spcAft>
                        <a:buNone/>
                      </a:pPr>
                      <a:r>
                        <a:rPr lang="en-GB" sz="900"/>
                        <a:t>Atomic number: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t>number of protons (smaller no.) also the number of electrons in an atom.</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sp>
        <p:nvSpPr>
          <p:cNvPr id="370" name="Google Shape;370;p13"/>
          <p:cNvSpPr txBox="1"/>
          <p:nvPr/>
        </p:nvSpPr>
        <p:spPr>
          <a:xfrm>
            <a:off x="272480" y="188640"/>
            <a:ext cx="28083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11: Polymers</a:t>
            </a:r>
            <a:endParaRPr sz="1800">
              <a:solidFill>
                <a:schemeClr val="dk1"/>
              </a:solidFill>
              <a:latin typeface="Lucida Sans"/>
              <a:ea typeface="Lucida Sans"/>
              <a:cs typeface="Lucida Sans"/>
              <a:sym typeface="Lucida Sans"/>
            </a:endParaRPr>
          </a:p>
        </p:txBody>
      </p:sp>
      <p:sp>
        <p:nvSpPr>
          <p:cNvPr id="371" name="Google Shape;371;p13"/>
          <p:cNvSpPr/>
          <p:nvPr/>
        </p:nvSpPr>
        <p:spPr>
          <a:xfrm>
            <a:off x="1352600" y="2245106"/>
            <a:ext cx="4953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a:p>
            <a:pPr marL="0" marR="0" lvl="0" indent="0" algn="l" rtl="0">
              <a:spcBef>
                <a:spcPts val="0"/>
              </a:spcBef>
              <a:spcAft>
                <a:spcPts val="0"/>
              </a:spcAft>
              <a:buNone/>
            </a:pPr>
            <a:r>
              <a:rPr lang="en-GB" sz="900">
                <a:solidFill>
                  <a:srgbClr val="000000"/>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72" name="Google Shape;372;p13"/>
          <p:cNvPicPr preferRelativeResize="0"/>
          <p:nvPr/>
        </p:nvPicPr>
        <p:blipFill rotWithShape="1">
          <a:blip r:embed="rId3">
            <a:alphaModFix/>
          </a:blip>
          <a:srcRect l="66208"/>
          <a:stretch/>
        </p:blipFill>
        <p:spPr>
          <a:xfrm>
            <a:off x="287491" y="3690130"/>
            <a:ext cx="1389145" cy="864025"/>
          </a:xfrm>
          <a:prstGeom prst="rect">
            <a:avLst/>
          </a:prstGeom>
          <a:noFill/>
          <a:ln>
            <a:noFill/>
          </a:ln>
        </p:spPr>
      </p:pic>
      <p:pic>
        <p:nvPicPr>
          <p:cNvPr id="373" name="Google Shape;373;p13"/>
          <p:cNvPicPr preferRelativeResize="0"/>
          <p:nvPr/>
        </p:nvPicPr>
        <p:blipFill rotWithShape="1">
          <a:blip r:embed="rId3">
            <a:alphaModFix/>
          </a:blip>
          <a:srcRect r="63608"/>
          <a:stretch/>
        </p:blipFill>
        <p:spPr>
          <a:xfrm>
            <a:off x="1914806" y="3684449"/>
            <a:ext cx="1436614" cy="829714"/>
          </a:xfrm>
          <a:prstGeom prst="rect">
            <a:avLst/>
          </a:prstGeom>
          <a:noFill/>
          <a:ln>
            <a:noFill/>
          </a:ln>
        </p:spPr>
      </p:pic>
      <p:pic>
        <p:nvPicPr>
          <p:cNvPr id="374" name="Google Shape;374;p13"/>
          <p:cNvPicPr preferRelativeResize="0"/>
          <p:nvPr/>
        </p:nvPicPr>
        <p:blipFill rotWithShape="1">
          <a:blip r:embed="rId4">
            <a:alphaModFix/>
          </a:blip>
          <a:srcRect b="71906"/>
          <a:stretch/>
        </p:blipFill>
        <p:spPr>
          <a:xfrm>
            <a:off x="6014713" y="5717735"/>
            <a:ext cx="2524404" cy="929054"/>
          </a:xfrm>
          <a:prstGeom prst="rect">
            <a:avLst/>
          </a:prstGeom>
          <a:noFill/>
          <a:ln>
            <a:noFill/>
          </a:ln>
        </p:spPr>
      </p:pic>
      <p:pic>
        <p:nvPicPr>
          <p:cNvPr id="375" name="Google Shape;375;p13"/>
          <p:cNvPicPr preferRelativeResize="0"/>
          <p:nvPr/>
        </p:nvPicPr>
        <p:blipFill rotWithShape="1">
          <a:blip r:embed="rId5">
            <a:alphaModFix/>
          </a:blip>
          <a:srcRect/>
          <a:stretch/>
        </p:blipFill>
        <p:spPr>
          <a:xfrm>
            <a:off x="621084" y="4953942"/>
            <a:ext cx="2766827" cy="941098"/>
          </a:xfrm>
          <a:prstGeom prst="rect">
            <a:avLst/>
          </a:prstGeom>
          <a:noFill/>
          <a:ln>
            <a:noFill/>
          </a:ln>
        </p:spPr>
      </p:pic>
      <p:sp>
        <p:nvSpPr>
          <p:cNvPr id="376" name="Google Shape;376;p13"/>
          <p:cNvSpPr txBox="1"/>
          <p:nvPr/>
        </p:nvSpPr>
        <p:spPr>
          <a:xfrm>
            <a:off x="704528" y="4758547"/>
            <a:ext cx="2467359"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Example of condensation polymerisation</a:t>
            </a:r>
            <a:endParaRPr sz="900">
              <a:solidFill>
                <a:schemeClr val="dk1"/>
              </a:solidFill>
              <a:latin typeface="Lucida Sans"/>
              <a:ea typeface="Lucida Sans"/>
              <a:cs typeface="Lucida Sans"/>
              <a:sym typeface="Lucida Sans"/>
            </a:endParaRPr>
          </a:p>
        </p:txBody>
      </p:sp>
      <p:pic>
        <p:nvPicPr>
          <p:cNvPr id="377" name="Google Shape;377;p13"/>
          <p:cNvPicPr preferRelativeResize="0"/>
          <p:nvPr/>
        </p:nvPicPr>
        <p:blipFill rotWithShape="1">
          <a:blip r:embed="rId6">
            <a:alphaModFix/>
          </a:blip>
          <a:srcRect t="11327" r="763"/>
          <a:stretch/>
        </p:blipFill>
        <p:spPr>
          <a:xfrm>
            <a:off x="621084" y="5642079"/>
            <a:ext cx="2656073" cy="667241"/>
          </a:xfrm>
          <a:prstGeom prst="rect">
            <a:avLst/>
          </a:prstGeom>
          <a:noFill/>
          <a:ln>
            <a:noFill/>
          </a:ln>
        </p:spPr>
      </p:pic>
      <p:graphicFrame>
        <p:nvGraphicFramePr>
          <p:cNvPr id="378" name="Google Shape;378;p13"/>
          <p:cNvGraphicFramePr/>
          <p:nvPr/>
        </p:nvGraphicFramePr>
        <p:xfrm>
          <a:off x="3737255" y="3789040"/>
          <a:ext cx="5688625" cy="1928725"/>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31750">
                <a:tc>
                  <a:txBody>
                    <a:bodyPr/>
                    <a:lstStyle/>
                    <a:p>
                      <a:pPr marL="0" marR="0" lvl="0" indent="0" algn="l" rtl="0">
                        <a:spcBef>
                          <a:spcPts val="0"/>
                        </a:spcBef>
                        <a:spcAft>
                          <a:spcPts val="0"/>
                        </a:spcAft>
                        <a:buNone/>
                      </a:pPr>
                      <a:r>
                        <a:rPr lang="en-GB" sz="900">
                          <a:latin typeface="Lucida Sans"/>
                          <a:ea typeface="Lucida Sans"/>
                          <a:cs typeface="Lucida Sans"/>
                          <a:sym typeface="Lucida Sans"/>
                        </a:rPr>
                        <a:t>3. Disposal of polymers.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670550">
                <a:tc>
                  <a:txBody>
                    <a:bodyPr/>
                    <a:lstStyle/>
                    <a:p>
                      <a:pPr marL="0" marR="0" lvl="0" indent="0" algn="l" rtl="0">
                        <a:spcBef>
                          <a:spcPts val="0"/>
                        </a:spcBef>
                        <a:spcAft>
                          <a:spcPts val="0"/>
                        </a:spcAft>
                        <a:buClr>
                          <a:srgbClr val="000000"/>
                        </a:buClr>
                        <a:buSzPts val="900"/>
                        <a:buFont typeface="Arial"/>
                        <a:buNone/>
                      </a:pPr>
                      <a:r>
                        <a:rPr lang="en-GB" sz="900">
                          <a:solidFill>
                            <a:srgbClr val="000000"/>
                          </a:solidFill>
                          <a:latin typeface="Lucida Sans"/>
                          <a:ea typeface="Lucida Sans"/>
                          <a:cs typeface="Lucida Sans"/>
                          <a:sym typeface="Lucida Sans"/>
                        </a:rPr>
                        <a:t>The options for disposal are either burying in landfill, burning or reusing/recycling.  </a:t>
                      </a:r>
                      <a:endParaRPr/>
                    </a:p>
                    <a:p>
                      <a:pPr marL="171450" marR="0" lvl="0" indent="-171450" algn="l"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Advantages: reduces the amount of waste going to landfill, saving raw materials and producing less CO2 than burning the plastic.  </a:t>
                      </a:r>
                      <a:endParaRPr/>
                    </a:p>
                    <a:p>
                      <a:pPr marL="171450" marR="0" lvl="0" indent="-171450" algn="l"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Disadvantages are that it is difficult to recycle; collecting, sorting and processing is expensive and the plastic can be easily the recycling process. Contaminated.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919725">
                <a:tc>
                  <a:txBody>
                    <a:bodyPr/>
                    <a:lstStyle/>
                    <a:p>
                      <a:pPr marL="0" marR="0" lvl="0" indent="0" algn="l" rtl="0">
                        <a:spcBef>
                          <a:spcPts val="0"/>
                        </a:spcBef>
                        <a:spcAft>
                          <a:spcPts val="0"/>
                        </a:spcAft>
                        <a:buNone/>
                      </a:pPr>
                      <a:r>
                        <a:rPr lang="en-GB" sz="900">
                          <a:latin typeface="Lucida Sans"/>
                          <a:ea typeface="Lucida Sans"/>
                          <a:cs typeface="Lucida Sans"/>
                          <a:sym typeface="Lucida Sans"/>
                        </a:rPr>
                        <a:t>Types of recycling:</a:t>
                      </a:r>
                      <a:endParaRPr/>
                    </a:p>
                    <a:p>
                      <a:pPr marL="0" marR="0" lvl="0" indent="0" algn="l" rtl="0">
                        <a:spcBef>
                          <a:spcPts val="0"/>
                        </a:spcBef>
                        <a:spcAft>
                          <a:spcPts val="0"/>
                        </a:spcAft>
                        <a:buNone/>
                      </a:pPr>
                      <a:r>
                        <a:rPr lang="en-GB" sz="900">
                          <a:latin typeface="Lucida Sans"/>
                          <a:ea typeface="Lucida Sans"/>
                          <a:cs typeface="Lucida Sans"/>
                          <a:sym typeface="Lucida Sans"/>
                        </a:rPr>
                        <a:t>-Mechanical recycling: types of plastics are separated, washed and ground to pellets that can be melted and remoulded.</a:t>
                      </a:r>
                      <a:endParaRPr/>
                    </a:p>
                    <a:p>
                      <a:pPr marL="0" marR="0" lvl="0" indent="0" algn="l" rtl="0">
                        <a:spcBef>
                          <a:spcPts val="0"/>
                        </a:spcBef>
                        <a:spcAft>
                          <a:spcPts val="0"/>
                        </a:spcAft>
                        <a:buNone/>
                      </a:pPr>
                      <a:r>
                        <a:rPr lang="en-GB" sz="900">
                          <a:latin typeface="Lucida Sans"/>
                          <a:ea typeface="Lucida Sans"/>
                          <a:cs typeface="Lucida Sans"/>
                          <a:sym typeface="Lucida Sans"/>
                        </a:rPr>
                        <a:t>-Feedstock recycling: plastics are heated to produce the monomers that can be reused to make new plastic. This can be only done a limited amount of times.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sp>
        <p:nvSpPr>
          <p:cNvPr id="379" name="Google Shape;379;p13"/>
          <p:cNvSpPr txBox="1"/>
          <p:nvPr/>
        </p:nvSpPr>
        <p:spPr>
          <a:xfrm>
            <a:off x="4934593" y="5928346"/>
            <a:ext cx="108012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Example of addition polymerisation</a:t>
            </a:r>
            <a:endParaRPr sz="900">
              <a:solidFill>
                <a:schemeClr val="dk1"/>
              </a:solidFill>
              <a:latin typeface="Lucida Sans"/>
              <a:ea typeface="Lucida Sans"/>
              <a:cs typeface="Lucida Sans"/>
              <a:sym typeface="Lucida Sans"/>
            </a:endParaRPr>
          </a:p>
        </p:txBody>
      </p:sp>
      <p:graphicFrame>
        <p:nvGraphicFramePr>
          <p:cNvPr id="380" name="Google Shape;380;p13"/>
          <p:cNvGraphicFramePr/>
          <p:nvPr/>
        </p:nvGraphicFramePr>
        <p:xfrm>
          <a:off x="230974" y="1758543"/>
          <a:ext cx="3379175" cy="1854250"/>
        </p:xfrm>
        <a:graphic>
          <a:graphicData uri="http://schemas.openxmlformats.org/drawingml/2006/table">
            <a:tbl>
              <a:tblPr firstRow="1" bandRow="1">
                <a:noFill/>
                <a:tableStyleId>{AFF36FA0-278D-4B97-AA56-1FFAEB74E747}</a:tableStyleId>
              </a:tblPr>
              <a:tblGrid>
                <a:gridCol w="841525">
                  <a:extLst>
                    <a:ext uri="{9D8B030D-6E8A-4147-A177-3AD203B41FA5}">
                      <a16:colId xmlns:a16="http://schemas.microsoft.com/office/drawing/2014/main" val="20000"/>
                    </a:ext>
                  </a:extLst>
                </a:gridCol>
                <a:gridCol w="1079100">
                  <a:extLst>
                    <a:ext uri="{9D8B030D-6E8A-4147-A177-3AD203B41FA5}">
                      <a16:colId xmlns:a16="http://schemas.microsoft.com/office/drawing/2014/main" val="20001"/>
                    </a:ext>
                  </a:extLst>
                </a:gridCol>
                <a:gridCol w="145855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GB" sz="900" b="1">
                          <a:latin typeface="Lucida Sans"/>
                          <a:ea typeface="Lucida Sans"/>
                          <a:cs typeface="Lucida Sans"/>
                          <a:sym typeface="Lucida Sans"/>
                        </a:rPr>
                        <a:t>Polymers</a:t>
                      </a:r>
                      <a:endParaRPr sz="900" b="1">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1">
                          <a:latin typeface="Lucida Sans"/>
                          <a:ea typeface="Lucida Sans"/>
                          <a:cs typeface="Lucida Sans"/>
                          <a:sym typeface="Lucida Sans"/>
                        </a:rPr>
                        <a:t>Addition</a:t>
                      </a:r>
                      <a:endParaRPr sz="900" b="1">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b="1">
                          <a:latin typeface="Lucida Sans"/>
                          <a:ea typeface="Lucida Sans"/>
                          <a:cs typeface="Lucida Sans"/>
                          <a:sym typeface="Lucida Sans"/>
                        </a:rPr>
                        <a:t>Condensation</a:t>
                      </a:r>
                      <a:endParaRPr sz="900" b="1">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GB" sz="900">
                          <a:latin typeface="Lucida Sans"/>
                          <a:ea typeface="Lucida Sans"/>
                          <a:cs typeface="Lucida Sans"/>
                          <a:sym typeface="Lucida Sans"/>
                        </a:rPr>
                        <a:t>Monomer</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Alkene</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With 2 functional groups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GB" sz="900">
                          <a:latin typeface="Lucida Sans"/>
                          <a:ea typeface="Lucida Sans"/>
                          <a:cs typeface="Lucida Sans"/>
                          <a:sym typeface="Lucida Sans"/>
                        </a:rPr>
                        <a:t>Synthesis</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No by product</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HCl or H</a:t>
                      </a:r>
                      <a:r>
                        <a:rPr lang="en-GB" sz="900" baseline="-25000">
                          <a:latin typeface="Lucida Sans"/>
                          <a:ea typeface="Lucida Sans"/>
                          <a:cs typeface="Lucida Sans"/>
                          <a:sym typeface="Lucida Sans"/>
                        </a:rPr>
                        <a:t>2</a:t>
                      </a:r>
                      <a:r>
                        <a:rPr lang="en-GB" sz="900">
                          <a:latin typeface="Lucida Sans"/>
                          <a:ea typeface="Lucida Sans"/>
                          <a:cs typeface="Lucida Sans"/>
                          <a:sym typeface="Lucida Sans"/>
                        </a:rPr>
                        <a:t>O</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GB" sz="900">
                          <a:latin typeface="Lucida Sans"/>
                          <a:ea typeface="Lucida Sans"/>
                          <a:cs typeface="Lucida Sans"/>
                          <a:sym typeface="Lucida Sans"/>
                        </a:rPr>
                        <a:t>Repeating unit</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Symmetrical</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Asymmetrical</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GB" sz="900">
                          <a:latin typeface="Lucida Sans"/>
                          <a:ea typeface="Lucida Sans"/>
                          <a:cs typeface="Lucida Sans"/>
                          <a:sym typeface="Lucida Sans"/>
                        </a:rPr>
                        <a:t>Disposal</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Some are recyclable</a:t>
                      </a:r>
                      <a:endParaRPr sz="900">
                        <a:latin typeface="Lucida Sans"/>
                        <a:ea typeface="Lucida Sans"/>
                        <a:cs typeface="Lucida Sans"/>
                        <a:sym typeface="Lucida Sans"/>
                      </a:endParaRPr>
                    </a:p>
                  </a:txBody>
                  <a:tcPr marL="91450" marR="91450" marT="45725" marB="45725"/>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Biodegradable</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graphicFrame>
        <p:nvGraphicFramePr>
          <p:cNvPr id="385" name="Google Shape;385;p14"/>
          <p:cNvGraphicFramePr/>
          <p:nvPr/>
        </p:nvGraphicFramePr>
        <p:xfrm>
          <a:off x="3800872" y="188640"/>
          <a:ext cx="5688625" cy="379480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15000">
                <a:tc>
                  <a:txBody>
                    <a:bodyPr/>
                    <a:lstStyle/>
                    <a:p>
                      <a:pPr marL="0" marR="0" lvl="0" indent="0" algn="l" rtl="0">
                        <a:spcBef>
                          <a:spcPts val="0"/>
                        </a:spcBef>
                        <a:spcAft>
                          <a:spcPts val="0"/>
                        </a:spcAft>
                        <a:buNone/>
                      </a:pPr>
                      <a:r>
                        <a:rPr lang="en-GB" sz="900">
                          <a:latin typeface="Lucida Sans"/>
                          <a:ea typeface="Lucida Sans"/>
                          <a:cs typeface="Lucida Sans"/>
                          <a:sym typeface="Lucida Sans"/>
                        </a:rPr>
                        <a:t>2. Aminoacids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989050">
                <a:tc>
                  <a:txBody>
                    <a:bodyPr/>
                    <a:lstStyle/>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There are 20 essential amino acids that make up proteins in the human body.</a:t>
                      </a:r>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Amino acids contain both amine (NH2) and carboxyl (COOH) functional groups. </a:t>
                      </a:r>
                      <a:endParaRPr/>
                    </a:p>
                    <a:p>
                      <a:pPr marL="171450" marR="0" lvl="0" indent="-171450" algn="l" rtl="0">
                        <a:lnSpc>
                          <a:spcPct val="10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molecule is chiral (not glycine) because it has a carbon bonded to four different groups. Most naturally occurring amino acids are the (-) enantiomer.</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Amino acids exist as </a:t>
                      </a:r>
                      <a:r>
                        <a:rPr lang="en-GB" sz="900" b="1" u="none">
                          <a:latin typeface="Lucida Sans"/>
                          <a:ea typeface="Lucida Sans"/>
                          <a:cs typeface="Lucida Sans"/>
                          <a:sym typeface="Lucida Sans"/>
                        </a:rPr>
                        <a:t>zwitterions</a:t>
                      </a:r>
                      <a:r>
                        <a:rPr lang="en-GB" sz="900" b="1">
                          <a:latin typeface="Lucida Sans"/>
                          <a:ea typeface="Lucida Sans"/>
                          <a:cs typeface="Lucida Sans"/>
                          <a:sym typeface="Lucida Sans"/>
                        </a:rPr>
                        <a:t> </a:t>
                      </a:r>
                      <a:r>
                        <a:rPr lang="en-GB" sz="900">
                          <a:latin typeface="Lucida Sans"/>
                          <a:ea typeface="Lucida Sans"/>
                          <a:cs typeface="Lucida Sans"/>
                          <a:sym typeface="Lucida Sans"/>
                        </a:rPr>
                        <a:t>– ions that </a:t>
                      </a:r>
                      <a:r>
                        <a:rPr lang="en-GB" sz="900" b="0">
                          <a:latin typeface="Lucida Sans"/>
                          <a:ea typeface="Lucida Sans"/>
                          <a:cs typeface="Lucida Sans"/>
                          <a:sym typeface="Lucida Sans"/>
                        </a:rPr>
                        <a:t>have both a permanent positive charge and a permanent negative charge, but are neutral overall. </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They can act both as acids and as bases</a:t>
                      </a:r>
                      <a:endParaRPr/>
                    </a:p>
                    <a:p>
                      <a:pPr marL="171450" marR="0" lvl="0" indent="-171450" algn="l" rtl="0">
                        <a:lnSpc>
                          <a:spcPct val="100000"/>
                        </a:lnSpc>
                        <a:spcBef>
                          <a:spcPts val="0"/>
                        </a:spcBef>
                        <a:spcAft>
                          <a:spcPts val="0"/>
                        </a:spcAft>
                        <a:buClr>
                          <a:schemeClr val="dk1"/>
                        </a:buClr>
                        <a:buSzPts val="900"/>
                        <a:buFont typeface="Arial"/>
                        <a:buChar char="•"/>
                      </a:pPr>
                      <a:r>
                        <a:rPr lang="en-GB" sz="900"/>
                        <a:t>α</a:t>
                      </a:r>
                      <a:r>
                        <a:rPr lang="en-GB" sz="900">
                          <a:latin typeface="Lucida Sans"/>
                          <a:ea typeface="Lucida Sans"/>
                          <a:cs typeface="Lucida Sans"/>
                          <a:sym typeface="Lucida Sans"/>
                        </a:rPr>
                        <a:t>- amino acids have the amine group on the carbon next to the –COOH group</a:t>
                      </a:r>
                      <a:endParaRPr/>
                    </a:p>
                  </a:txBody>
                  <a:tcPr marL="91450" marR="91450" marT="45725" marB="45725"/>
                </a:tc>
                <a:extLst>
                  <a:ext uri="{0D108BD9-81ED-4DB2-BD59-A6C34878D82A}">
                    <a16:rowId xmlns:a16="http://schemas.microsoft.com/office/drawing/2014/main" val="10001"/>
                  </a:ext>
                </a:extLst>
              </a:tr>
              <a:tr h="1376075">
                <a:tc>
                  <a:txBody>
                    <a:bodyPr/>
                    <a:lstStyle/>
                    <a:p>
                      <a:pPr marL="0" marR="0" lvl="0" indent="0" algn="l" rtl="0">
                        <a:spcBef>
                          <a:spcPts val="0"/>
                        </a:spcBef>
                        <a:spcAft>
                          <a:spcPts val="0"/>
                        </a:spcAft>
                        <a:buNone/>
                      </a:pPr>
                      <a:r>
                        <a:rPr lang="en-GB" sz="900" b="0">
                          <a:latin typeface="Lucida Sans"/>
                          <a:ea typeface="Lucida Sans"/>
                          <a:cs typeface="Lucida Sans"/>
                          <a:sym typeface="Lucida Sans"/>
                        </a:rPr>
                        <a:t>Proteins are sequences of amino acids joined by peptide links  –CONH-. (condensation reaction).</a:t>
                      </a:r>
                      <a:endParaRPr/>
                    </a:p>
                    <a:p>
                      <a:pPr marL="0" marR="0" lvl="0" indent="0" algn="l" rtl="0">
                        <a:spcBef>
                          <a:spcPts val="0"/>
                        </a:spcBef>
                        <a:spcAft>
                          <a:spcPts val="0"/>
                        </a:spcAft>
                        <a:buNone/>
                      </a:pPr>
                      <a:r>
                        <a:rPr lang="en-GB" sz="900" b="0">
                          <a:latin typeface="Lucida Sans"/>
                          <a:ea typeface="Lucida Sans"/>
                          <a:cs typeface="Lucida Sans"/>
                          <a:sym typeface="Lucida Sans"/>
                        </a:rPr>
                        <a:t>Proteins can have 4 structures:</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Primary structure: the sequence of amino acids along a protein chain. The structure is held together by strong covalent bonds (peptide bonds) and is therefore stable.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Secondary structure: Either an </a:t>
                      </a:r>
                      <a:r>
                        <a:rPr lang="en-GB" sz="900" b="0"/>
                        <a:t>α</a:t>
                      </a:r>
                      <a:r>
                        <a:rPr lang="en-GB" sz="900" b="0">
                          <a:latin typeface="Lucida Sans"/>
                          <a:ea typeface="Lucida Sans"/>
                          <a:cs typeface="Lucida Sans"/>
                          <a:sym typeface="Lucida Sans"/>
                        </a:rPr>
                        <a:t>-helix or a </a:t>
                      </a:r>
                      <a:r>
                        <a:rPr lang="en-GB" sz="900" b="0"/>
                        <a:t>β</a:t>
                      </a:r>
                      <a:r>
                        <a:rPr lang="en-GB" sz="900" b="0">
                          <a:latin typeface="Lucida Sans"/>
                          <a:ea typeface="Lucida Sans"/>
                          <a:cs typeface="Lucida Sans"/>
                          <a:sym typeface="Lucida Sans"/>
                        </a:rPr>
                        <a:t>-pleated sheet. Held together by hydrogen bonds which are much weaker than covalent bonds.</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Tertiary structure: The secondary structure scan be folded into a 3-D shape. This is held together by hydrogen bonding, ionic interactions and sulphur-sulphur bonds.</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Quaternary structure: arrangement of two or more folded polypeptide chains that bond together with several types of bonds.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562250">
                <a:tc>
                  <a:txBody>
                    <a:bodyPr/>
                    <a:lstStyle/>
                    <a:p>
                      <a:pPr marL="0" marR="0" lvl="0" indent="0" algn="l" rtl="0">
                        <a:spcBef>
                          <a:spcPts val="0"/>
                        </a:spcBef>
                        <a:spcAft>
                          <a:spcPts val="0"/>
                        </a:spcAft>
                        <a:buNone/>
                      </a:pPr>
                      <a:r>
                        <a:rPr lang="en-GB" sz="900" b="0">
                          <a:solidFill>
                            <a:schemeClr val="dk1"/>
                          </a:solidFill>
                          <a:latin typeface="Lucida Sans"/>
                          <a:ea typeface="Lucida Sans"/>
                          <a:cs typeface="Lucida Sans"/>
                          <a:sym typeface="Lucida Sans"/>
                        </a:rPr>
                        <a:t>Sulfur-sulfur bonds. </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The amino acid cysteine has a side chain with a –CH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SH group. </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When oxidised, two cysteine molecules can form a sulfur-sulfur bond that makes a bridge between the two molecules; this is called a disulfide bridge. </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A double amino acid called cystine is formed. </a:t>
                      </a:r>
                      <a:endParaRPr/>
                    </a:p>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-CH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SH + HSCH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 + [O] 🡪  -CH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S-SCH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 + 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bl>
          </a:graphicData>
        </a:graphic>
      </p:graphicFrame>
      <p:graphicFrame>
        <p:nvGraphicFramePr>
          <p:cNvPr id="386" name="Google Shape;386;p14"/>
          <p:cNvGraphicFramePr/>
          <p:nvPr/>
        </p:nvGraphicFramePr>
        <p:xfrm>
          <a:off x="272480" y="533764"/>
          <a:ext cx="3384375" cy="177128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b="1">
                          <a:latin typeface="Lucida Sans"/>
                          <a:ea typeface="Lucida Sans"/>
                          <a:cs typeface="Lucida Sans"/>
                          <a:sym typeface="Lucida Sans"/>
                        </a:rPr>
                        <a:t>1. Keywords</a:t>
                      </a:r>
                      <a:endParaRPr sz="900" b="1">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99650">
                <a:tc>
                  <a:txBody>
                    <a:bodyPr/>
                    <a:lstStyle/>
                    <a:p>
                      <a:pPr marL="0" marR="0" lvl="0" indent="0" algn="l" rtl="0">
                        <a:spcBef>
                          <a:spcPts val="0"/>
                        </a:spcBef>
                        <a:spcAft>
                          <a:spcPts val="0"/>
                        </a:spcAft>
                        <a:buNone/>
                      </a:pPr>
                      <a:r>
                        <a:rPr lang="en-GB" sz="900" b="0" u="none">
                          <a:latin typeface="Lucida Sans"/>
                          <a:ea typeface="Lucida Sans"/>
                          <a:cs typeface="Lucida Sans"/>
                          <a:sym typeface="Lucida Sans"/>
                        </a:rPr>
                        <a:t>Denaturing</a:t>
                      </a:r>
                      <a:endParaRPr sz="900" b="0" u="none">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b="0">
                          <a:latin typeface="Lucida Sans"/>
                          <a:ea typeface="Lucida Sans"/>
                          <a:cs typeface="Lucida Sans"/>
                          <a:sym typeface="Lucida Sans"/>
                        </a:rPr>
                        <a:t>destroy the characteristic properties of a biological macromolecule by heat, acidity, or other effect which disrupts its molecular conformation.</a:t>
                      </a:r>
                      <a:endParaRPr sz="900" b="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spcBef>
                          <a:spcPts val="0"/>
                        </a:spcBef>
                        <a:spcAft>
                          <a:spcPts val="0"/>
                        </a:spcAft>
                        <a:buNone/>
                      </a:pPr>
                      <a:r>
                        <a:rPr lang="en-GB" sz="900" b="0">
                          <a:solidFill>
                            <a:schemeClr val="dk1"/>
                          </a:solidFill>
                          <a:latin typeface="Lucida Sans"/>
                          <a:ea typeface="Lucida Sans"/>
                          <a:cs typeface="Lucida Sans"/>
                          <a:sym typeface="Lucida Sans"/>
                        </a:rPr>
                        <a:t>Stereospecific</a:t>
                      </a:r>
                      <a:endParaRPr sz="900" b="0" u="none">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b="0">
                          <a:latin typeface="Lucida Sans"/>
                          <a:ea typeface="Lucida Sans"/>
                          <a:cs typeface="Lucida Sans"/>
                          <a:sym typeface="Lucida Sans"/>
                        </a:rPr>
                        <a:t>preferentially interacting a particular stereoisomeric form of the substrate.</a:t>
                      </a:r>
                      <a:endParaRPr/>
                    </a:p>
                  </a:txBody>
                  <a:tcPr marL="91450" marR="91450" marT="45725" marB="45725"/>
                </a:tc>
                <a:extLst>
                  <a:ext uri="{0D108BD9-81ED-4DB2-BD59-A6C34878D82A}">
                    <a16:rowId xmlns:a16="http://schemas.microsoft.com/office/drawing/2014/main" val="10002"/>
                  </a:ext>
                </a:extLst>
              </a:tr>
              <a:tr h="495875">
                <a:tc>
                  <a:txBody>
                    <a:bodyPr/>
                    <a:lstStyle/>
                    <a:p>
                      <a:pPr marL="0" marR="0" lvl="0" indent="0" algn="l" rtl="0">
                        <a:spcBef>
                          <a:spcPts val="0"/>
                        </a:spcBef>
                        <a:spcAft>
                          <a:spcPts val="0"/>
                        </a:spcAft>
                        <a:buNone/>
                      </a:pPr>
                      <a:r>
                        <a:rPr lang="en-GB" sz="900" b="0" u="none">
                          <a:latin typeface="Lucida Sans"/>
                          <a:ea typeface="Lucida Sans"/>
                          <a:cs typeface="Lucida Sans"/>
                          <a:sym typeface="Lucida Sans"/>
                        </a:rPr>
                        <a:t>Zwitterions</a:t>
                      </a:r>
                      <a:endParaRPr sz="900" b="0" u="none">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b="0">
                          <a:latin typeface="Lucida Sans"/>
                          <a:ea typeface="Lucida Sans"/>
                          <a:cs typeface="Lucida Sans"/>
                          <a:sym typeface="Lucida Sans"/>
                        </a:rPr>
                        <a:t> molecule or ion having separate positively and negatively charged groups.</a:t>
                      </a:r>
                      <a:endParaRPr sz="900" b="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bl>
          </a:graphicData>
        </a:graphic>
      </p:graphicFrame>
      <p:sp>
        <p:nvSpPr>
          <p:cNvPr id="387" name="Google Shape;387;p14"/>
          <p:cNvSpPr txBox="1"/>
          <p:nvPr/>
        </p:nvSpPr>
        <p:spPr>
          <a:xfrm>
            <a:off x="272480" y="188640"/>
            <a:ext cx="30243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12:Peptides</a:t>
            </a:r>
            <a:endParaRPr sz="1800">
              <a:solidFill>
                <a:schemeClr val="dk1"/>
              </a:solidFill>
              <a:latin typeface="Lucida Sans"/>
              <a:ea typeface="Lucida Sans"/>
              <a:cs typeface="Lucida Sans"/>
              <a:sym typeface="Lucida Sans"/>
            </a:endParaRPr>
          </a:p>
        </p:txBody>
      </p:sp>
      <p:pic>
        <p:nvPicPr>
          <p:cNvPr id="388" name="Google Shape;388;p14"/>
          <p:cNvPicPr preferRelativeResize="0"/>
          <p:nvPr/>
        </p:nvPicPr>
        <p:blipFill rotWithShape="1">
          <a:blip r:embed="rId3">
            <a:alphaModFix/>
          </a:blip>
          <a:srcRect/>
          <a:stretch/>
        </p:blipFill>
        <p:spPr>
          <a:xfrm>
            <a:off x="1065131" y="2333248"/>
            <a:ext cx="1782689" cy="1377828"/>
          </a:xfrm>
          <a:prstGeom prst="rect">
            <a:avLst/>
          </a:prstGeom>
          <a:noFill/>
          <a:ln>
            <a:noFill/>
          </a:ln>
        </p:spPr>
      </p:pic>
      <p:sp>
        <p:nvSpPr>
          <p:cNvPr id="389" name="Google Shape;389;p14"/>
          <p:cNvSpPr/>
          <p:nvPr/>
        </p:nvSpPr>
        <p:spPr>
          <a:xfrm>
            <a:off x="0" y="2544788"/>
            <a:ext cx="1445144"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900">
              <a:solidFill>
                <a:schemeClr val="dk1"/>
              </a:solidFill>
              <a:latin typeface="Lucida Sans"/>
              <a:ea typeface="Lucida Sans"/>
              <a:cs typeface="Lucida Sans"/>
              <a:sym typeface="Lucida Sans"/>
            </a:endParaRPr>
          </a:p>
        </p:txBody>
      </p:sp>
      <p:pic>
        <p:nvPicPr>
          <p:cNvPr id="390" name="Google Shape;390;p14"/>
          <p:cNvPicPr preferRelativeResize="0"/>
          <p:nvPr/>
        </p:nvPicPr>
        <p:blipFill rotWithShape="1">
          <a:blip r:embed="rId4">
            <a:alphaModFix/>
          </a:blip>
          <a:srcRect/>
          <a:stretch/>
        </p:blipFill>
        <p:spPr>
          <a:xfrm>
            <a:off x="5097016" y="5961617"/>
            <a:ext cx="4232085" cy="785725"/>
          </a:xfrm>
          <a:prstGeom prst="rect">
            <a:avLst/>
          </a:prstGeom>
          <a:noFill/>
          <a:ln>
            <a:noFill/>
          </a:ln>
        </p:spPr>
      </p:pic>
      <p:sp>
        <p:nvSpPr>
          <p:cNvPr id="391" name="Google Shape;391;p14"/>
          <p:cNvSpPr/>
          <p:nvPr/>
        </p:nvSpPr>
        <p:spPr>
          <a:xfrm>
            <a:off x="4232920" y="6127324"/>
            <a:ext cx="792088"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1"/>
                </a:solidFill>
                <a:latin typeface="Calibri"/>
                <a:ea typeface="Calibri"/>
                <a:cs typeface="Calibri"/>
                <a:sym typeface="Calibri"/>
              </a:rPr>
              <a:t>Aminoacids with acids and bases</a:t>
            </a:r>
            <a:endParaRPr sz="900">
              <a:solidFill>
                <a:schemeClr val="dk1"/>
              </a:solidFill>
              <a:latin typeface="Lucida Sans"/>
              <a:ea typeface="Lucida Sans"/>
              <a:cs typeface="Lucida Sans"/>
              <a:sym typeface="Lucida Sans"/>
            </a:endParaRPr>
          </a:p>
        </p:txBody>
      </p:sp>
      <p:graphicFrame>
        <p:nvGraphicFramePr>
          <p:cNvPr id="392" name="Google Shape;392;p14"/>
          <p:cNvGraphicFramePr/>
          <p:nvPr/>
        </p:nvGraphicFramePr>
        <p:xfrm>
          <a:off x="3800872" y="5013176"/>
          <a:ext cx="5688625" cy="85046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160200">
                <a:tc>
                  <a:txBody>
                    <a:bodyPr/>
                    <a:lstStyle/>
                    <a:p>
                      <a:pPr marL="0" marR="0" lvl="0" indent="0" algn="l" rtl="0">
                        <a:spcBef>
                          <a:spcPts val="0"/>
                        </a:spcBef>
                        <a:spcAft>
                          <a:spcPts val="0"/>
                        </a:spcAft>
                        <a:buNone/>
                      </a:pPr>
                      <a:r>
                        <a:rPr lang="en-GB" sz="900">
                          <a:latin typeface="Lucida Sans"/>
                          <a:ea typeface="Lucida Sans"/>
                          <a:cs typeface="Lucida Sans"/>
                          <a:sym typeface="Lucida Sans"/>
                        </a:rPr>
                        <a:t>3. </a:t>
                      </a:r>
                      <a:r>
                        <a:rPr lang="en-GB" sz="900">
                          <a:solidFill>
                            <a:schemeClr val="lt1"/>
                          </a:solidFill>
                          <a:latin typeface="Lucida Sans"/>
                          <a:ea typeface="Lucida Sans"/>
                          <a:cs typeface="Lucida Sans"/>
                          <a:sym typeface="Lucida Sans"/>
                        </a:rPr>
                        <a:t>Enzymes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621850">
                <a:tc>
                  <a:txBody>
                    <a:bodyPr/>
                    <a:lstStyle/>
                    <a:p>
                      <a:pPr marL="171450" marR="0" lvl="0" indent="-171450" algn="just" rtl="0">
                        <a:lnSpc>
                          <a:spcPct val="10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Enzymes are biological catalysts</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1">
                          <a:solidFill>
                            <a:schemeClr val="dk1"/>
                          </a:solidFill>
                          <a:latin typeface="Lucida Sans"/>
                          <a:ea typeface="Lucida Sans"/>
                          <a:cs typeface="Lucida Sans"/>
                          <a:sym typeface="Lucida Sans"/>
                        </a:rPr>
                        <a:t>Stereospecificity: </a:t>
                      </a:r>
                      <a:r>
                        <a:rPr lang="en-GB" sz="900" b="0">
                          <a:solidFill>
                            <a:schemeClr val="dk1"/>
                          </a:solidFill>
                          <a:latin typeface="Lucida Sans"/>
                          <a:ea typeface="Lucida Sans"/>
                          <a:cs typeface="Lucida Sans"/>
                          <a:sym typeface="Lucida Sans"/>
                        </a:rPr>
                        <a:t>The active site </a:t>
                      </a:r>
                      <a:r>
                        <a:rPr lang="en-GB" sz="900">
                          <a:solidFill>
                            <a:schemeClr val="dk1"/>
                          </a:solidFill>
                          <a:latin typeface="Lucida Sans"/>
                          <a:ea typeface="Lucida Sans"/>
                          <a:cs typeface="Lucida Sans"/>
                          <a:sym typeface="Lucida Sans"/>
                        </a:rPr>
                        <a:t>of an enzyme can be so specific that many enzymes will only catalyse reactions of one enantiomeric form of a substrate. </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393" name="Google Shape;393;p14"/>
          <p:cNvGraphicFramePr/>
          <p:nvPr/>
        </p:nvGraphicFramePr>
        <p:xfrm>
          <a:off x="3800872" y="4034588"/>
          <a:ext cx="5688625" cy="86870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160200">
                <a:tc>
                  <a:txBody>
                    <a:bodyPr/>
                    <a:lstStyle/>
                    <a:p>
                      <a:pPr marL="0" marR="0" lvl="0" indent="0" algn="l" rtl="0">
                        <a:spcBef>
                          <a:spcPts val="0"/>
                        </a:spcBef>
                        <a:spcAft>
                          <a:spcPts val="0"/>
                        </a:spcAft>
                        <a:buNone/>
                      </a:pPr>
                      <a:r>
                        <a:rPr lang="en-GB" sz="900">
                          <a:latin typeface="Lucida Sans"/>
                          <a:ea typeface="Lucida Sans"/>
                          <a:cs typeface="Lucida Sans"/>
                          <a:sym typeface="Lucida Sans"/>
                        </a:rPr>
                        <a:t>2. </a:t>
                      </a:r>
                      <a:r>
                        <a:rPr lang="en-GB" sz="900">
                          <a:solidFill>
                            <a:schemeClr val="lt1"/>
                          </a:solidFill>
                          <a:latin typeface="Lucida Sans"/>
                          <a:ea typeface="Lucida Sans"/>
                          <a:cs typeface="Lucida Sans"/>
                          <a:sym typeface="Lucida Sans"/>
                        </a:rPr>
                        <a:t>Denaturation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621850">
                <a:tc>
                  <a:txBody>
                    <a:bodyPr/>
                    <a:lstStyle/>
                    <a:p>
                      <a:pPr marL="171450" marR="0" lvl="0" indent="-171450" algn="just" rtl="0">
                        <a:lnSpc>
                          <a:spcPct val="10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primary structure can be hydrolyzed: by boiling a protein or a peptide in HCl. The structure breaks down into a mixture of all the constituent amino acids. Hydrolysis requires 24 hours and 6 mol dm</a:t>
                      </a:r>
                      <a:r>
                        <a:rPr lang="en-GB" sz="900" baseline="30000">
                          <a:solidFill>
                            <a:schemeClr val="dk1"/>
                          </a:solidFill>
                          <a:latin typeface="Lucida Sans"/>
                          <a:ea typeface="Lucida Sans"/>
                          <a:cs typeface="Lucida Sans"/>
                          <a:sym typeface="Lucida Sans"/>
                        </a:rPr>
                        <a:t>-3</a:t>
                      </a:r>
                      <a:r>
                        <a:rPr lang="en-GB" sz="900">
                          <a:solidFill>
                            <a:schemeClr val="dk1"/>
                          </a:solidFill>
                          <a:latin typeface="Lucida Sans"/>
                          <a:ea typeface="Lucida Sans"/>
                          <a:cs typeface="Lucida Sans"/>
                          <a:sym typeface="Lucida Sans"/>
                        </a:rPr>
                        <a:t> HCl since the covalent bond is a strong bond.</a:t>
                      </a:r>
                      <a:endParaRPr sz="900">
                        <a:solidFill>
                          <a:schemeClr val="dk1"/>
                        </a:solidFill>
                        <a:latin typeface="Lucida Sans"/>
                        <a:ea typeface="Lucida Sans"/>
                        <a:cs typeface="Lucida Sans"/>
                        <a:sym typeface="Lucida Sans"/>
                      </a:endParaRPr>
                    </a:p>
                    <a:p>
                      <a:pPr marL="171450" marR="0" lvl="0" indent="-171450" algn="just"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Secondary structure can be</a:t>
                      </a:r>
                      <a:r>
                        <a:rPr lang="en-GB" sz="900" u="none">
                          <a:latin typeface="Lucida Sans"/>
                          <a:ea typeface="Lucida Sans"/>
                          <a:cs typeface="Lucida Sans"/>
                          <a:sym typeface="Lucida Sans"/>
                        </a:rPr>
                        <a:t> disrupted by changes in pH or gentle heating (</a:t>
                      </a:r>
                      <a:r>
                        <a:rPr lang="en-GB" sz="900" b="1" u="none">
                          <a:latin typeface="Lucida Sans"/>
                          <a:ea typeface="Lucida Sans"/>
                          <a:cs typeface="Lucida Sans"/>
                          <a:sym typeface="Lucida Sans"/>
                        </a:rPr>
                        <a:t>denaturing</a:t>
                      </a:r>
                      <a:r>
                        <a:rPr lang="en-GB" sz="900" u="none">
                          <a:latin typeface="Lucida Sans"/>
                          <a:ea typeface="Lucida Sans"/>
                          <a:cs typeface="Lucida Sans"/>
                          <a:sym typeface="Lucida Sans"/>
                        </a:rPr>
                        <a:t>).</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394" name="Google Shape;394;p14"/>
          <p:cNvPicPr preferRelativeResize="0"/>
          <p:nvPr/>
        </p:nvPicPr>
        <p:blipFill rotWithShape="1">
          <a:blip r:embed="rId5">
            <a:alphaModFix/>
          </a:blip>
          <a:srcRect/>
          <a:stretch/>
        </p:blipFill>
        <p:spPr>
          <a:xfrm>
            <a:off x="189015" y="3728929"/>
            <a:ext cx="3536840" cy="3006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aphicFrame>
        <p:nvGraphicFramePr>
          <p:cNvPr id="399" name="Google Shape;399;p15"/>
          <p:cNvGraphicFramePr/>
          <p:nvPr/>
        </p:nvGraphicFramePr>
        <p:xfrm>
          <a:off x="3292916" y="188640"/>
          <a:ext cx="6412600" cy="1828820"/>
        </p:xfrm>
        <a:graphic>
          <a:graphicData uri="http://schemas.openxmlformats.org/drawingml/2006/table">
            <a:tbl>
              <a:tblPr firstRow="1" bandRow="1">
                <a:noFill/>
                <a:tableStyleId>{6A9958FA-D7F5-4F15-870B-5C0A02EF1A6E}</a:tableStyleId>
              </a:tblPr>
              <a:tblGrid>
                <a:gridCol w="6412600">
                  <a:extLst>
                    <a:ext uri="{9D8B030D-6E8A-4147-A177-3AD203B41FA5}">
                      <a16:colId xmlns:a16="http://schemas.microsoft.com/office/drawing/2014/main" val="20000"/>
                    </a:ext>
                  </a:extLst>
                </a:gridCol>
              </a:tblGrid>
              <a:tr h="215000">
                <a:tc>
                  <a:txBody>
                    <a:bodyPr/>
                    <a:lstStyle/>
                    <a:p>
                      <a:pPr marL="0" marR="0" lvl="0" indent="0" algn="l" rtl="0">
                        <a:spcBef>
                          <a:spcPts val="0"/>
                        </a:spcBef>
                        <a:spcAft>
                          <a:spcPts val="0"/>
                        </a:spcAft>
                        <a:buNone/>
                      </a:pPr>
                      <a:r>
                        <a:rPr lang="en-GB" sz="900">
                          <a:latin typeface="Lucida Sans"/>
                          <a:ea typeface="Lucida Sans"/>
                          <a:cs typeface="Lucida Sans"/>
                          <a:sym typeface="Lucida Sans"/>
                        </a:rPr>
                        <a:t>1. DNA</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989050">
                <a:tc>
                  <a:txBody>
                    <a:bodyPr/>
                    <a:lstStyle/>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DNA = Deoxyribonucleic acid</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 single strand of DNA is a polymer made up from four different monomers (nucleotides):</a:t>
                      </a:r>
                      <a:endParaRPr/>
                    </a:p>
                    <a:p>
                      <a:pPr marL="228600" marR="0" lvl="0" indent="-228600" algn="l" rtl="0">
                        <a:spcBef>
                          <a:spcPts val="0"/>
                        </a:spcBef>
                        <a:spcAft>
                          <a:spcPts val="0"/>
                        </a:spcAft>
                        <a:buClr>
                          <a:schemeClr val="dk1"/>
                        </a:buClr>
                        <a:buSzPts val="900"/>
                        <a:buFont typeface="Calibri"/>
                        <a:buAutoNum type="arabicPeriod"/>
                      </a:pPr>
                      <a:r>
                        <a:rPr lang="en-GB" sz="900" b="0">
                          <a:latin typeface="Lucida Sans"/>
                          <a:ea typeface="Lucida Sans"/>
                          <a:cs typeface="Lucida Sans"/>
                          <a:sym typeface="Lucida Sans"/>
                        </a:rPr>
                        <a:t>Cytosine (C)</a:t>
                      </a:r>
                      <a:endParaRPr/>
                    </a:p>
                    <a:p>
                      <a:pPr marL="228600" marR="0" lvl="0" indent="-228600" algn="l" rtl="0">
                        <a:spcBef>
                          <a:spcPts val="0"/>
                        </a:spcBef>
                        <a:spcAft>
                          <a:spcPts val="0"/>
                        </a:spcAft>
                        <a:buClr>
                          <a:schemeClr val="dk1"/>
                        </a:buClr>
                        <a:buSzPts val="900"/>
                        <a:buFont typeface="Calibri"/>
                        <a:buAutoNum type="arabicPeriod"/>
                      </a:pPr>
                      <a:r>
                        <a:rPr lang="en-GB" sz="900" b="0">
                          <a:latin typeface="Lucida Sans"/>
                          <a:ea typeface="Lucida Sans"/>
                          <a:cs typeface="Lucida Sans"/>
                          <a:sym typeface="Lucida Sans"/>
                        </a:rPr>
                        <a:t>Thymine (T)</a:t>
                      </a:r>
                      <a:endParaRPr/>
                    </a:p>
                    <a:p>
                      <a:pPr marL="228600" marR="0" lvl="0" indent="-228600" algn="l" rtl="0">
                        <a:spcBef>
                          <a:spcPts val="0"/>
                        </a:spcBef>
                        <a:spcAft>
                          <a:spcPts val="0"/>
                        </a:spcAft>
                        <a:buClr>
                          <a:schemeClr val="dk1"/>
                        </a:buClr>
                        <a:buSzPts val="900"/>
                        <a:buFont typeface="Calibri"/>
                        <a:buAutoNum type="arabicPeriod"/>
                      </a:pPr>
                      <a:r>
                        <a:rPr lang="en-GB" sz="900" b="0">
                          <a:latin typeface="Lucida Sans"/>
                          <a:ea typeface="Lucida Sans"/>
                          <a:cs typeface="Lucida Sans"/>
                          <a:sym typeface="Lucida Sans"/>
                        </a:rPr>
                        <a:t>Adenine (A)</a:t>
                      </a:r>
                      <a:endParaRPr/>
                    </a:p>
                    <a:p>
                      <a:pPr marL="228600" marR="0" lvl="0" indent="-228600" algn="l" rtl="0">
                        <a:spcBef>
                          <a:spcPts val="0"/>
                        </a:spcBef>
                        <a:spcAft>
                          <a:spcPts val="0"/>
                        </a:spcAft>
                        <a:buClr>
                          <a:schemeClr val="dk1"/>
                        </a:buClr>
                        <a:buSzPts val="900"/>
                        <a:buFont typeface="Calibri"/>
                        <a:buAutoNum type="arabicPeriod"/>
                      </a:pPr>
                      <a:r>
                        <a:rPr lang="en-GB" sz="900" b="0">
                          <a:latin typeface="Lucida Sans"/>
                          <a:ea typeface="Lucida Sans"/>
                          <a:cs typeface="Lucida Sans"/>
                          <a:sym typeface="Lucida Sans"/>
                        </a:rPr>
                        <a:t>Guanine (G)</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 A nucleotide has three parts – a phosphate, a sugar and a base</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 single strand of DNA is a polymer of nucleotides linked by covalent bonds between the phosphate group of one nucleotide and the sugar of another nucleotide. Formed in a condensation reaction.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DNA Double helix is stabilised by hydrogen bonds between bases of complementary chain (A – T, C-G)</a:t>
                      </a:r>
                      <a:endParaRPr sz="900" b="0">
                        <a:latin typeface="Lucida Sans"/>
                        <a:ea typeface="Lucida Sans"/>
                        <a:cs typeface="Lucida Sans"/>
                        <a:sym typeface="Lucida Sans"/>
                      </a:endParaRPr>
                    </a:p>
                    <a:p>
                      <a:pPr marL="171450" marR="0" lvl="0" indent="-114300" algn="ctr" rtl="0">
                        <a:spcBef>
                          <a:spcPts val="0"/>
                        </a:spcBef>
                        <a:spcAft>
                          <a:spcPts val="0"/>
                        </a:spcAft>
                        <a:buClr>
                          <a:schemeClr val="dk1"/>
                        </a:buClr>
                        <a:buSzPts val="900"/>
                        <a:buFont typeface="Arial"/>
                        <a:buNone/>
                      </a:pP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
        <p:nvSpPr>
          <p:cNvPr id="400" name="Google Shape;400;p15"/>
          <p:cNvSpPr txBox="1"/>
          <p:nvPr/>
        </p:nvSpPr>
        <p:spPr>
          <a:xfrm>
            <a:off x="272480" y="188640"/>
            <a:ext cx="30243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13: DNA</a:t>
            </a:r>
            <a:endParaRPr sz="1800">
              <a:solidFill>
                <a:schemeClr val="dk1"/>
              </a:solidFill>
              <a:latin typeface="Lucida Sans"/>
              <a:ea typeface="Lucida Sans"/>
              <a:cs typeface="Lucida Sans"/>
              <a:sym typeface="Lucida Sans"/>
            </a:endParaRPr>
          </a:p>
        </p:txBody>
      </p:sp>
      <p:grpSp>
        <p:nvGrpSpPr>
          <p:cNvPr id="401" name="Google Shape;401;p15"/>
          <p:cNvGrpSpPr/>
          <p:nvPr/>
        </p:nvGrpSpPr>
        <p:grpSpPr>
          <a:xfrm>
            <a:off x="500405" y="664577"/>
            <a:ext cx="2592288" cy="1699833"/>
            <a:chOff x="627722" y="2582538"/>
            <a:chExt cx="1877006" cy="1250151"/>
          </a:xfrm>
        </p:grpSpPr>
        <p:graphicFrame>
          <p:nvGraphicFramePr>
            <p:cNvPr id="402" name="Google Shape;402;p15"/>
            <p:cNvGraphicFramePr/>
            <p:nvPr/>
          </p:nvGraphicFramePr>
          <p:xfrm>
            <a:off x="692128" y="2663881"/>
            <a:ext cx="1740591" cy="1087466"/>
          </p:xfrm>
          <a:graphic>
            <a:graphicData uri="http://schemas.openxmlformats.org/presentationml/2006/ole">
              <mc:AlternateContent xmlns:mc="http://schemas.openxmlformats.org/markup-compatibility/2006">
                <mc:Choice xmlns:v="urn:schemas-microsoft-com:vml" Requires="v">
                  <p:oleObj spid="_x0000_s44064" r:id="rId4" imgW="1740591" imgH="1087466" progId="ChemDraw.Document.6.0">
                    <p:embed/>
                  </p:oleObj>
                </mc:Choice>
                <mc:Fallback>
                  <p:oleObj r:id="rId4" imgW="1740591" imgH="1087466" progId="ChemDraw.Document.6.0">
                    <p:embed/>
                    <p:pic>
                      <p:nvPicPr>
                        <p:cNvPr id="402" name="Google Shape;402;p15"/>
                        <p:cNvPicPr preferRelativeResize="0"/>
                        <p:nvPr/>
                      </p:nvPicPr>
                      <p:blipFill rotWithShape="1">
                        <a:blip r:embed="rId5">
                          <a:alphaModFix/>
                        </a:blip>
                        <a:srcRect/>
                        <a:stretch/>
                      </p:blipFill>
                      <p:spPr>
                        <a:xfrm>
                          <a:off x="692128" y="2663881"/>
                          <a:ext cx="1740591" cy="1087466"/>
                        </a:xfrm>
                        <a:prstGeom prst="rect">
                          <a:avLst/>
                        </a:prstGeom>
                        <a:noFill/>
                        <a:ln>
                          <a:noFill/>
                        </a:ln>
                      </p:spPr>
                    </p:pic>
                  </p:oleObj>
                </mc:Fallback>
              </mc:AlternateContent>
            </a:graphicData>
          </a:graphic>
        </p:graphicFrame>
        <p:sp>
          <p:nvSpPr>
            <p:cNvPr id="403" name="Google Shape;403;p15"/>
            <p:cNvSpPr/>
            <p:nvPr/>
          </p:nvSpPr>
          <p:spPr>
            <a:xfrm>
              <a:off x="627722" y="2582538"/>
              <a:ext cx="508854" cy="486422"/>
            </a:xfrm>
            <a:prstGeom prst="ellipse">
              <a:avLst/>
            </a:prstGeom>
            <a:noFill/>
            <a:ln w="12700" cap="flat" cmpd="sng">
              <a:solidFill>
                <a:srgbClr val="E36C09"/>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5"/>
            <p:cNvSpPr/>
            <p:nvPr/>
          </p:nvSpPr>
          <p:spPr>
            <a:xfrm>
              <a:off x="776536" y="3076302"/>
              <a:ext cx="720079" cy="756387"/>
            </a:xfrm>
            <a:prstGeom prst="ellipse">
              <a:avLst/>
            </a:prstGeom>
            <a:noFill/>
            <a:ln w="12700" cap="flat" cmpd="sng">
              <a:solidFill>
                <a:srgbClr val="E36C09"/>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15"/>
            <p:cNvSpPr/>
            <p:nvPr/>
          </p:nvSpPr>
          <p:spPr>
            <a:xfrm>
              <a:off x="1564381" y="2852936"/>
              <a:ext cx="940347" cy="907745"/>
            </a:xfrm>
            <a:prstGeom prst="ellipse">
              <a:avLst/>
            </a:prstGeom>
            <a:noFill/>
            <a:ln w="12700" cap="flat" cmpd="sng">
              <a:solidFill>
                <a:srgbClr val="E36C09"/>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6" name="Google Shape;406;p15"/>
          <p:cNvSpPr txBox="1"/>
          <p:nvPr/>
        </p:nvSpPr>
        <p:spPr>
          <a:xfrm>
            <a:off x="1109483" y="630689"/>
            <a:ext cx="201622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phosphate group</a:t>
            </a:r>
            <a:endParaRPr/>
          </a:p>
        </p:txBody>
      </p:sp>
      <p:sp>
        <p:nvSpPr>
          <p:cNvPr id="407" name="Google Shape;407;p15"/>
          <p:cNvSpPr txBox="1"/>
          <p:nvPr/>
        </p:nvSpPr>
        <p:spPr>
          <a:xfrm>
            <a:off x="272480" y="2316115"/>
            <a:ext cx="230767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sugar - deoxyribose</a:t>
            </a:r>
            <a:endParaRPr/>
          </a:p>
        </p:txBody>
      </p:sp>
      <p:sp>
        <p:nvSpPr>
          <p:cNvPr id="408" name="Google Shape;408;p15"/>
          <p:cNvSpPr txBox="1"/>
          <p:nvPr/>
        </p:nvSpPr>
        <p:spPr>
          <a:xfrm>
            <a:off x="2117595" y="851110"/>
            <a:ext cx="21373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organic base</a:t>
            </a:r>
            <a:endParaRPr sz="900">
              <a:solidFill>
                <a:schemeClr val="dk1"/>
              </a:solidFill>
              <a:latin typeface="Lucida Sans"/>
              <a:ea typeface="Lucida Sans"/>
              <a:cs typeface="Lucida Sans"/>
              <a:sym typeface="Lucida Sans"/>
            </a:endParaRPr>
          </a:p>
        </p:txBody>
      </p:sp>
      <p:pic>
        <p:nvPicPr>
          <p:cNvPr id="409" name="Google Shape;409;p15"/>
          <p:cNvPicPr preferRelativeResize="0"/>
          <p:nvPr/>
        </p:nvPicPr>
        <p:blipFill rotWithShape="1">
          <a:blip r:embed="rId6">
            <a:alphaModFix/>
          </a:blip>
          <a:srcRect r="59331"/>
          <a:stretch/>
        </p:blipFill>
        <p:spPr>
          <a:xfrm>
            <a:off x="538774" y="2641616"/>
            <a:ext cx="1353279" cy="2633777"/>
          </a:xfrm>
          <a:prstGeom prst="rect">
            <a:avLst/>
          </a:prstGeom>
          <a:noFill/>
          <a:ln>
            <a:noFill/>
          </a:ln>
        </p:spPr>
      </p:pic>
      <p:pic>
        <p:nvPicPr>
          <p:cNvPr id="410" name="Google Shape;410;p15"/>
          <p:cNvPicPr preferRelativeResize="0"/>
          <p:nvPr/>
        </p:nvPicPr>
        <p:blipFill rotWithShape="1">
          <a:blip r:embed="rId6">
            <a:alphaModFix/>
          </a:blip>
          <a:srcRect l="65113"/>
          <a:stretch/>
        </p:blipFill>
        <p:spPr>
          <a:xfrm>
            <a:off x="2105601" y="2567150"/>
            <a:ext cx="1226529" cy="2782711"/>
          </a:xfrm>
          <a:prstGeom prst="rect">
            <a:avLst/>
          </a:prstGeom>
          <a:noFill/>
          <a:ln>
            <a:noFill/>
          </a:ln>
        </p:spPr>
      </p:pic>
      <p:pic>
        <p:nvPicPr>
          <p:cNvPr id="411" name="Google Shape;411;p15"/>
          <p:cNvPicPr preferRelativeResize="0"/>
          <p:nvPr/>
        </p:nvPicPr>
        <p:blipFill rotWithShape="1">
          <a:blip r:embed="rId7">
            <a:alphaModFix/>
          </a:blip>
          <a:srcRect/>
          <a:stretch/>
        </p:blipFill>
        <p:spPr>
          <a:xfrm>
            <a:off x="4194966" y="3538845"/>
            <a:ext cx="4608512" cy="3171976"/>
          </a:xfrm>
          <a:prstGeom prst="rect">
            <a:avLst/>
          </a:prstGeom>
          <a:noFill/>
          <a:ln>
            <a:noFill/>
          </a:ln>
        </p:spPr>
      </p:pic>
      <p:graphicFrame>
        <p:nvGraphicFramePr>
          <p:cNvPr id="412" name="Google Shape;412;p15"/>
          <p:cNvGraphicFramePr/>
          <p:nvPr/>
        </p:nvGraphicFramePr>
        <p:xfrm>
          <a:off x="3303582" y="2086538"/>
          <a:ext cx="6401950" cy="1420410"/>
        </p:xfrm>
        <a:graphic>
          <a:graphicData uri="http://schemas.openxmlformats.org/drawingml/2006/table">
            <a:tbl>
              <a:tblPr firstRow="1" bandRow="1">
                <a:noFill/>
                <a:tableStyleId>{6A9958FA-D7F5-4F15-870B-5C0A02EF1A6E}</a:tableStyleId>
              </a:tblPr>
              <a:tblGrid>
                <a:gridCol w="640195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2. Anticancer drug</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414550">
                <a:tc>
                  <a:txBody>
                    <a:bodyPr/>
                    <a:lstStyle/>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Cisplatin is an anticancer drug</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works by bonding to strands of DNA (Ligand replacement reaction), distorting their shape and preventing the replication of the cells. </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The molecule bonds to the lone pair of nitrogen atoms on two adjacent guanine bases on a strand of DNA forming a dative covalent bonds with the platinum, displacing the Cl</a:t>
                      </a:r>
                      <a:r>
                        <a:rPr lang="en-GB" sz="900" b="0" baseline="30000">
                          <a:solidFill>
                            <a:schemeClr val="dk1"/>
                          </a:solidFill>
                          <a:latin typeface="Lucida Sans"/>
                          <a:ea typeface="Lucida Sans"/>
                          <a:cs typeface="Lucida Sans"/>
                          <a:sym typeface="Lucida Sans"/>
                        </a:rPr>
                        <a:t>-</a:t>
                      </a:r>
                      <a:r>
                        <a:rPr lang="en-GB" sz="900" b="0">
                          <a:solidFill>
                            <a:schemeClr val="dk1"/>
                          </a:solidFill>
                          <a:latin typeface="Lucida Sans"/>
                          <a:ea typeface="Lucida Sans"/>
                          <a:cs typeface="Lucida Sans"/>
                          <a:sym typeface="Lucida Sans"/>
                        </a:rPr>
                        <a:t> ions.</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414550">
                <a:tc>
                  <a:txBody>
                    <a:bodyPr/>
                    <a:lstStyle/>
                    <a:p>
                      <a:pPr marL="0" marR="0" lvl="0" indent="0" algn="l" rtl="0">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Side effects:</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It will bond to DNA in healthy cells as well as cancerous ones. </a:t>
                      </a:r>
                      <a:endParaRPr/>
                    </a:p>
                  </a:txBody>
                  <a:tcPr marL="91450" marR="91450" marT="45725" marB="45725"/>
                </a:tc>
                <a:extLst>
                  <a:ext uri="{0D108BD9-81ED-4DB2-BD59-A6C34878D82A}">
                    <a16:rowId xmlns:a16="http://schemas.microsoft.com/office/drawing/2014/main" val="10002"/>
                  </a:ext>
                </a:extLst>
              </a:tr>
            </a:tbl>
          </a:graphicData>
        </a:graphic>
      </p:graphicFrame>
      <p:pic>
        <p:nvPicPr>
          <p:cNvPr id="413" name="Google Shape;413;p15" descr="Testicular Cancer is Defeated, By Chemistry | American Council on ..."/>
          <p:cNvPicPr preferRelativeResize="0"/>
          <p:nvPr/>
        </p:nvPicPr>
        <p:blipFill rotWithShape="1">
          <a:blip r:embed="rId8">
            <a:alphaModFix/>
          </a:blip>
          <a:srcRect r="11340"/>
          <a:stretch/>
        </p:blipFill>
        <p:spPr>
          <a:xfrm>
            <a:off x="217295" y="5444530"/>
            <a:ext cx="3148007" cy="1224380"/>
          </a:xfrm>
          <a:prstGeom prst="rect">
            <a:avLst/>
          </a:prstGeom>
          <a:noFill/>
          <a:ln>
            <a:noFill/>
          </a:ln>
        </p:spPr>
      </p:pic>
      <p:pic>
        <p:nvPicPr>
          <p:cNvPr id="44033" name="Picture 1">
            <a:extLst>
              <a:ext uri="{FF2B5EF4-FFF2-40B4-BE49-F238E27FC236}">
                <a16:creationId xmlns:a16="http://schemas.microsoft.com/office/drawing/2014/main" id="{9FD638AB-0F59-420C-3A09-4DC5425283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2654300"/>
            <a:ext cx="1739900" cy="10795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graphicFrame>
        <p:nvGraphicFramePr>
          <p:cNvPr id="418" name="Google Shape;418;p16"/>
          <p:cNvGraphicFramePr/>
          <p:nvPr/>
        </p:nvGraphicFramePr>
        <p:xfrm>
          <a:off x="128463" y="476672"/>
          <a:ext cx="4008300" cy="2286040"/>
        </p:xfrm>
        <a:graphic>
          <a:graphicData uri="http://schemas.openxmlformats.org/drawingml/2006/table">
            <a:tbl>
              <a:tblPr firstRow="1" bandRow="1">
                <a:noFill/>
                <a:tableStyleId>{6A9958FA-D7F5-4F15-870B-5C0A02EF1A6E}</a:tableStyleId>
              </a:tblPr>
              <a:tblGrid>
                <a:gridCol w="4008300">
                  <a:extLst>
                    <a:ext uri="{9D8B030D-6E8A-4147-A177-3AD203B41FA5}">
                      <a16:colId xmlns:a16="http://schemas.microsoft.com/office/drawing/2014/main" val="20000"/>
                    </a:ext>
                  </a:extLst>
                </a:gridCol>
              </a:tblGrid>
              <a:tr h="166250">
                <a:tc>
                  <a:txBody>
                    <a:bodyPr/>
                    <a:lstStyle/>
                    <a:p>
                      <a:pPr marL="0" marR="0" lvl="0" indent="0" algn="l" rtl="0">
                        <a:spcBef>
                          <a:spcPts val="0"/>
                        </a:spcBef>
                        <a:spcAft>
                          <a:spcPts val="0"/>
                        </a:spcAft>
                        <a:buNone/>
                      </a:pPr>
                      <a:r>
                        <a:rPr lang="en-GB" sz="900">
                          <a:latin typeface="Lucida Sans"/>
                          <a:ea typeface="Lucida Sans"/>
                          <a:cs typeface="Lucida Sans"/>
                          <a:sym typeface="Lucida Sans"/>
                        </a:rPr>
                        <a:t>1. Technique.</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305550">
                <a:tc>
                  <a:txBody>
                    <a:bodyPr/>
                    <a:lstStyle/>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Infrared depends on the fact that infrared radiation is absorbed by certain molecular bonds and this causes them to vibrate.</a:t>
                      </a:r>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There are three types of vibrations, symmetrical, asymmetrical and bending.</a:t>
                      </a:r>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Different bonds  absorb IR radiation at different wavelengths and can be used to identify different functional groups.</a:t>
                      </a:r>
                      <a:endParaRPr/>
                    </a:p>
                  </a:txBody>
                  <a:tcPr marL="91450" marR="91450" marT="45725" marB="45725"/>
                </a:tc>
                <a:extLst>
                  <a:ext uri="{0D108BD9-81ED-4DB2-BD59-A6C34878D82A}">
                    <a16:rowId xmlns:a16="http://schemas.microsoft.com/office/drawing/2014/main" val="10001"/>
                  </a:ext>
                </a:extLst>
              </a:tr>
              <a:tr h="417225">
                <a:tc>
                  <a:txBody>
                    <a:bodyPr/>
                    <a:lstStyle/>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The finger print region is in the range 1500–500cm-1 is unique for any given compound but is too complicated to analyse.</a:t>
                      </a:r>
                      <a:endParaRPr sz="1800" b="0" i="0" u="none" strike="noStrike">
                        <a:solidFill>
                          <a:schemeClr val="dk1"/>
                        </a:solidFill>
                        <a:latin typeface="Calibri"/>
                        <a:ea typeface="Calibri"/>
                        <a:cs typeface="Calibri"/>
                        <a:sym typeface="Calibri"/>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Because the finger print region is unique, compounds can be identified by comparing it to a data base of known IR spectra.</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22225">
                <a:tc>
                  <a:txBody>
                    <a:bodyPr/>
                    <a:lstStyle/>
                    <a:p>
                      <a:pPr marL="171450" marR="0" lvl="0" indent="-171450" algn="l" rtl="0">
                        <a:lnSpc>
                          <a:spcPct val="100000"/>
                        </a:lnSpc>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IR is limited as technique because it only gives information about functional groups. Other evidence is required to determine the precise structural formula.</a:t>
                      </a:r>
                      <a:endParaRPr/>
                    </a:p>
                  </a:txBody>
                  <a:tcPr marL="91450" marR="91450" marT="45725" marB="45725"/>
                </a:tc>
                <a:extLst>
                  <a:ext uri="{0D108BD9-81ED-4DB2-BD59-A6C34878D82A}">
                    <a16:rowId xmlns:a16="http://schemas.microsoft.com/office/drawing/2014/main" val="10003"/>
                  </a:ext>
                </a:extLst>
              </a:tr>
            </a:tbl>
          </a:graphicData>
        </a:graphic>
      </p:graphicFrame>
      <p:sp>
        <p:nvSpPr>
          <p:cNvPr id="419" name="Google Shape;419;p16"/>
          <p:cNvSpPr txBox="1"/>
          <p:nvPr/>
        </p:nvSpPr>
        <p:spPr>
          <a:xfrm>
            <a:off x="272480" y="116632"/>
            <a:ext cx="3731184" cy="338514"/>
          </a:xfrm>
          <a:prstGeom prst="rect">
            <a:avLst/>
          </a:prstGeom>
          <a:noFill/>
          <a:ln>
            <a:noFill/>
          </a:ln>
        </p:spPr>
        <p:txBody>
          <a:bodyPr spcFirstLastPara="1" wrap="square" lIns="91425" tIns="45700" rIns="91425" bIns="45700" anchor="t" anchorCtr="0">
            <a:spAutoFit/>
          </a:bodyPr>
          <a:lstStyle/>
          <a:p>
            <a:r>
              <a:rPr lang="en-GB" sz="1600" dirty="0">
                <a:solidFill>
                  <a:schemeClr val="dk1"/>
                </a:solidFill>
                <a:latin typeface="Lucida Sans"/>
                <a:ea typeface="Lucida Sans"/>
                <a:cs typeface="Lucida Sans"/>
                <a:sym typeface="Lucida Sans"/>
              </a:rPr>
              <a:t>Module 4: Infrared spectroscopy</a:t>
            </a:r>
            <a:endParaRPr sz="1600" dirty="0">
              <a:solidFill>
                <a:schemeClr val="dk1"/>
              </a:solidFill>
              <a:latin typeface="Lucida Sans"/>
              <a:ea typeface="Lucida Sans"/>
              <a:cs typeface="Lucida Sans"/>
              <a:sym typeface="Lucida Sans"/>
            </a:endParaRPr>
          </a:p>
        </p:txBody>
      </p:sp>
      <p:pic>
        <p:nvPicPr>
          <p:cNvPr id="420" name="Google Shape;420;p16"/>
          <p:cNvPicPr preferRelativeResize="0"/>
          <p:nvPr/>
        </p:nvPicPr>
        <p:blipFill rotWithShape="1">
          <a:blip r:embed="rId3">
            <a:alphaModFix/>
          </a:blip>
          <a:srcRect/>
          <a:stretch/>
        </p:blipFill>
        <p:spPr>
          <a:xfrm>
            <a:off x="2399303" y="3181778"/>
            <a:ext cx="1695374" cy="2983525"/>
          </a:xfrm>
          <a:prstGeom prst="rect">
            <a:avLst/>
          </a:prstGeom>
          <a:noFill/>
          <a:ln>
            <a:noFill/>
          </a:ln>
        </p:spPr>
      </p:pic>
      <p:pic>
        <p:nvPicPr>
          <p:cNvPr id="421" name="Google Shape;421;p16"/>
          <p:cNvPicPr preferRelativeResize="0"/>
          <p:nvPr/>
        </p:nvPicPr>
        <p:blipFill rotWithShape="1">
          <a:blip r:embed="rId4">
            <a:alphaModFix/>
          </a:blip>
          <a:srcRect/>
          <a:stretch/>
        </p:blipFill>
        <p:spPr>
          <a:xfrm>
            <a:off x="5134123" y="2031005"/>
            <a:ext cx="3042758" cy="1800000"/>
          </a:xfrm>
          <a:prstGeom prst="rect">
            <a:avLst/>
          </a:prstGeom>
          <a:noFill/>
          <a:ln>
            <a:noFill/>
          </a:ln>
        </p:spPr>
      </p:pic>
      <p:pic>
        <p:nvPicPr>
          <p:cNvPr id="422" name="Google Shape;422;p16" descr="S691813_aw_213"/>
          <p:cNvPicPr preferRelativeResize="0"/>
          <p:nvPr/>
        </p:nvPicPr>
        <p:blipFill rotWithShape="1">
          <a:blip r:embed="rId5">
            <a:alphaModFix/>
          </a:blip>
          <a:srcRect/>
          <a:stretch/>
        </p:blipFill>
        <p:spPr>
          <a:xfrm>
            <a:off x="4484032" y="125273"/>
            <a:ext cx="5040560" cy="1935575"/>
          </a:xfrm>
          <a:prstGeom prst="rect">
            <a:avLst/>
          </a:prstGeom>
          <a:noFill/>
          <a:ln>
            <a:noFill/>
          </a:ln>
        </p:spPr>
      </p:pic>
      <p:pic>
        <p:nvPicPr>
          <p:cNvPr id="423" name="Google Shape;423;p16"/>
          <p:cNvPicPr preferRelativeResize="0"/>
          <p:nvPr/>
        </p:nvPicPr>
        <p:blipFill rotWithShape="1">
          <a:blip r:embed="rId6">
            <a:alphaModFix/>
          </a:blip>
          <a:srcRect/>
          <a:stretch/>
        </p:blipFill>
        <p:spPr>
          <a:xfrm>
            <a:off x="6815302" y="3429000"/>
            <a:ext cx="2924831" cy="1800000"/>
          </a:xfrm>
          <a:prstGeom prst="rect">
            <a:avLst/>
          </a:prstGeom>
          <a:noFill/>
          <a:ln>
            <a:noFill/>
          </a:ln>
        </p:spPr>
      </p:pic>
      <p:pic>
        <p:nvPicPr>
          <p:cNvPr id="424" name="Google Shape;424;p16"/>
          <p:cNvPicPr preferRelativeResize="0"/>
          <p:nvPr/>
        </p:nvPicPr>
        <p:blipFill rotWithShape="1">
          <a:blip r:embed="rId7">
            <a:alphaModFix/>
          </a:blip>
          <a:srcRect/>
          <a:stretch/>
        </p:blipFill>
        <p:spPr>
          <a:xfrm>
            <a:off x="6825208" y="5058000"/>
            <a:ext cx="2825421" cy="1800000"/>
          </a:xfrm>
          <a:prstGeom prst="rect">
            <a:avLst/>
          </a:prstGeom>
          <a:noFill/>
          <a:ln>
            <a:noFill/>
          </a:ln>
        </p:spPr>
      </p:pic>
      <p:pic>
        <p:nvPicPr>
          <p:cNvPr id="425" name="Google Shape;425;p16"/>
          <p:cNvPicPr preferRelativeResize="0"/>
          <p:nvPr/>
        </p:nvPicPr>
        <p:blipFill rotWithShape="1">
          <a:blip r:embed="rId8">
            <a:alphaModFix/>
          </a:blip>
          <a:srcRect l="34710" t="-5099" r="32178"/>
          <a:stretch/>
        </p:blipFill>
        <p:spPr>
          <a:xfrm>
            <a:off x="1036504" y="3761373"/>
            <a:ext cx="1374298" cy="1440000"/>
          </a:xfrm>
          <a:prstGeom prst="rect">
            <a:avLst/>
          </a:prstGeom>
          <a:noFill/>
          <a:ln>
            <a:noFill/>
          </a:ln>
        </p:spPr>
      </p:pic>
      <p:pic>
        <p:nvPicPr>
          <p:cNvPr id="426" name="Google Shape;426;p16"/>
          <p:cNvPicPr preferRelativeResize="0"/>
          <p:nvPr/>
        </p:nvPicPr>
        <p:blipFill rotWithShape="1">
          <a:blip r:embed="rId9">
            <a:alphaModFix/>
          </a:blip>
          <a:srcRect/>
          <a:stretch/>
        </p:blipFill>
        <p:spPr>
          <a:xfrm>
            <a:off x="4164582" y="3524070"/>
            <a:ext cx="2704701" cy="1826251"/>
          </a:xfrm>
          <a:prstGeom prst="rect">
            <a:avLst/>
          </a:prstGeom>
          <a:noFill/>
          <a:ln>
            <a:noFill/>
          </a:ln>
        </p:spPr>
      </p:pic>
      <p:pic>
        <p:nvPicPr>
          <p:cNvPr id="427" name="Google Shape;427;p16"/>
          <p:cNvPicPr preferRelativeResize="0"/>
          <p:nvPr/>
        </p:nvPicPr>
        <p:blipFill rotWithShape="1">
          <a:blip r:embed="rId10">
            <a:alphaModFix/>
          </a:blip>
          <a:srcRect/>
          <a:stretch/>
        </p:blipFill>
        <p:spPr>
          <a:xfrm>
            <a:off x="4136770" y="5055811"/>
            <a:ext cx="3011484" cy="1800000"/>
          </a:xfrm>
          <a:prstGeom prst="rect">
            <a:avLst/>
          </a:prstGeom>
          <a:noFill/>
          <a:ln>
            <a:noFill/>
          </a:ln>
        </p:spPr>
      </p:pic>
      <p:pic>
        <p:nvPicPr>
          <p:cNvPr id="428" name="Google Shape;428;p16"/>
          <p:cNvPicPr preferRelativeResize="0"/>
          <p:nvPr/>
        </p:nvPicPr>
        <p:blipFill rotWithShape="1">
          <a:blip r:embed="rId11">
            <a:alphaModFix/>
          </a:blip>
          <a:srcRect l="74264"/>
          <a:stretch/>
        </p:blipFill>
        <p:spPr>
          <a:xfrm>
            <a:off x="189569" y="2936877"/>
            <a:ext cx="1122724" cy="1440000"/>
          </a:xfrm>
          <a:prstGeom prst="rect">
            <a:avLst/>
          </a:prstGeom>
          <a:noFill/>
          <a:ln>
            <a:noFill/>
          </a:ln>
        </p:spPr>
      </p:pic>
      <p:pic>
        <p:nvPicPr>
          <p:cNvPr id="429" name="Google Shape;429;p16"/>
          <p:cNvPicPr preferRelativeResize="0"/>
          <p:nvPr/>
        </p:nvPicPr>
        <p:blipFill rotWithShape="1">
          <a:blip r:embed="rId12">
            <a:alphaModFix/>
          </a:blip>
          <a:srcRect r="72862"/>
          <a:stretch/>
        </p:blipFill>
        <p:spPr>
          <a:xfrm>
            <a:off x="308207" y="5202262"/>
            <a:ext cx="1183883" cy="1440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17"/>
          <p:cNvSpPr txBox="1"/>
          <p:nvPr/>
        </p:nvSpPr>
        <p:spPr>
          <a:xfrm>
            <a:off x="258978" y="188640"/>
            <a:ext cx="3376800" cy="338514"/>
          </a:xfrm>
          <a:prstGeom prst="rect">
            <a:avLst/>
          </a:prstGeom>
          <a:noFill/>
          <a:ln>
            <a:noFill/>
          </a:ln>
        </p:spPr>
        <p:txBody>
          <a:bodyPr spcFirstLastPara="1" wrap="square" lIns="91425" tIns="45700" rIns="91425" bIns="45700" anchor="t" anchorCtr="0">
            <a:spAutoFit/>
          </a:bodyPr>
          <a:lstStyle/>
          <a:p>
            <a:r>
              <a:rPr lang="en-GB" sz="1600" dirty="0">
                <a:solidFill>
                  <a:schemeClr val="dk1"/>
                </a:solidFill>
                <a:latin typeface="Lucida Sans"/>
                <a:ea typeface="Lucida Sans"/>
                <a:cs typeface="Lucida Sans"/>
                <a:sym typeface="Lucida Sans"/>
              </a:rPr>
              <a:t>Module 4: Mass Spectrometry</a:t>
            </a:r>
            <a:endParaRPr lang="en-US" sz="1600">
              <a:solidFill>
                <a:schemeClr val="dk1"/>
              </a:solidFill>
              <a:latin typeface="Lucida Sans"/>
              <a:ea typeface="Lucida Sans"/>
              <a:cs typeface="Lucida Sans"/>
            </a:endParaRPr>
          </a:p>
        </p:txBody>
      </p:sp>
      <p:graphicFrame>
        <p:nvGraphicFramePr>
          <p:cNvPr id="435" name="Google Shape;435;p17"/>
          <p:cNvGraphicFramePr/>
          <p:nvPr/>
        </p:nvGraphicFramePr>
        <p:xfrm>
          <a:off x="3800871" y="1798446"/>
          <a:ext cx="5904650" cy="3430771"/>
        </p:xfrm>
        <a:graphic>
          <a:graphicData uri="http://schemas.openxmlformats.org/drawingml/2006/table">
            <a:tbl>
              <a:tblPr firstRow="1" bandRow="1">
                <a:noFill/>
                <a:tableStyleId>{6A9958FA-D7F5-4F15-870B-5C0A02EF1A6E}</a:tableStyleId>
              </a:tblPr>
              <a:tblGrid>
                <a:gridCol w="5904650">
                  <a:extLst>
                    <a:ext uri="{9D8B030D-6E8A-4147-A177-3AD203B41FA5}">
                      <a16:colId xmlns:a16="http://schemas.microsoft.com/office/drawing/2014/main" val="20000"/>
                    </a:ext>
                  </a:extLst>
                </a:gridCol>
              </a:tblGrid>
              <a:tr h="205975">
                <a:tc>
                  <a:txBody>
                    <a:bodyPr/>
                    <a:lstStyle/>
                    <a:p>
                      <a:pPr marL="0" marR="0" lvl="0" indent="0" algn="l" rtl="0">
                        <a:spcBef>
                          <a:spcPts val="0"/>
                        </a:spcBef>
                        <a:spcAft>
                          <a:spcPts val="0"/>
                        </a:spcAft>
                        <a:buNone/>
                      </a:pPr>
                      <a:r>
                        <a:rPr lang="en-GB" sz="900">
                          <a:latin typeface="Lucida Sans"/>
                          <a:ea typeface="Lucida Sans"/>
                          <a:cs typeface="Lucida Sans"/>
                          <a:sym typeface="Lucida Sans"/>
                        </a:rPr>
                        <a:t>3. Ion sources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577850">
                <a:tc>
                  <a:txBody>
                    <a:bodyPr/>
                    <a:lstStyle/>
                    <a:p>
                      <a:pPr marL="0" marR="0" lvl="0" indent="0" algn="l" rtl="0">
                        <a:spcBef>
                          <a:spcPts val="0"/>
                        </a:spcBef>
                        <a:spcAft>
                          <a:spcPts val="0"/>
                        </a:spcAft>
                        <a:buNone/>
                      </a:pPr>
                      <a:r>
                        <a:rPr lang="en-GB" sz="900" b="0" i="0" u="none" strike="noStrike">
                          <a:solidFill>
                            <a:schemeClr val="dk1"/>
                          </a:solidFill>
                          <a:latin typeface="Lucida Sans"/>
                          <a:ea typeface="Lucida Sans"/>
                          <a:cs typeface="Lucida Sans"/>
                          <a:sym typeface="Lucida Sans"/>
                        </a:rPr>
                        <a:t>Electron bombardment</a:t>
                      </a:r>
                      <a:endParaRPr/>
                    </a:p>
                    <a:p>
                      <a:pPr marL="171450" marR="0" lvl="0" indent="-171450" algn="just"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sample being is vaporised and then high energy electrons are fired at it so it becomes ionised and lose and e-, giving a </a:t>
                      </a:r>
                      <a:r>
                        <a:rPr lang="en-GB" sz="900" u="sng">
                          <a:solidFill>
                            <a:schemeClr val="dk1"/>
                          </a:solidFill>
                          <a:latin typeface="Lucida Sans"/>
                          <a:ea typeface="Lucida Sans"/>
                          <a:cs typeface="Lucida Sans"/>
                          <a:sym typeface="Lucida Sans"/>
                        </a:rPr>
                        <a:t>molecular ion M+</a:t>
                      </a:r>
                      <a:endParaRPr sz="900" u="none">
                        <a:solidFill>
                          <a:schemeClr val="dk1"/>
                        </a:solidFill>
                        <a:latin typeface="Lucida Sans"/>
                        <a:ea typeface="Lucida Sans"/>
                        <a:cs typeface="Lucida Sans"/>
                        <a:sym typeface="Lucida Sans"/>
                      </a:endParaRPr>
                    </a:p>
                    <a:p>
                      <a:pPr marL="0" marR="0" lvl="0" indent="0" algn="ctr" rtl="0">
                        <a:spcBef>
                          <a:spcPts val="0"/>
                        </a:spcBef>
                        <a:spcAft>
                          <a:spcPts val="0"/>
                        </a:spcAft>
                        <a:buClr>
                          <a:schemeClr val="dk1"/>
                        </a:buClr>
                        <a:buSzPts val="900"/>
                        <a:buFont typeface="Lucida Sans"/>
                        <a:buNone/>
                      </a:pPr>
                      <a:r>
                        <a:rPr lang="en-GB" sz="900" b="1">
                          <a:solidFill>
                            <a:schemeClr val="dk1"/>
                          </a:solidFill>
                          <a:latin typeface="Lucida Sans"/>
                          <a:ea typeface="Lucida Sans"/>
                          <a:cs typeface="Lucida Sans"/>
                          <a:sym typeface="Lucida Sans"/>
                        </a:rPr>
                        <a:t>C</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H</a:t>
                      </a:r>
                      <a:r>
                        <a:rPr lang="en-GB" sz="900" b="1" baseline="-25000">
                          <a:solidFill>
                            <a:schemeClr val="dk1"/>
                          </a:solidFill>
                          <a:latin typeface="Lucida Sans"/>
                          <a:ea typeface="Lucida Sans"/>
                          <a:cs typeface="Lucida Sans"/>
                          <a:sym typeface="Lucida Sans"/>
                        </a:rPr>
                        <a:t>5</a:t>
                      </a:r>
                      <a:r>
                        <a:rPr lang="en-GB" sz="900" b="1">
                          <a:solidFill>
                            <a:schemeClr val="dk1"/>
                          </a:solidFill>
                          <a:latin typeface="Lucida Sans"/>
                          <a:ea typeface="Lucida Sans"/>
                          <a:cs typeface="Lucida Sans"/>
                          <a:sym typeface="Lucida Sans"/>
                        </a:rPr>
                        <a:t>OH + e-   🡪   C</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H</a:t>
                      </a:r>
                      <a:r>
                        <a:rPr lang="en-GB" sz="900" b="1" baseline="-25000">
                          <a:solidFill>
                            <a:schemeClr val="dk1"/>
                          </a:solidFill>
                          <a:latin typeface="Lucida Sans"/>
                          <a:ea typeface="Lucida Sans"/>
                          <a:cs typeface="Lucida Sans"/>
                          <a:sym typeface="Lucida Sans"/>
                        </a:rPr>
                        <a:t>5</a:t>
                      </a:r>
                      <a:r>
                        <a:rPr lang="en-GB" sz="900" b="1">
                          <a:solidFill>
                            <a:schemeClr val="dk1"/>
                          </a:solidFill>
                          <a:latin typeface="Lucida Sans"/>
                          <a:ea typeface="Lucida Sans"/>
                          <a:cs typeface="Lucida Sans"/>
                          <a:sym typeface="Lucida Sans"/>
                        </a:rPr>
                        <a:t>OH</a:t>
                      </a:r>
                      <a:r>
                        <a:rPr lang="en-GB" sz="900" b="1" baseline="30000">
                          <a:solidFill>
                            <a:schemeClr val="dk1"/>
                          </a:solidFill>
                          <a:latin typeface="Lucida Sans"/>
                          <a:ea typeface="Lucida Sans"/>
                          <a:cs typeface="Lucida Sans"/>
                          <a:sym typeface="Lucida Sans"/>
                        </a:rPr>
                        <a:t>+</a:t>
                      </a:r>
                      <a:r>
                        <a:rPr lang="en-GB" sz="900" b="1">
                          <a:solidFill>
                            <a:schemeClr val="dk1"/>
                          </a:solidFill>
                          <a:latin typeface="Lucida Sans"/>
                          <a:ea typeface="Lucida Sans"/>
                          <a:cs typeface="Lucida Sans"/>
                          <a:sym typeface="Lucida Sans"/>
                        </a:rPr>
                        <a:t> + 2e-       or    C</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H</a:t>
                      </a:r>
                      <a:r>
                        <a:rPr lang="en-GB" sz="900" b="1" baseline="-25000">
                          <a:solidFill>
                            <a:schemeClr val="dk1"/>
                          </a:solidFill>
                          <a:latin typeface="Lucida Sans"/>
                          <a:ea typeface="Lucida Sans"/>
                          <a:cs typeface="Lucida Sans"/>
                          <a:sym typeface="Lucida Sans"/>
                        </a:rPr>
                        <a:t>5</a:t>
                      </a:r>
                      <a:r>
                        <a:rPr lang="en-GB" sz="900" b="1">
                          <a:solidFill>
                            <a:schemeClr val="dk1"/>
                          </a:solidFill>
                          <a:latin typeface="Lucida Sans"/>
                          <a:ea typeface="Lucida Sans"/>
                          <a:cs typeface="Lucida Sans"/>
                          <a:sym typeface="Lucida Sans"/>
                        </a:rPr>
                        <a:t>OH (g)  🡪    C</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H</a:t>
                      </a:r>
                      <a:r>
                        <a:rPr lang="en-GB" sz="900" b="1" baseline="-25000">
                          <a:solidFill>
                            <a:schemeClr val="dk1"/>
                          </a:solidFill>
                          <a:latin typeface="Lucida Sans"/>
                          <a:ea typeface="Lucida Sans"/>
                          <a:cs typeface="Lucida Sans"/>
                          <a:sym typeface="Lucida Sans"/>
                        </a:rPr>
                        <a:t>5</a:t>
                      </a:r>
                      <a:r>
                        <a:rPr lang="en-GB" sz="900" b="1">
                          <a:solidFill>
                            <a:schemeClr val="dk1"/>
                          </a:solidFill>
                          <a:latin typeface="Lucida Sans"/>
                          <a:ea typeface="Lucida Sans"/>
                          <a:cs typeface="Lucida Sans"/>
                          <a:sym typeface="Lucida Sans"/>
                        </a:rPr>
                        <a:t>OH</a:t>
                      </a:r>
                      <a:r>
                        <a:rPr lang="en-GB" sz="900" b="1" baseline="30000">
                          <a:solidFill>
                            <a:schemeClr val="dk1"/>
                          </a:solidFill>
                          <a:latin typeface="Lucida Sans"/>
                          <a:ea typeface="Lucida Sans"/>
                          <a:cs typeface="Lucida Sans"/>
                          <a:sym typeface="Lucida Sans"/>
                        </a:rPr>
                        <a:t>+</a:t>
                      </a:r>
                      <a:r>
                        <a:rPr lang="en-GB" sz="900" b="1">
                          <a:solidFill>
                            <a:schemeClr val="dk1"/>
                          </a:solidFill>
                          <a:latin typeface="Lucida Sans"/>
                          <a:ea typeface="Lucida Sans"/>
                          <a:cs typeface="Lucida Sans"/>
                          <a:sym typeface="Lucida Sans"/>
                        </a:rPr>
                        <a:t> (g) +  e-</a:t>
                      </a:r>
                      <a:endParaRPr sz="900">
                        <a:solidFill>
                          <a:schemeClr val="dk1"/>
                        </a:solidFill>
                        <a:latin typeface="Lucida Sans"/>
                        <a:ea typeface="Lucida Sans"/>
                        <a:cs typeface="Lucida Sans"/>
                        <a:sym typeface="Lucida Sans"/>
                      </a:endParaRPr>
                    </a:p>
                    <a:p>
                      <a:pPr marL="171450" marR="0" lvl="0" indent="-171450" algn="just"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mass lose of e- is negligible</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Molecular ion mass = molecular mass of compound </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Molecular ion detected and analysed</a:t>
                      </a:r>
                      <a:endParaRPr/>
                    </a:p>
                    <a:p>
                      <a:pPr marL="0" marR="0" lvl="0" indent="0" algn="l" rtl="0">
                        <a:lnSpc>
                          <a:spcPct val="90000"/>
                        </a:lnSpc>
                        <a:spcBef>
                          <a:spcPts val="0"/>
                        </a:spcBef>
                        <a:spcAft>
                          <a:spcPts val="0"/>
                        </a:spcAft>
                        <a:buNone/>
                      </a:pPr>
                      <a:endParaRPr sz="900">
                        <a:solidFill>
                          <a:schemeClr val="dk1"/>
                        </a:solidFill>
                        <a:latin typeface="Lucida Sans"/>
                        <a:ea typeface="Lucida Sans"/>
                        <a:cs typeface="Lucida Sans"/>
                        <a:sym typeface="Lucida Sans"/>
                      </a:endParaRPr>
                    </a:p>
                    <a:p>
                      <a:pPr marL="0" marR="0" lvl="0" indent="0" algn="just" rtl="0">
                        <a:lnSpc>
                          <a:spcPct val="90000"/>
                        </a:lnSpc>
                        <a:spcBef>
                          <a:spcPts val="0"/>
                        </a:spcBef>
                        <a:spcAft>
                          <a:spcPts val="0"/>
                        </a:spcAft>
                        <a:buNone/>
                      </a:pPr>
                      <a:r>
                        <a:rPr lang="en-GB" sz="900">
                          <a:solidFill>
                            <a:schemeClr val="dk1"/>
                          </a:solidFill>
                          <a:latin typeface="Lucida Sans"/>
                          <a:ea typeface="Lucida Sans"/>
                          <a:cs typeface="Lucida Sans"/>
                          <a:sym typeface="Lucida Sans"/>
                        </a:rPr>
                        <a:t>Excess energy from ionisation can be transferred to molecular ion making it vibrate, this can cause bond to weaken and can split molecular ion into fragments - </a:t>
                      </a:r>
                      <a:r>
                        <a:rPr lang="en-GB" sz="900" u="none">
                          <a:solidFill>
                            <a:schemeClr val="dk1"/>
                          </a:solidFill>
                          <a:latin typeface="Lucida Sans"/>
                          <a:ea typeface="Lucida Sans"/>
                          <a:cs typeface="Lucida Sans"/>
                          <a:sym typeface="Lucida Sans"/>
                        </a:rPr>
                        <a:t>Fragmentation</a:t>
                      </a:r>
                      <a:endParaRPr/>
                    </a:p>
                    <a:p>
                      <a:pPr marL="0" marR="0" lvl="0" indent="0" algn="ctr" rtl="0">
                        <a:lnSpc>
                          <a:spcPct val="90000"/>
                        </a:lnSpc>
                        <a:spcBef>
                          <a:spcPts val="0"/>
                        </a:spcBef>
                        <a:spcAft>
                          <a:spcPts val="0"/>
                        </a:spcAft>
                        <a:buClr>
                          <a:schemeClr val="dk1"/>
                        </a:buClr>
                        <a:buSzPts val="900"/>
                        <a:buFont typeface="Lucida Sans"/>
                        <a:buNone/>
                      </a:pPr>
                      <a:r>
                        <a:rPr lang="en-GB" sz="900" b="1">
                          <a:solidFill>
                            <a:schemeClr val="dk1"/>
                          </a:solidFill>
                          <a:latin typeface="Lucida Sans"/>
                          <a:ea typeface="Lucida Sans"/>
                          <a:cs typeface="Lucida Sans"/>
                          <a:sym typeface="Lucida Sans"/>
                        </a:rPr>
                        <a:t>C</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H</a:t>
                      </a:r>
                      <a:r>
                        <a:rPr lang="en-GB" sz="900" b="1" baseline="-25000">
                          <a:solidFill>
                            <a:schemeClr val="dk1"/>
                          </a:solidFill>
                          <a:latin typeface="Lucida Sans"/>
                          <a:ea typeface="Lucida Sans"/>
                          <a:cs typeface="Lucida Sans"/>
                          <a:sym typeface="Lucida Sans"/>
                        </a:rPr>
                        <a:t>5</a:t>
                      </a:r>
                      <a:r>
                        <a:rPr lang="en-GB" sz="900" b="1">
                          <a:solidFill>
                            <a:schemeClr val="dk1"/>
                          </a:solidFill>
                          <a:latin typeface="Lucida Sans"/>
                          <a:ea typeface="Lucida Sans"/>
                          <a:cs typeface="Lucida Sans"/>
                          <a:sym typeface="Lucida Sans"/>
                        </a:rPr>
                        <a:t>OH</a:t>
                      </a:r>
                      <a:r>
                        <a:rPr lang="en-GB" sz="900" b="1" baseline="30000">
                          <a:solidFill>
                            <a:schemeClr val="dk1"/>
                          </a:solidFill>
                          <a:latin typeface="Lucida Sans"/>
                          <a:ea typeface="Lucida Sans"/>
                          <a:cs typeface="Lucida Sans"/>
                          <a:sym typeface="Lucida Sans"/>
                        </a:rPr>
                        <a:t>+</a:t>
                      </a:r>
                      <a:r>
                        <a:rPr lang="en-GB" sz="900" b="1">
                          <a:solidFill>
                            <a:schemeClr val="dk1"/>
                          </a:solidFill>
                          <a:latin typeface="Lucida Sans"/>
                          <a:ea typeface="Lucida Sans"/>
                          <a:cs typeface="Lucida Sans"/>
                          <a:sym typeface="Lucida Sans"/>
                        </a:rPr>
                        <a:t> (g) 🡪   CH3 +</a:t>
                      </a:r>
                      <a:r>
                        <a:rPr lang="en-GB" sz="900" b="1" baseline="30000">
                          <a:solidFill>
                            <a:schemeClr val="dk1"/>
                          </a:solidFill>
                          <a:latin typeface="Lucida Sans"/>
                          <a:ea typeface="Lucida Sans"/>
                          <a:cs typeface="Lucida Sans"/>
                          <a:sym typeface="Lucida Sans"/>
                        </a:rPr>
                        <a:t> </a:t>
                      </a:r>
                      <a:r>
                        <a:rPr lang="en-GB" sz="900" b="1">
                          <a:solidFill>
                            <a:schemeClr val="dk1"/>
                          </a:solidFill>
                          <a:latin typeface="Lucida Sans"/>
                          <a:ea typeface="Lucida Sans"/>
                          <a:cs typeface="Lucida Sans"/>
                          <a:sym typeface="Lucida Sans"/>
                        </a:rPr>
                        <a:t>CH</a:t>
                      </a:r>
                      <a:r>
                        <a:rPr lang="en-GB" sz="900" b="1" baseline="-25000">
                          <a:solidFill>
                            <a:schemeClr val="dk1"/>
                          </a:solidFill>
                          <a:latin typeface="Lucida Sans"/>
                          <a:ea typeface="Lucida Sans"/>
                          <a:cs typeface="Lucida Sans"/>
                          <a:sym typeface="Lucida Sans"/>
                        </a:rPr>
                        <a:t>2</a:t>
                      </a:r>
                      <a:r>
                        <a:rPr lang="en-GB" sz="900" b="1">
                          <a:solidFill>
                            <a:schemeClr val="dk1"/>
                          </a:solidFill>
                          <a:latin typeface="Lucida Sans"/>
                          <a:ea typeface="Lucida Sans"/>
                          <a:cs typeface="Lucida Sans"/>
                          <a:sym typeface="Lucida Sans"/>
                        </a:rPr>
                        <a:t>OH</a:t>
                      </a:r>
                      <a:r>
                        <a:rPr lang="en-GB" sz="900" b="1" baseline="30000">
                          <a:solidFill>
                            <a:schemeClr val="dk1"/>
                          </a:solidFill>
                          <a:latin typeface="Lucida Sans"/>
                          <a:ea typeface="Lucida Sans"/>
                          <a:cs typeface="Lucida Sans"/>
                          <a:sym typeface="Lucida Sans"/>
                        </a:rPr>
                        <a:t>+ </a:t>
                      </a:r>
                      <a:r>
                        <a:rPr lang="en-GB" sz="900" b="1">
                          <a:solidFill>
                            <a:schemeClr val="dk1"/>
                          </a:solidFill>
                          <a:latin typeface="Lucida Sans"/>
                          <a:ea typeface="Lucida Sans"/>
                          <a:cs typeface="Lucida Sans"/>
                          <a:sym typeface="Lucida Sans"/>
                        </a:rPr>
                        <a:t>(g) </a:t>
                      </a:r>
                      <a:endParaRPr sz="900" b="1" baseline="30000">
                        <a:solidFill>
                          <a:schemeClr val="dk1"/>
                        </a:solidFill>
                        <a:latin typeface="Lucida Sans"/>
                        <a:ea typeface="Lucida Sans"/>
                        <a:cs typeface="Lucida Sans"/>
                        <a:sym typeface="Lucida Sans"/>
                      </a:endParaRPr>
                    </a:p>
                    <a:p>
                      <a:pPr marL="0" marR="0" lvl="0" indent="0" algn="l" rtl="0">
                        <a:lnSpc>
                          <a:spcPct val="90000"/>
                        </a:lnSpc>
                        <a:spcBef>
                          <a:spcPts val="0"/>
                        </a:spcBef>
                        <a:spcAft>
                          <a:spcPts val="0"/>
                        </a:spcAft>
                        <a:buNone/>
                      </a:pPr>
                      <a:endParaRPr sz="900" baseline="30000">
                        <a:solidFill>
                          <a:schemeClr val="dk1"/>
                        </a:solidFill>
                        <a:latin typeface="Lucida Sans"/>
                        <a:ea typeface="Lucida Sans"/>
                        <a:cs typeface="Lucida Sans"/>
                        <a:sym typeface="Lucida Sans"/>
                      </a:endParaRPr>
                    </a:p>
                    <a:p>
                      <a:pPr marL="171450" marR="0" lvl="0" indent="-171450" algn="l" rtl="0">
                        <a:lnSpc>
                          <a:spcPct val="9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Molecular ion fragments are detected in MS</a:t>
                      </a:r>
                      <a:endParaRPr/>
                    </a:p>
                  </a:txBody>
                  <a:tcPr marL="91450" marR="91450" marT="45725" marB="45725"/>
                </a:tc>
                <a:extLst>
                  <a:ext uri="{0D108BD9-81ED-4DB2-BD59-A6C34878D82A}">
                    <a16:rowId xmlns:a16="http://schemas.microsoft.com/office/drawing/2014/main" val="10001"/>
                  </a:ext>
                </a:extLst>
              </a:tr>
              <a:tr h="1451075">
                <a:tc>
                  <a:txBody>
                    <a:bodyPr/>
                    <a:lstStyle/>
                    <a:p>
                      <a:pPr marL="0" marR="0" lvl="0" indent="0" algn="just" rtl="0">
                        <a:lnSpc>
                          <a:spcPct val="90000"/>
                        </a:lnSpc>
                        <a:spcBef>
                          <a:spcPts val="0"/>
                        </a:spcBef>
                        <a:spcAft>
                          <a:spcPts val="0"/>
                        </a:spcAft>
                        <a:buNone/>
                      </a:pPr>
                      <a:r>
                        <a:rPr lang="en-GB" sz="900">
                          <a:solidFill>
                            <a:schemeClr val="dk1"/>
                          </a:solidFill>
                          <a:latin typeface="Lucida Sans"/>
                          <a:ea typeface="Lucida Sans"/>
                          <a:cs typeface="Lucida Sans"/>
                          <a:sym typeface="Lucida Sans"/>
                        </a:rPr>
                        <a:t>Electronspray ionisation</a:t>
                      </a:r>
                      <a:endParaRPr/>
                    </a:p>
                    <a:p>
                      <a:pPr marL="0" marR="0" lvl="0" indent="0" algn="just" rtl="0">
                        <a:lnSpc>
                          <a:spcPct val="90000"/>
                        </a:lnSpc>
                        <a:spcBef>
                          <a:spcPts val="0"/>
                        </a:spcBef>
                        <a:spcAft>
                          <a:spcPts val="0"/>
                        </a:spcAft>
                        <a:buNone/>
                      </a:pPr>
                      <a:endParaRPr sz="900">
                        <a:solidFill>
                          <a:schemeClr val="dk1"/>
                        </a:solidFill>
                        <a:latin typeface="Lucida Sans"/>
                        <a:ea typeface="Lucida Sans"/>
                        <a:cs typeface="Lucida Sans"/>
                        <a:sym typeface="Lucida Sans"/>
                      </a:endParaRPr>
                    </a:p>
                    <a:p>
                      <a:pPr marL="171450" marR="0" lvl="0" indent="-171450" algn="just"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sample X is </a:t>
                      </a:r>
                      <a:r>
                        <a:rPr lang="en-GB" sz="900" b="1" u="none">
                          <a:solidFill>
                            <a:schemeClr val="dk1"/>
                          </a:solidFill>
                          <a:latin typeface="Lucida Sans"/>
                          <a:ea typeface="Lucida Sans"/>
                          <a:cs typeface="Lucida Sans"/>
                          <a:sym typeface="Lucida Sans"/>
                        </a:rPr>
                        <a:t>dissolved</a:t>
                      </a:r>
                      <a:r>
                        <a:rPr lang="en-GB" sz="900" u="none">
                          <a:solidFill>
                            <a:schemeClr val="dk1"/>
                          </a:solidFill>
                          <a:latin typeface="Lucida Sans"/>
                          <a:ea typeface="Lucida Sans"/>
                          <a:cs typeface="Lucida Sans"/>
                          <a:sym typeface="Lucida Sans"/>
                        </a:rPr>
                        <a:t> in a volatile solvent and </a:t>
                      </a:r>
                      <a:r>
                        <a:rPr lang="en-GB" sz="900" b="1" u="none">
                          <a:solidFill>
                            <a:schemeClr val="dk1"/>
                          </a:solidFill>
                          <a:latin typeface="Lucida Sans"/>
                          <a:ea typeface="Lucida Sans"/>
                          <a:cs typeface="Lucida Sans"/>
                          <a:sym typeface="Lucida Sans"/>
                        </a:rPr>
                        <a:t>injected</a:t>
                      </a:r>
                      <a:r>
                        <a:rPr lang="en-GB" sz="900" u="none">
                          <a:solidFill>
                            <a:schemeClr val="dk1"/>
                          </a:solidFill>
                          <a:latin typeface="Lucida Sans"/>
                          <a:ea typeface="Lucida Sans"/>
                          <a:cs typeface="Lucida Sans"/>
                          <a:sym typeface="Lucida Sans"/>
                        </a:rPr>
                        <a:t> </a:t>
                      </a:r>
                      <a:r>
                        <a:rPr lang="en-GB" sz="900" b="1" u="none">
                          <a:solidFill>
                            <a:schemeClr val="dk1"/>
                          </a:solidFill>
                          <a:latin typeface="Lucida Sans"/>
                          <a:ea typeface="Lucida Sans"/>
                          <a:cs typeface="Lucida Sans"/>
                          <a:sym typeface="Lucida Sans"/>
                        </a:rPr>
                        <a:t>through</a:t>
                      </a:r>
                      <a:r>
                        <a:rPr lang="en-GB" sz="900" u="none">
                          <a:solidFill>
                            <a:schemeClr val="dk1"/>
                          </a:solidFill>
                          <a:latin typeface="Lucida Sans"/>
                          <a:ea typeface="Lucida Sans"/>
                          <a:cs typeface="Lucida Sans"/>
                          <a:sym typeface="Lucida Sans"/>
                        </a:rPr>
                        <a:t> a fine hypodermic </a:t>
                      </a:r>
                      <a:r>
                        <a:rPr lang="en-GB" sz="900" b="1" u="none">
                          <a:solidFill>
                            <a:schemeClr val="dk1"/>
                          </a:solidFill>
                          <a:latin typeface="Lucida Sans"/>
                          <a:ea typeface="Lucida Sans"/>
                          <a:cs typeface="Lucida Sans"/>
                          <a:sym typeface="Lucida Sans"/>
                        </a:rPr>
                        <a:t>needle</a:t>
                      </a:r>
                      <a:r>
                        <a:rPr lang="en-GB" sz="900" u="none">
                          <a:solidFill>
                            <a:schemeClr val="dk1"/>
                          </a:solidFill>
                          <a:latin typeface="Lucida Sans"/>
                          <a:ea typeface="Lucida Sans"/>
                          <a:cs typeface="Lucida Sans"/>
                          <a:sym typeface="Lucida Sans"/>
                        </a:rPr>
                        <a:t> to give a fine mist (aerosol). </a:t>
                      </a:r>
                      <a:endParaRPr/>
                    </a:p>
                    <a:p>
                      <a:pPr marL="171450" marR="0" lvl="0" indent="-171450" algn="just" rtl="0">
                        <a:spcBef>
                          <a:spcPts val="0"/>
                        </a:spcBef>
                        <a:spcAft>
                          <a:spcPts val="0"/>
                        </a:spcAft>
                        <a:buClr>
                          <a:schemeClr val="dk1"/>
                        </a:buClr>
                        <a:buSzPts val="900"/>
                        <a:buFont typeface="Arial"/>
                        <a:buChar char="•"/>
                      </a:pPr>
                      <a:r>
                        <a:rPr lang="en-GB" sz="900" u="none">
                          <a:solidFill>
                            <a:schemeClr val="dk1"/>
                          </a:solidFill>
                          <a:latin typeface="Lucida Sans"/>
                          <a:ea typeface="Lucida Sans"/>
                          <a:cs typeface="Lucida Sans"/>
                          <a:sym typeface="Lucida Sans"/>
                        </a:rPr>
                        <a:t>The tip of the needle is attached to the positive terminal of a high-voltage power supply. </a:t>
                      </a:r>
                      <a:endParaRPr/>
                    </a:p>
                    <a:p>
                      <a:pPr marL="171450" marR="0" lvl="0" indent="-171450" algn="just" rtl="0">
                        <a:spcBef>
                          <a:spcPts val="0"/>
                        </a:spcBef>
                        <a:spcAft>
                          <a:spcPts val="0"/>
                        </a:spcAft>
                        <a:buClr>
                          <a:schemeClr val="dk1"/>
                        </a:buClr>
                        <a:buSzPts val="900"/>
                        <a:buFont typeface="Arial"/>
                        <a:buChar char="•"/>
                      </a:pPr>
                      <a:r>
                        <a:rPr lang="en-GB" sz="900" u="none">
                          <a:solidFill>
                            <a:schemeClr val="dk1"/>
                          </a:solidFill>
                          <a:latin typeface="Lucida Sans"/>
                          <a:ea typeface="Lucida Sans"/>
                          <a:cs typeface="Lucida Sans"/>
                          <a:sym typeface="Lucida Sans"/>
                        </a:rPr>
                        <a:t>The particles are </a:t>
                      </a:r>
                      <a:r>
                        <a:rPr lang="en-GB" sz="900" b="1" u="none">
                          <a:solidFill>
                            <a:schemeClr val="dk1"/>
                          </a:solidFill>
                          <a:latin typeface="Lucida Sans"/>
                          <a:ea typeface="Lucida Sans"/>
                          <a:cs typeface="Lucida Sans"/>
                          <a:sym typeface="Lucida Sans"/>
                        </a:rPr>
                        <a:t>ionised by gaining a proton</a:t>
                      </a:r>
                      <a:r>
                        <a:rPr lang="en-GB" sz="900" u="none">
                          <a:solidFill>
                            <a:schemeClr val="dk1"/>
                          </a:solidFill>
                          <a:latin typeface="Lucida Sans"/>
                          <a:ea typeface="Lucida Sans"/>
                          <a:cs typeface="Lucida Sans"/>
                          <a:sym typeface="Lucida Sans"/>
                        </a:rPr>
                        <a:t> from the solvent as they leave the needle producing XH+ ions (ions with a single positive charge and a mass of </a:t>
                      </a:r>
                      <a:r>
                        <a:rPr lang="en-GB" sz="900" b="1" u="none">
                          <a:solidFill>
                            <a:schemeClr val="dk1"/>
                          </a:solidFill>
                          <a:latin typeface="Lucida Sans"/>
                          <a:ea typeface="Lucida Sans"/>
                          <a:cs typeface="Lucida Sans"/>
                          <a:sym typeface="Lucida Sans"/>
                        </a:rPr>
                        <a:t>Mr + 1</a:t>
                      </a:r>
                      <a:r>
                        <a:rPr lang="en-GB" sz="900" u="none">
                          <a:solidFill>
                            <a:schemeClr val="dk1"/>
                          </a:solidFill>
                          <a:latin typeface="Lucida Sans"/>
                          <a:ea typeface="Lucida Sans"/>
                          <a:cs typeface="Lucida Sans"/>
                          <a:sym typeface="Lucida Sans"/>
                        </a:rPr>
                        <a:t>).</a:t>
                      </a:r>
                      <a:endParaRPr sz="900" b="1">
                        <a:solidFill>
                          <a:schemeClr val="dk1"/>
                        </a:solidFill>
                        <a:latin typeface="Lucida Sans"/>
                        <a:ea typeface="Lucida Sans"/>
                        <a:cs typeface="Lucida Sans"/>
                        <a:sym typeface="Lucida Sans"/>
                      </a:endParaRPr>
                    </a:p>
                    <a:p>
                      <a:pPr marL="171450" marR="0" lvl="0" indent="-171450" algn="just" rtl="0">
                        <a:lnSpc>
                          <a:spcPct val="10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The solvent evaporates away while the XH+ ions are attracted towards a negative plate where they </a:t>
                      </a:r>
                      <a:r>
                        <a:rPr lang="en-GB" sz="900" u="none">
                          <a:solidFill>
                            <a:schemeClr val="dk1"/>
                          </a:solidFill>
                          <a:latin typeface="Lucida Sans"/>
                          <a:ea typeface="Lucida Sans"/>
                          <a:cs typeface="Lucida Sans"/>
                          <a:sym typeface="Lucida Sans"/>
                        </a:rPr>
                        <a:t>are accelerated.                                </a:t>
                      </a:r>
                      <a:r>
                        <a:rPr lang="en-GB" sz="900" b="1" u="none">
                          <a:solidFill>
                            <a:schemeClr val="dk1"/>
                          </a:solidFill>
                          <a:latin typeface="Lucida Sans"/>
                          <a:ea typeface="Lucida Sans"/>
                          <a:cs typeface="Lucida Sans"/>
                          <a:sym typeface="Lucida Sans"/>
                        </a:rPr>
                        <a:t>C</a:t>
                      </a:r>
                      <a:r>
                        <a:rPr lang="en-GB" sz="900" b="1" u="none" baseline="-25000">
                          <a:solidFill>
                            <a:schemeClr val="dk1"/>
                          </a:solidFill>
                          <a:latin typeface="Lucida Sans"/>
                          <a:ea typeface="Lucida Sans"/>
                          <a:cs typeface="Lucida Sans"/>
                          <a:sym typeface="Lucida Sans"/>
                        </a:rPr>
                        <a:t>2</a:t>
                      </a:r>
                      <a:r>
                        <a:rPr lang="en-GB" sz="900" b="1" u="none">
                          <a:solidFill>
                            <a:schemeClr val="dk1"/>
                          </a:solidFill>
                          <a:latin typeface="Lucida Sans"/>
                          <a:ea typeface="Lucida Sans"/>
                          <a:cs typeface="Lucida Sans"/>
                          <a:sym typeface="Lucida Sans"/>
                        </a:rPr>
                        <a:t>H</a:t>
                      </a:r>
                      <a:r>
                        <a:rPr lang="en-GB" sz="900" b="1" u="none" baseline="-25000">
                          <a:solidFill>
                            <a:schemeClr val="dk1"/>
                          </a:solidFill>
                          <a:latin typeface="Lucida Sans"/>
                          <a:ea typeface="Lucida Sans"/>
                          <a:cs typeface="Lucida Sans"/>
                          <a:sym typeface="Lucida Sans"/>
                        </a:rPr>
                        <a:t>5</a:t>
                      </a:r>
                      <a:r>
                        <a:rPr lang="en-GB" sz="900" b="1" u="none">
                          <a:solidFill>
                            <a:schemeClr val="dk1"/>
                          </a:solidFill>
                          <a:latin typeface="Lucida Sans"/>
                          <a:ea typeface="Lucida Sans"/>
                          <a:cs typeface="Lucida Sans"/>
                          <a:sym typeface="Lucida Sans"/>
                        </a:rPr>
                        <a:t>OH (g) + H</a:t>
                      </a:r>
                      <a:r>
                        <a:rPr lang="en-GB" sz="900" b="1" u="none" baseline="30000">
                          <a:solidFill>
                            <a:schemeClr val="dk1"/>
                          </a:solidFill>
                          <a:latin typeface="Lucida Sans"/>
                          <a:ea typeface="Lucida Sans"/>
                          <a:cs typeface="Lucida Sans"/>
                          <a:sym typeface="Lucida Sans"/>
                        </a:rPr>
                        <a:t>+</a:t>
                      </a:r>
                      <a:r>
                        <a:rPr lang="en-GB" sz="900" b="1" u="none">
                          <a:solidFill>
                            <a:schemeClr val="dk1"/>
                          </a:solidFill>
                          <a:latin typeface="Lucida Sans"/>
                          <a:ea typeface="Lucida Sans"/>
                          <a:cs typeface="Lucida Sans"/>
                          <a:sym typeface="Lucida Sans"/>
                        </a:rPr>
                        <a:t>   🡪    C</a:t>
                      </a:r>
                      <a:r>
                        <a:rPr lang="en-GB" sz="900" b="1" u="none" baseline="-25000">
                          <a:solidFill>
                            <a:schemeClr val="dk1"/>
                          </a:solidFill>
                          <a:latin typeface="Lucida Sans"/>
                          <a:ea typeface="Lucida Sans"/>
                          <a:cs typeface="Lucida Sans"/>
                          <a:sym typeface="Lucida Sans"/>
                        </a:rPr>
                        <a:t>2</a:t>
                      </a:r>
                      <a:r>
                        <a:rPr lang="en-GB" sz="900" b="1" u="none">
                          <a:solidFill>
                            <a:schemeClr val="dk1"/>
                          </a:solidFill>
                          <a:latin typeface="Lucida Sans"/>
                          <a:ea typeface="Lucida Sans"/>
                          <a:cs typeface="Lucida Sans"/>
                          <a:sym typeface="Lucida Sans"/>
                        </a:rPr>
                        <a:t>H</a:t>
                      </a:r>
                      <a:r>
                        <a:rPr lang="en-GB" sz="900" b="1" u="none" baseline="-25000">
                          <a:solidFill>
                            <a:schemeClr val="dk1"/>
                          </a:solidFill>
                          <a:latin typeface="Lucida Sans"/>
                          <a:ea typeface="Lucida Sans"/>
                          <a:cs typeface="Lucida Sans"/>
                          <a:sym typeface="Lucida Sans"/>
                        </a:rPr>
                        <a:t>6</a:t>
                      </a:r>
                      <a:r>
                        <a:rPr lang="en-GB" sz="900" b="1" u="none">
                          <a:solidFill>
                            <a:schemeClr val="dk1"/>
                          </a:solidFill>
                          <a:latin typeface="Lucida Sans"/>
                          <a:ea typeface="Lucida Sans"/>
                          <a:cs typeface="Lucida Sans"/>
                          <a:sym typeface="Lucida Sans"/>
                        </a:rPr>
                        <a:t>OH</a:t>
                      </a:r>
                      <a:r>
                        <a:rPr lang="en-GB" sz="900" b="1" u="none" baseline="30000">
                          <a:solidFill>
                            <a:schemeClr val="dk1"/>
                          </a:solidFill>
                          <a:latin typeface="Lucida Sans"/>
                          <a:ea typeface="Lucida Sans"/>
                          <a:cs typeface="Lucida Sans"/>
                          <a:sym typeface="Lucida Sans"/>
                        </a:rPr>
                        <a:t>+</a:t>
                      </a:r>
                      <a:r>
                        <a:rPr lang="en-GB" sz="900" b="1" u="none">
                          <a:solidFill>
                            <a:schemeClr val="dk1"/>
                          </a:solidFill>
                          <a:latin typeface="Lucida Sans"/>
                          <a:ea typeface="Lucida Sans"/>
                          <a:cs typeface="Lucida Sans"/>
                          <a:sym typeface="Lucida Sans"/>
                        </a:rPr>
                        <a:t> (g)</a:t>
                      </a:r>
                      <a:r>
                        <a:rPr lang="en-GB" sz="900" u="none">
                          <a:solidFill>
                            <a:schemeClr val="dk1"/>
                          </a:solidFill>
                          <a:latin typeface="Lucida Sans"/>
                          <a:ea typeface="Lucida Sans"/>
                          <a:cs typeface="Lucida Sans"/>
                          <a:sym typeface="Lucida Sans"/>
                        </a:rPr>
                        <a:t> </a:t>
                      </a:r>
                      <a:endParaRPr/>
                    </a:p>
                    <a:p>
                      <a:pPr marL="171450" marR="0" lvl="0" indent="-171450" algn="just" rtl="0">
                        <a:lnSpc>
                          <a:spcPct val="100000"/>
                        </a:lnSpc>
                        <a:spcBef>
                          <a:spcPts val="0"/>
                        </a:spcBef>
                        <a:spcAft>
                          <a:spcPts val="0"/>
                        </a:spcAft>
                        <a:buClr>
                          <a:schemeClr val="dk1"/>
                        </a:buClr>
                        <a:buSzPts val="900"/>
                        <a:buFont typeface="Arial"/>
                        <a:buChar char="•"/>
                      </a:pPr>
                      <a:r>
                        <a:rPr lang="en-GB" sz="900" u="none">
                          <a:solidFill>
                            <a:schemeClr val="dk1"/>
                          </a:solidFill>
                          <a:latin typeface="Lucida Sans"/>
                          <a:ea typeface="Lucida Sans"/>
                          <a:cs typeface="Lucida Sans"/>
                          <a:sym typeface="Lucida Sans"/>
                        </a:rPr>
                        <a:t>Fragmentation rarely takes place</a:t>
                      </a:r>
                      <a:endParaRPr/>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436" name="Google Shape;436;p17"/>
          <p:cNvGraphicFramePr/>
          <p:nvPr/>
        </p:nvGraphicFramePr>
        <p:xfrm>
          <a:off x="264904" y="548680"/>
          <a:ext cx="3463975" cy="109731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838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dirty="0">
                          <a:latin typeface="Lucida Sans"/>
                          <a:ea typeface="Lucida Sans"/>
                          <a:cs typeface="Lucida Sans"/>
                          <a:sym typeface="Lucida Sans"/>
                        </a:rPr>
                        <a:t>1. Keywords</a:t>
                      </a:r>
                      <a:endParaRPr sz="900" dirty="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07575">
                <a:tc>
                  <a:txBody>
                    <a:bodyPr/>
                    <a:lstStyle/>
                    <a:p>
                      <a:pPr marL="0" marR="0" lvl="0" indent="0" algn="l" rtl="0">
                        <a:spcBef>
                          <a:spcPts val="0"/>
                        </a:spcBef>
                        <a:spcAft>
                          <a:spcPts val="0"/>
                        </a:spcAft>
                        <a:buNone/>
                      </a:pPr>
                      <a:r>
                        <a:rPr lang="en-GB" sz="900" u="none" dirty="0">
                          <a:latin typeface="Lucida Sans"/>
                          <a:ea typeface="Lucida Sans"/>
                          <a:cs typeface="Lucida Sans"/>
                          <a:sym typeface="Lucida Sans"/>
                        </a:rPr>
                        <a:t>Fragmentation</a:t>
                      </a:r>
                      <a:endParaRPr sz="900" u="none" dirty="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dirty="0">
                          <a:latin typeface="Lucida Sans"/>
                          <a:ea typeface="Lucida Sans"/>
                          <a:cs typeface="Lucida Sans"/>
                          <a:sym typeface="Lucida Sans"/>
                        </a:rPr>
                        <a:t>In MS, the process in which a molecular ion breaks into smaller ions, radicals, and/or neutral molecules. Fragments.</a:t>
                      </a:r>
                      <a:endParaRPr sz="900" dirty="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07575">
                <a:tc>
                  <a:txBody>
                    <a:bodyPr/>
                    <a:lstStyle/>
                    <a:p>
                      <a:pPr marL="0" marR="0" lvl="0" indent="0" algn="l" rtl="0">
                        <a:spcBef>
                          <a:spcPts val="0"/>
                        </a:spcBef>
                        <a:spcAft>
                          <a:spcPts val="0"/>
                        </a:spcAft>
                        <a:buNone/>
                      </a:pPr>
                      <a:r>
                        <a:rPr lang="en-GB" sz="900" dirty="0">
                          <a:latin typeface="Lucida Sans"/>
                          <a:ea typeface="Lucida Sans"/>
                          <a:cs typeface="Lucida Sans"/>
                          <a:sym typeface="Lucida Sans"/>
                        </a:rPr>
                        <a:t>m/z value</a:t>
                      </a:r>
                      <a:endParaRPr sz="900" dirty="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dirty="0">
                          <a:latin typeface="Lucida Sans"/>
                          <a:ea typeface="Lucida Sans"/>
                          <a:cs typeface="Lucida Sans"/>
                          <a:sym typeface="Lucida Sans"/>
                        </a:rPr>
                        <a:t>Mass/charge value used in MS to identify peaks.</a:t>
                      </a:r>
                      <a:endParaRPr sz="900" dirty="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pic>
        <p:nvPicPr>
          <p:cNvPr id="437" name="Google Shape;437;p17"/>
          <p:cNvPicPr preferRelativeResize="0"/>
          <p:nvPr/>
        </p:nvPicPr>
        <p:blipFill rotWithShape="1">
          <a:blip r:embed="rId3">
            <a:alphaModFix/>
          </a:blip>
          <a:srcRect/>
          <a:stretch/>
        </p:blipFill>
        <p:spPr>
          <a:xfrm>
            <a:off x="1064567" y="5397346"/>
            <a:ext cx="2736304" cy="1384401"/>
          </a:xfrm>
          <a:prstGeom prst="rect">
            <a:avLst/>
          </a:prstGeom>
          <a:noFill/>
          <a:ln>
            <a:noFill/>
          </a:ln>
        </p:spPr>
      </p:pic>
      <p:pic>
        <p:nvPicPr>
          <p:cNvPr id="438" name="Google Shape;438;p17"/>
          <p:cNvPicPr preferRelativeResize="0"/>
          <p:nvPr/>
        </p:nvPicPr>
        <p:blipFill rotWithShape="1">
          <a:blip r:embed="rId4">
            <a:alphaModFix/>
          </a:blip>
          <a:srcRect/>
          <a:stretch/>
        </p:blipFill>
        <p:spPr>
          <a:xfrm>
            <a:off x="1007218" y="3769930"/>
            <a:ext cx="2789854" cy="1627416"/>
          </a:xfrm>
          <a:prstGeom prst="rect">
            <a:avLst/>
          </a:prstGeom>
          <a:noFill/>
          <a:ln>
            <a:noFill/>
          </a:ln>
        </p:spPr>
      </p:pic>
      <p:graphicFrame>
        <p:nvGraphicFramePr>
          <p:cNvPr id="439" name="Google Shape;439;p17"/>
          <p:cNvGraphicFramePr/>
          <p:nvPr/>
        </p:nvGraphicFramePr>
        <p:xfrm>
          <a:off x="3800872" y="188640"/>
          <a:ext cx="5904650" cy="1552415"/>
        </p:xfrm>
        <a:graphic>
          <a:graphicData uri="http://schemas.openxmlformats.org/drawingml/2006/table">
            <a:tbl>
              <a:tblPr firstRow="1" bandRow="1">
                <a:noFill/>
                <a:tableStyleId>{6A9958FA-D7F5-4F15-870B-5C0A02EF1A6E}</a:tableStyleId>
              </a:tblPr>
              <a:tblGrid>
                <a:gridCol w="284425">
                  <a:extLst>
                    <a:ext uri="{9D8B030D-6E8A-4147-A177-3AD203B41FA5}">
                      <a16:colId xmlns:a16="http://schemas.microsoft.com/office/drawing/2014/main" val="20000"/>
                    </a:ext>
                  </a:extLst>
                </a:gridCol>
                <a:gridCol w="927900">
                  <a:extLst>
                    <a:ext uri="{9D8B030D-6E8A-4147-A177-3AD203B41FA5}">
                      <a16:colId xmlns:a16="http://schemas.microsoft.com/office/drawing/2014/main" val="20001"/>
                    </a:ext>
                  </a:extLst>
                </a:gridCol>
                <a:gridCol w="4692325">
                  <a:extLst>
                    <a:ext uri="{9D8B030D-6E8A-4147-A177-3AD203B41FA5}">
                      <a16:colId xmlns:a16="http://schemas.microsoft.com/office/drawing/2014/main" val="20002"/>
                    </a:ext>
                  </a:extLst>
                </a:gridCol>
              </a:tblGrid>
              <a:tr h="273625">
                <a:tc gridSpan="3">
                  <a:txBody>
                    <a:bodyPr/>
                    <a:lstStyle/>
                    <a:p>
                      <a:pPr marL="0" marR="0" lvl="0" indent="0" algn="l" rtl="0">
                        <a:spcBef>
                          <a:spcPts val="0"/>
                        </a:spcBef>
                        <a:spcAft>
                          <a:spcPts val="0"/>
                        </a:spcAft>
                        <a:buNone/>
                      </a:pPr>
                      <a:r>
                        <a:rPr lang="en-GB" sz="900">
                          <a:latin typeface="Lucida Sans"/>
                          <a:ea typeface="Lucida Sans"/>
                          <a:cs typeface="Lucida Sans"/>
                          <a:sym typeface="Lucida Sans"/>
                        </a:rPr>
                        <a:t>2. Time of Flight Mass Spec.</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1</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Ionisation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Sample dissolved and pushed through nozzle at high pressure and 4000v. As solvent evaporates particles gain a H+ ion</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2</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Acceleration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 ions accelerated by -5000v electric field. Have a fixed kinetic energy</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3</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Ion drift</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Region of no electric field, so drift (lighter move faster, heavier ions slower.)</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4</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Detection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 ions discharge creating a flow of electrons in the detector which registers the current and plots the mass spectrum.</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bl>
          </a:graphicData>
        </a:graphic>
      </p:graphicFrame>
      <p:sp>
        <p:nvSpPr>
          <p:cNvPr id="440" name="Google Shape;440;p17"/>
          <p:cNvSpPr txBox="1"/>
          <p:nvPr/>
        </p:nvSpPr>
        <p:spPr>
          <a:xfrm>
            <a:off x="247109" y="4214268"/>
            <a:ext cx="1046239"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Electron bombardment source</a:t>
            </a:r>
            <a:endParaRPr sz="900">
              <a:solidFill>
                <a:schemeClr val="dk1"/>
              </a:solidFill>
              <a:latin typeface="Lucida Sans"/>
              <a:ea typeface="Lucida Sans"/>
              <a:cs typeface="Lucida Sans"/>
              <a:sym typeface="Lucida Sans"/>
            </a:endParaRPr>
          </a:p>
        </p:txBody>
      </p:sp>
      <p:sp>
        <p:nvSpPr>
          <p:cNvPr id="441" name="Google Shape;441;p17"/>
          <p:cNvSpPr txBox="1"/>
          <p:nvPr/>
        </p:nvSpPr>
        <p:spPr>
          <a:xfrm>
            <a:off x="247109" y="5733638"/>
            <a:ext cx="1011011"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Electronspray ionisation source</a:t>
            </a:r>
            <a:endParaRPr sz="900">
              <a:solidFill>
                <a:schemeClr val="dk1"/>
              </a:solidFill>
              <a:latin typeface="Lucida Sans"/>
              <a:ea typeface="Lucida Sans"/>
              <a:cs typeface="Lucida Sans"/>
              <a:sym typeface="Lucida Sans"/>
            </a:endParaRPr>
          </a:p>
        </p:txBody>
      </p:sp>
      <p:graphicFrame>
        <p:nvGraphicFramePr>
          <p:cNvPr id="442" name="Google Shape;442;p17"/>
          <p:cNvGraphicFramePr/>
          <p:nvPr/>
        </p:nvGraphicFramePr>
        <p:xfrm>
          <a:off x="3800872" y="5301208"/>
          <a:ext cx="5904650" cy="1050875"/>
        </p:xfrm>
        <a:graphic>
          <a:graphicData uri="http://schemas.openxmlformats.org/drawingml/2006/table">
            <a:tbl>
              <a:tblPr firstRow="1" bandRow="1">
                <a:noFill/>
                <a:tableStyleId>{6A9958FA-D7F5-4F15-870B-5C0A02EF1A6E}</a:tableStyleId>
              </a:tblPr>
              <a:tblGrid>
                <a:gridCol w="5904650">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4. Fragmentation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171450" marR="0" lvl="0" indent="-171450" algn="just"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If fragmentation occurs, the peak at the highest m/z on the mass spectrum is formed by the heaviest ion that passes through the spectrometer. Unless all molecules of the original substance break up, this corresponds to the molecular ion of the sample substance.</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Although the molecular ion peak for 2 isomers will be the same m/z value, fragmentation patterns will be different</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443" name="Google Shape;443;p17" descr="the mass spectrometer - how it works"/>
          <p:cNvPicPr preferRelativeResize="0"/>
          <p:nvPr/>
        </p:nvPicPr>
        <p:blipFill rotWithShape="1">
          <a:blip r:embed="rId5">
            <a:alphaModFix/>
          </a:blip>
          <a:srcRect/>
          <a:stretch/>
        </p:blipFill>
        <p:spPr>
          <a:xfrm>
            <a:off x="848544" y="1721256"/>
            <a:ext cx="2625549" cy="213979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18"/>
          <p:cNvPicPr preferRelativeResize="0"/>
          <p:nvPr/>
        </p:nvPicPr>
        <p:blipFill rotWithShape="1">
          <a:blip r:embed="rId3">
            <a:alphaModFix/>
          </a:blip>
          <a:srcRect r="59305"/>
          <a:stretch/>
        </p:blipFill>
        <p:spPr>
          <a:xfrm>
            <a:off x="96343" y="2373891"/>
            <a:ext cx="1387424" cy="3338730"/>
          </a:xfrm>
          <a:prstGeom prst="rect">
            <a:avLst/>
          </a:prstGeom>
          <a:noFill/>
          <a:ln>
            <a:noFill/>
          </a:ln>
        </p:spPr>
      </p:pic>
      <p:sp>
        <p:nvSpPr>
          <p:cNvPr id="450" name="Google Shape;450;p18"/>
          <p:cNvSpPr txBox="1"/>
          <p:nvPr/>
        </p:nvSpPr>
        <p:spPr>
          <a:xfrm>
            <a:off x="272480" y="188640"/>
            <a:ext cx="1800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16: NMR</a:t>
            </a:r>
            <a:endParaRPr sz="1800">
              <a:solidFill>
                <a:schemeClr val="dk1"/>
              </a:solidFill>
              <a:latin typeface="Lucida Sans"/>
              <a:ea typeface="Lucida Sans"/>
              <a:cs typeface="Lucida Sans"/>
              <a:sym typeface="Lucida Sans"/>
            </a:endParaRPr>
          </a:p>
        </p:txBody>
      </p:sp>
      <p:graphicFrame>
        <p:nvGraphicFramePr>
          <p:cNvPr id="451" name="Google Shape;451;p18"/>
          <p:cNvGraphicFramePr/>
          <p:nvPr/>
        </p:nvGraphicFramePr>
        <p:xfrm>
          <a:off x="3559399" y="116632"/>
          <a:ext cx="6218125" cy="2468910"/>
        </p:xfrm>
        <a:graphic>
          <a:graphicData uri="http://schemas.openxmlformats.org/drawingml/2006/table">
            <a:tbl>
              <a:tblPr firstRow="1" bandRow="1">
                <a:noFill/>
                <a:tableStyleId>{6A9958FA-D7F5-4F15-870B-5C0A02EF1A6E}</a:tableStyleId>
              </a:tblPr>
              <a:tblGrid>
                <a:gridCol w="6218125">
                  <a:extLst>
                    <a:ext uri="{9D8B030D-6E8A-4147-A177-3AD203B41FA5}">
                      <a16:colId xmlns:a16="http://schemas.microsoft.com/office/drawing/2014/main" val="20000"/>
                    </a:ext>
                  </a:extLst>
                </a:gridCol>
              </a:tblGrid>
              <a:tr h="199025">
                <a:tc>
                  <a:txBody>
                    <a:bodyPr/>
                    <a:lstStyle/>
                    <a:p>
                      <a:pPr marL="0" marR="0" lvl="0" indent="0" algn="l" rtl="0">
                        <a:spcBef>
                          <a:spcPts val="0"/>
                        </a:spcBef>
                        <a:spcAft>
                          <a:spcPts val="0"/>
                        </a:spcAft>
                        <a:buNone/>
                      </a:pPr>
                      <a:r>
                        <a:rPr lang="en-GB" sz="900">
                          <a:latin typeface="Lucida Sans"/>
                          <a:ea typeface="Lucida Sans"/>
                          <a:cs typeface="Lucida Sans"/>
                          <a:sym typeface="Lucida Sans"/>
                        </a:rPr>
                        <a:t>2. Nuclear Magnetic Resonance - theory</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631975">
                <a:tc>
                  <a:txBody>
                    <a:bodyPr/>
                    <a:lstStyle/>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Neutrons and protons can be found </a:t>
                      </a:r>
                      <a:r>
                        <a:rPr lang="en-GB" sz="900" b="0" u="none">
                          <a:solidFill>
                            <a:srgbClr val="000000"/>
                          </a:solidFill>
                          <a:latin typeface="Lucida Sans"/>
                          <a:ea typeface="Lucida Sans"/>
                          <a:cs typeface="Lucida Sans"/>
                          <a:sym typeface="Lucida Sans"/>
                        </a:rPr>
                        <a:t>in the nucleus spinning on their own axis. In many atoms, these spins cancel each other out, but in those with an </a:t>
                      </a:r>
                      <a:r>
                        <a:rPr lang="en-GB" sz="900" b="0" u="sng">
                          <a:solidFill>
                            <a:srgbClr val="000000"/>
                          </a:solidFill>
                          <a:latin typeface="Lucida Sans"/>
                          <a:ea typeface="Lucida Sans"/>
                          <a:cs typeface="Lucida Sans"/>
                          <a:sym typeface="Lucida Sans"/>
                        </a:rPr>
                        <a:t>odd number </a:t>
                      </a:r>
                      <a:r>
                        <a:rPr lang="en-GB" sz="900" b="0" u="none">
                          <a:solidFill>
                            <a:srgbClr val="000000"/>
                          </a:solidFill>
                          <a:latin typeface="Lucida Sans"/>
                          <a:ea typeface="Lucida Sans"/>
                          <a:cs typeface="Lucida Sans"/>
                          <a:sym typeface="Lucida Sans"/>
                        </a:rPr>
                        <a:t>of protons the nucleus itself will have an overall spin. </a:t>
                      </a:r>
                      <a:endParaRPr/>
                    </a:p>
                    <a:p>
                      <a:pPr marL="171450" marR="0" lvl="0" indent="-171450" algn="just" rtl="0">
                        <a:spcBef>
                          <a:spcPts val="0"/>
                        </a:spcBef>
                        <a:spcAft>
                          <a:spcPts val="0"/>
                        </a:spcAft>
                        <a:buClr>
                          <a:srgbClr val="000000"/>
                        </a:buClr>
                        <a:buSzPts val="900"/>
                        <a:buFont typeface="Arial"/>
                        <a:buChar char="•"/>
                      </a:pPr>
                      <a:r>
                        <a:rPr lang="en-GB" sz="900" b="0" u="none">
                          <a:solidFill>
                            <a:srgbClr val="000000"/>
                          </a:solidFill>
                          <a:latin typeface="Lucida Sans"/>
                          <a:ea typeface="Lucida Sans"/>
                          <a:cs typeface="Lucida Sans"/>
                          <a:sym typeface="Lucida Sans"/>
                        </a:rPr>
                        <a:t>This generates a small magnetic field around the nucleus, much like that of a bar magnet.</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u="none">
                          <a:latin typeface="Lucida Sans"/>
                          <a:ea typeface="Lucida Sans"/>
                          <a:cs typeface="Lucida Sans"/>
                          <a:sym typeface="Lucida Sans"/>
                        </a:rPr>
                        <a:t>If we place a bar magnet in an external magnetic field, it aligns parallel to it, much like a compass aligns with Earth’s magnetic field. If we place nuclei with spin in a magnetic field, they, too, will align with it. </a:t>
                      </a:r>
                      <a:endParaRPr/>
                    </a:p>
                    <a:p>
                      <a:pPr marL="171450" marR="0" lvl="0" indent="-171450" algn="just"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If we provide the required energy, we can ‘flip’ the nuclei. This energy required for this can be supplied in the form of radio waves it can be recorded as a spectrum which we can then use to find information on the compound’s structure. </a:t>
                      </a:r>
                      <a:endParaRPr/>
                    </a:p>
                    <a:p>
                      <a:pPr marL="171450" marR="0" lvl="0" indent="-171450" algn="just" rtl="0">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This flipping of the atom from one magnetic alignment to the other by the radio waves is known as the resonance condition.</a:t>
                      </a:r>
                      <a:endParaRPr/>
                    </a:p>
                    <a:p>
                      <a:pPr marL="171450" marR="0" lvl="0" indent="-171450" algn="just" rtl="0">
                        <a:spcBef>
                          <a:spcPts val="0"/>
                        </a:spcBef>
                        <a:spcAft>
                          <a:spcPts val="0"/>
                        </a:spcAft>
                        <a:buClr>
                          <a:schemeClr val="dk1"/>
                        </a:buClr>
                        <a:buSzPts val="900"/>
                        <a:buFont typeface="Arial"/>
                        <a:buChar char="•"/>
                      </a:pPr>
                      <a:r>
                        <a:rPr lang="en-GB" sz="900" b="0" i="0">
                          <a:latin typeface="Lucida Sans"/>
                          <a:ea typeface="Lucida Sans"/>
                          <a:cs typeface="Lucida Sans"/>
                          <a:sym typeface="Lucida Sans"/>
                        </a:rPr>
                        <a:t>Each atom of each compound will have its specific </a:t>
                      </a:r>
                      <a:r>
                        <a:rPr lang="en-GB" sz="900" b="1" i="0">
                          <a:latin typeface="Lucida Sans"/>
                          <a:ea typeface="Lucida Sans"/>
                          <a:cs typeface="Lucida Sans"/>
                          <a:sym typeface="Lucida Sans"/>
                        </a:rPr>
                        <a:t>chemical shift (</a:t>
                      </a:r>
                      <a:r>
                        <a:rPr lang="en-GB" sz="900" b="1" i="0">
                          <a:latin typeface="Noto Sans Symbols"/>
                          <a:ea typeface="Noto Sans Symbols"/>
                          <a:cs typeface="Noto Sans Symbols"/>
                          <a:sym typeface="Noto Sans Symbols"/>
                        </a:rPr>
                        <a:t>δ)</a:t>
                      </a:r>
                      <a:r>
                        <a:rPr lang="en-GB" sz="900" b="0" i="0">
                          <a:latin typeface="Noto Sans Symbols"/>
                          <a:ea typeface="Noto Sans Symbols"/>
                          <a:cs typeface="Noto Sans Symbols"/>
                          <a:sym typeface="Noto Sans Symbols"/>
                        </a:rPr>
                        <a:t>.</a:t>
                      </a:r>
                      <a:endParaRPr sz="900" b="0" i="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473275">
                <a:tc>
                  <a:txBody>
                    <a:bodyPr/>
                    <a:lstStyle/>
                    <a:p>
                      <a:pPr marL="0" marR="0" lvl="0" indent="0" algn="l" rtl="0">
                        <a:spcBef>
                          <a:spcPts val="0"/>
                        </a:spcBef>
                        <a:spcAft>
                          <a:spcPts val="0"/>
                        </a:spcAft>
                        <a:buNone/>
                      </a:pPr>
                      <a:r>
                        <a:rPr lang="en-GB" sz="900" b="0" i="0" u="none" strike="noStrike">
                          <a:solidFill>
                            <a:schemeClr val="dk1"/>
                          </a:solidFill>
                          <a:latin typeface="Lucida Sans"/>
                          <a:ea typeface="Lucida Sans"/>
                          <a:cs typeface="Lucida Sans"/>
                          <a:sym typeface="Lucida Sans"/>
                        </a:rPr>
                        <a:t>There are two main types of NMR:</a:t>
                      </a:r>
                      <a:endParaRPr/>
                    </a:p>
                    <a:p>
                      <a:pPr marL="171450" marR="0" lvl="0" indent="-171450" algn="just" rtl="0">
                        <a:spcBef>
                          <a:spcPts val="0"/>
                        </a:spcBef>
                        <a:spcAft>
                          <a:spcPts val="0"/>
                        </a:spcAft>
                        <a:buClr>
                          <a:schemeClr val="dk1"/>
                        </a:buClr>
                        <a:buSzPts val="900"/>
                        <a:buFont typeface="Arial"/>
                        <a:buChar char="•"/>
                      </a:pPr>
                      <a:r>
                        <a:rPr lang="en-GB" sz="900" b="0" baseline="30000">
                          <a:solidFill>
                            <a:schemeClr val="dk1"/>
                          </a:solidFill>
                          <a:latin typeface="Lucida Sans"/>
                          <a:ea typeface="Lucida Sans"/>
                          <a:cs typeface="Lucida Sans"/>
                          <a:sym typeface="Lucida Sans"/>
                        </a:rPr>
                        <a:t>13</a:t>
                      </a:r>
                      <a:r>
                        <a:rPr lang="en-GB" sz="900" b="0" i="0" u="none" strike="noStrike">
                          <a:solidFill>
                            <a:schemeClr val="dk1"/>
                          </a:solidFill>
                          <a:latin typeface="Lucida Sans"/>
                          <a:ea typeface="Lucida Sans"/>
                          <a:cs typeface="Lucida Sans"/>
                          <a:sym typeface="Lucida Sans"/>
                        </a:rPr>
                        <a:t>C NMR </a:t>
                      </a:r>
                      <a:r>
                        <a:rPr lang="en-GB" sz="900" b="0">
                          <a:solidFill>
                            <a:schemeClr val="dk1"/>
                          </a:solidFill>
                          <a:latin typeface="Lucida Sans"/>
                          <a:ea typeface="Lucida Sans"/>
                          <a:cs typeface="Lucida Sans"/>
                          <a:sym typeface="Lucida Sans"/>
                        </a:rPr>
                        <a:t>C-13 - Only 1% of the carbons are </a:t>
                      </a:r>
                      <a:r>
                        <a:rPr lang="en-GB" sz="900" b="0" baseline="30000">
                          <a:solidFill>
                            <a:schemeClr val="dk1"/>
                          </a:solidFill>
                          <a:latin typeface="Lucida Sans"/>
                          <a:ea typeface="Lucida Sans"/>
                          <a:cs typeface="Lucida Sans"/>
                          <a:sym typeface="Lucida Sans"/>
                        </a:rPr>
                        <a:t>13</a:t>
                      </a:r>
                      <a:r>
                        <a:rPr lang="en-GB" sz="900" b="0" i="0" u="none" strike="noStrike">
                          <a:solidFill>
                            <a:schemeClr val="dk1"/>
                          </a:solidFill>
                          <a:latin typeface="Lucida Sans"/>
                          <a:ea typeface="Lucida Sans"/>
                          <a:cs typeface="Lucida Sans"/>
                          <a:sym typeface="Lucida Sans"/>
                        </a:rPr>
                        <a:t>C</a:t>
                      </a:r>
                      <a:r>
                        <a:rPr lang="en-GB" sz="900" b="0">
                          <a:solidFill>
                            <a:schemeClr val="dk1"/>
                          </a:solidFill>
                          <a:latin typeface="Lucida Sans"/>
                          <a:ea typeface="Lucida Sans"/>
                          <a:cs typeface="Lucida Sans"/>
                          <a:sym typeface="Lucida Sans"/>
                        </a:rPr>
                        <a:t> (sensitivity problems).</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 </a:t>
                      </a:r>
                      <a:r>
                        <a:rPr lang="en-GB" sz="900" b="0" baseline="30000">
                          <a:solidFill>
                            <a:schemeClr val="dk1"/>
                          </a:solidFill>
                          <a:latin typeface="Lucida Sans"/>
                          <a:ea typeface="Lucida Sans"/>
                          <a:cs typeface="Lucida Sans"/>
                          <a:sym typeface="Lucida Sans"/>
                        </a:rPr>
                        <a:t>1</a:t>
                      </a:r>
                      <a:r>
                        <a:rPr lang="en-GB" sz="900" b="0" i="0" u="none" strike="noStrike">
                          <a:solidFill>
                            <a:schemeClr val="dk1"/>
                          </a:solidFill>
                          <a:latin typeface="Lucida Sans"/>
                          <a:ea typeface="Lucida Sans"/>
                          <a:cs typeface="Lucida Sans"/>
                          <a:sym typeface="Lucida Sans"/>
                        </a:rPr>
                        <a:t>H (proton) NMR - </a:t>
                      </a:r>
                      <a:r>
                        <a:rPr lang="en-GB" sz="900" b="0" baseline="30000">
                          <a:solidFill>
                            <a:schemeClr val="dk1"/>
                          </a:solidFill>
                          <a:latin typeface="Lucida Sans"/>
                          <a:ea typeface="Lucida Sans"/>
                          <a:cs typeface="Lucida Sans"/>
                          <a:sym typeface="Lucida Sans"/>
                        </a:rPr>
                        <a:t>1</a:t>
                      </a:r>
                      <a:r>
                        <a:rPr lang="en-GB" sz="900" b="0">
                          <a:solidFill>
                            <a:schemeClr val="dk1"/>
                          </a:solidFill>
                          <a:latin typeface="Lucida Sans"/>
                          <a:ea typeface="Lucida Sans"/>
                          <a:cs typeface="Lucida Sans"/>
                          <a:sym typeface="Lucida Sans"/>
                        </a:rPr>
                        <a:t>H NMR spectra are obtained using samples dissolved in deuterated solvents or CCl</a:t>
                      </a:r>
                      <a:r>
                        <a:rPr lang="en-GB" sz="900" b="0" baseline="-25000">
                          <a:solidFill>
                            <a:schemeClr val="dk1"/>
                          </a:solidFill>
                          <a:latin typeface="Lucida Sans"/>
                          <a:ea typeface="Lucida Sans"/>
                          <a:cs typeface="Lucida Sans"/>
                          <a:sym typeface="Lucida Sans"/>
                        </a:rPr>
                        <a:t>4</a:t>
                      </a:r>
                      <a:endParaRPr/>
                    </a:p>
                  </a:txBody>
                  <a:tcPr marL="91450" marR="91450" marT="45725" marB="45725"/>
                </a:tc>
                <a:extLst>
                  <a:ext uri="{0D108BD9-81ED-4DB2-BD59-A6C34878D82A}">
                    <a16:rowId xmlns:a16="http://schemas.microsoft.com/office/drawing/2014/main" val="10002"/>
                  </a:ext>
                </a:extLst>
              </a:tr>
            </a:tbl>
          </a:graphicData>
        </a:graphic>
      </p:graphicFrame>
      <p:pic>
        <p:nvPicPr>
          <p:cNvPr id="452" name="Google Shape;452;p18"/>
          <p:cNvPicPr preferRelativeResize="0"/>
          <p:nvPr/>
        </p:nvPicPr>
        <p:blipFill rotWithShape="1">
          <a:blip r:embed="rId4">
            <a:alphaModFix/>
          </a:blip>
          <a:srcRect/>
          <a:stretch/>
        </p:blipFill>
        <p:spPr>
          <a:xfrm>
            <a:off x="128464" y="1292241"/>
            <a:ext cx="2160240" cy="1056639"/>
          </a:xfrm>
          <a:prstGeom prst="rect">
            <a:avLst/>
          </a:prstGeom>
          <a:noFill/>
          <a:ln>
            <a:noFill/>
          </a:ln>
        </p:spPr>
      </p:pic>
      <p:graphicFrame>
        <p:nvGraphicFramePr>
          <p:cNvPr id="453" name="Google Shape;453;p18"/>
          <p:cNvGraphicFramePr/>
          <p:nvPr/>
        </p:nvGraphicFramePr>
        <p:xfrm>
          <a:off x="3152800" y="2636912"/>
          <a:ext cx="6624725" cy="2194590"/>
        </p:xfrm>
        <a:graphic>
          <a:graphicData uri="http://schemas.openxmlformats.org/drawingml/2006/table">
            <a:tbl>
              <a:tblPr firstRow="1" bandRow="1">
                <a:noFill/>
                <a:tableStyleId>{6A9958FA-D7F5-4F15-870B-5C0A02EF1A6E}</a:tableStyleId>
              </a:tblPr>
              <a:tblGrid>
                <a:gridCol w="6624725">
                  <a:extLst>
                    <a:ext uri="{9D8B030D-6E8A-4147-A177-3AD203B41FA5}">
                      <a16:colId xmlns:a16="http://schemas.microsoft.com/office/drawing/2014/main" val="20000"/>
                    </a:ext>
                  </a:extLst>
                </a:gridCol>
              </a:tblGrid>
              <a:tr h="199025">
                <a:tc>
                  <a:txBody>
                    <a:bodyPr/>
                    <a:lstStyle/>
                    <a:p>
                      <a:pPr marL="0" marR="0" lvl="0" indent="0" algn="l" rtl="0">
                        <a:spcBef>
                          <a:spcPts val="0"/>
                        </a:spcBef>
                        <a:spcAft>
                          <a:spcPts val="0"/>
                        </a:spcAft>
                        <a:buNone/>
                      </a:pPr>
                      <a:r>
                        <a:rPr lang="en-GB" sz="900">
                          <a:latin typeface="Lucida Sans"/>
                          <a:ea typeface="Lucida Sans"/>
                          <a:cs typeface="Lucida Sans"/>
                          <a:sym typeface="Lucida Sans"/>
                        </a:rPr>
                        <a:t>3. Interpretation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851525">
                <a:tc>
                  <a:txBody>
                    <a:bodyPr/>
                    <a:lstStyle/>
                    <a:p>
                      <a:pPr marL="171450" marR="0" lvl="0" indent="-171450" algn="just"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Each </a:t>
                      </a:r>
                      <a:r>
                        <a:rPr lang="en-GB" sz="900" b="0" u="none" baseline="30000">
                          <a:solidFill>
                            <a:schemeClr val="dk1"/>
                          </a:solidFill>
                          <a:latin typeface="Lucida Sans"/>
                          <a:ea typeface="Lucida Sans"/>
                          <a:cs typeface="Lucida Sans"/>
                          <a:sym typeface="Lucida Sans"/>
                        </a:rPr>
                        <a:t>13</a:t>
                      </a:r>
                      <a:r>
                        <a:rPr lang="en-GB" sz="900" b="0" i="0" u="none" strike="noStrike">
                          <a:solidFill>
                            <a:schemeClr val="dk1"/>
                          </a:solidFill>
                          <a:latin typeface="Lucida Sans"/>
                          <a:ea typeface="Lucida Sans"/>
                          <a:cs typeface="Lucida Sans"/>
                          <a:sym typeface="Lucida Sans"/>
                        </a:rPr>
                        <a:t>C</a:t>
                      </a:r>
                      <a:r>
                        <a:rPr lang="en-GB" sz="900" b="0" u="none">
                          <a:latin typeface="Lucida Sans"/>
                          <a:ea typeface="Lucida Sans"/>
                          <a:cs typeface="Lucida Sans"/>
                          <a:sym typeface="Lucida Sans"/>
                        </a:rPr>
                        <a:t> or </a:t>
                      </a:r>
                      <a:r>
                        <a:rPr lang="en-GB" sz="900" b="0" u="none" baseline="30000">
                          <a:solidFill>
                            <a:schemeClr val="dk1"/>
                          </a:solidFill>
                          <a:latin typeface="Lucida Sans"/>
                          <a:ea typeface="Lucida Sans"/>
                          <a:cs typeface="Lucida Sans"/>
                          <a:sym typeface="Lucida Sans"/>
                        </a:rPr>
                        <a:t>1</a:t>
                      </a:r>
                      <a:r>
                        <a:rPr lang="en-GB" sz="900" b="0" i="0" u="none" strike="noStrike">
                          <a:solidFill>
                            <a:schemeClr val="dk1"/>
                          </a:solidFill>
                          <a:latin typeface="Lucida Sans"/>
                          <a:ea typeface="Lucida Sans"/>
                          <a:cs typeface="Lucida Sans"/>
                          <a:sym typeface="Lucida Sans"/>
                        </a:rPr>
                        <a:t>H</a:t>
                      </a:r>
                      <a:r>
                        <a:rPr lang="en-GB" sz="900" b="0" u="none">
                          <a:latin typeface="Lucida Sans"/>
                          <a:ea typeface="Lucida Sans"/>
                          <a:cs typeface="Lucida Sans"/>
                          <a:sym typeface="Lucida Sans"/>
                        </a:rPr>
                        <a:t> atom of a specific functional group  has its own </a:t>
                      </a:r>
                      <a:r>
                        <a:rPr lang="en-GB" sz="900" b="0" u="none"/>
                        <a:t>δ</a:t>
                      </a:r>
                      <a:r>
                        <a:rPr lang="en-GB" sz="900" b="0">
                          <a:solidFill>
                            <a:schemeClr val="dk1"/>
                          </a:solidFill>
                          <a:latin typeface="Lucida Sans"/>
                          <a:ea typeface="Lucida Sans"/>
                          <a:cs typeface="Lucida Sans"/>
                          <a:sym typeface="Lucida Sans"/>
                        </a:rPr>
                        <a:t>.</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Tetramethylsilane, Si(CH</a:t>
                      </a:r>
                      <a:r>
                        <a:rPr lang="en-GB" sz="900" b="0" baseline="-25000">
                          <a:solidFill>
                            <a:schemeClr val="dk1"/>
                          </a:solidFill>
                          <a:latin typeface="Lucida Sans"/>
                          <a:ea typeface="Lucida Sans"/>
                          <a:cs typeface="Lucida Sans"/>
                          <a:sym typeface="Lucida Sans"/>
                        </a:rPr>
                        <a:t>3</a:t>
                      </a:r>
                      <a:r>
                        <a:rPr lang="en-GB" sz="900" b="0">
                          <a:solidFill>
                            <a:schemeClr val="dk1"/>
                          </a:solidFill>
                          <a:latin typeface="Lucida Sans"/>
                          <a:ea typeface="Lucida Sans"/>
                          <a:cs typeface="Lucida Sans"/>
                          <a:sym typeface="Lucida Sans"/>
                        </a:rPr>
                        <a:t>)</a:t>
                      </a:r>
                      <a:r>
                        <a:rPr lang="en-GB" sz="900" b="0" baseline="-25000">
                          <a:solidFill>
                            <a:schemeClr val="dk1"/>
                          </a:solidFill>
                          <a:latin typeface="Lucida Sans"/>
                          <a:ea typeface="Lucida Sans"/>
                          <a:cs typeface="Lucida Sans"/>
                          <a:sym typeface="Lucida Sans"/>
                        </a:rPr>
                        <a:t>4</a:t>
                      </a:r>
                      <a:r>
                        <a:rPr lang="en-GB" sz="900" b="0">
                          <a:solidFill>
                            <a:schemeClr val="dk1"/>
                          </a:solidFill>
                          <a:latin typeface="Lucida Sans"/>
                          <a:ea typeface="Lucida Sans"/>
                          <a:cs typeface="Lucida Sans"/>
                          <a:sym typeface="Lucida Sans"/>
                        </a:rPr>
                        <a:t> (TMS) is used as a standard as all the hydrogen atom are in identical environments. This means it produces a single peak, far away from most other absorption peaks. The single peak is given a chemical shift value of 0. It is also inert, non-toxic and volatile (easy to remove from the sample).</a:t>
                      </a:r>
                      <a:endParaRPr/>
                    </a:p>
                    <a:p>
                      <a:pPr marL="171450" marR="0" lvl="0" indent="-171450" algn="just" rtl="0">
                        <a:spcBef>
                          <a:spcPts val="0"/>
                        </a:spcBef>
                        <a:spcAft>
                          <a:spcPts val="0"/>
                        </a:spcAft>
                        <a:buClr>
                          <a:schemeClr val="dk1"/>
                        </a:buClr>
                        <a:buSzPts val="900"/>
                        <a:buFont typeface="Arial"/>
                        <a:buChar char="•"/>
                      </a:pPr>
                      <a:r>
                        <a:rPr lang="en-GB" sz="900" b="0" u="none">
                          <a:latin typeface="Lucida Sans"/>
                          <a:ea typeface="Lucida Sans"/>
                          <a:cs typeface="Lucida Sans"/>
                          <a:sym typeface="Lucida Sans"/>
                        </a:rPr>
                        <a:t>The higher the electron density around the atom the higher the shielding hence the lower the </a:t>
                      </a:r>
                      <a:r>
                        <a:rPr lang="en-GB" sz="900" b="0" u="none"/>
                        <a:t>δ</a:t>
                      </a:r>
                      <a:r>
                        <a:rPr lang="en-GB" sz="900" b="0" u="none">
                          <a:latin typeface="Lucida Sans"/>
                          <a:ea typeface="Lucida Sans"/>
                          <a:cs typeface="Lucida Sans"/>
                          <a:sym typeface="Lucida Sans"/>
                        </a:rPr>
                        <a:t> on the NMR spectrum.</a:t>
                      </a:r>
                      <a:endParaRPr sz="900" b="1" u="sng">
                        <a:latin typeface="Lucida Sans"/>
                        <a:ea typeface="Lucida Sans"/>
                        <a:cs typeface="Lucida Sans"/>
                        <a:sym typeface="Lucida Sans"/>
                      </a:endParaRPr>
                    </a:p>
                    <a:p>
                      <a:pPr marL="171450" marR="0" lvl="0" indent="-171450" algn="just" rtl="0">
                        <a:spcBef>
                          <a:spcPts val="0"/>
                        </a:spcBef>
                        <a:spcAft>
                          <a:spcPts val="0"/>
                        </a:spcAft>
                        <a:buClr>
                          <a:schemeClr val="dk1"/>
                        </a:buClr>
                        <a:buSzPts val="900"/>
                        <a:buFont typeface="Arial"/>
                        <a:buChar char="•"/>
                      </a:pPr>
                      <a:r>
                        <a:rPr lang="en-GB" sz="900" b="0" u="none">
                          <a:latin typeface="Lucida Sans"/>
                          <a:ea typeface="Lucida Sans"/>
                          <a:cs typeface="Lucida Sans"/>
                          <a:sym typeface="Lucida Sans"/>
                        </a:rPr>
                        <a:t>In a NMR spectrum, there is one signal (peak) for each set of equivalent </a:t>
                      </a:r>
                      <a:r>
                        <a:rPr lang="en-GB" sz="900" b="0" u="none" baseline="30000">
                          <a:solidFill>
                            <a:schemeClr val="dk1"/>
                          </a:solidFill>
                          <a:latin typeface="Lucida Sans"/>
                          <a:ea typeface="Lucida Sans"/>
                          <a:cs typeface="Lucida Sans"/>
                          <a:sym typeface="Lucida Sans"/>
                        </a:rPr>
                        <a:t>13</a:t>
                      </a:r>
                      <a:r>
                        <a:rPr lang="en-GB" sz="900" b="0" i="0" u="none" strike="noStrike">
                          <a:solidFill>
                            <a:schemeClr val="dk1"/>
                          </a:solidFill>
                          <a:latin typeface="Lucida Sans"/>
                          <a:ea typeface="Lucida Sans"/>
                          <a:cs typeface="Lucida Sans"/>
                          <a:sym typeface="Lucida Sans"/>
                        </a:rPr>
                        <a:t>C</a:t>
                      </a:r>
                      <a:r>
                        <a:rPr lang="en-GB" sz="900" b="0" u="none">
                          <a:latin typeface="Lucida Sans"/>
                          <a:ea typeface="Lucida Sans"/>
                          <a:cs typeface="Lucida Sans"/>
                          <a:sym typeface="Lucida Sans"/>
                        </a:rPr>
                        <a:t> or </a:t>
                      </a:r>
                      <a:r>
                        <a:rPr lang="en-GB" sz="900" b="0" u="none" baseline="30000">
                          <a:solidFill>
                            <a:schemeClr val="dk1"/>
                          </a:solidFill>
                          <a:latin typeface="Lucida Sans"/>
                          <a:ea typeface="Lucida Sans"/>
                          <a:cs typeface="Lucida Sans"/>
                          <a:sym typeface="Lucida Sans"/>
                        </a:rPr>
                        <a:t>1</a:t>
                      </a:r>
                      <a:r>
                        <a:rPr lang="en-GB" sz="900" b="0" i="0" u="none" strike="noStrike">
                          <a:solidFill>
                            <a:schemeClr val="dk1"/>
                          </a:solidFill>
                          <a:latin typeface="Lucida Sans"/>
                          <a:ea typeface="Lucida Sans"/>
                          <a:cs typeface="Lucida Sans"/>
                          <a:sym typeface="Lucida Sans"/>
                        </a:rPr>
                        <a:t>H</a:t>
                      </a:r>
                      <a:r>
                        <a:rPr lang="en-GB" sz="900" b="0" u="none">
                          <a:latin typeface="Lucida Sans"/>
                          <a:ea typeface="Lucida Sans"/>
                          <a:cs typeface="Lucida Sans"/>
                          <a:sym typeface="Lucida Sans"/>
                        </a:rPr>
                        <a:t> atoms.</a:t>
                      </a:r>
                      <a:endParaRPr sz="900" b="0" u="none">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473275">
                <a:tc>
                  <a:txBody>
                    <a:bodyPr/>
                    <a:lstStyle/>
                    <a:p>
                      <a:pPr marL="0" marR="0" lvl="0" indent="0" algn="l" rtl="0">
                        <a:spcBef>
                          <a:spcPts val="0"/>
                        </a:spcBef>
                        <a:spcAft>
                          <a:spcPts val="0"/>
                        </a:spcAft>
                        <a:buNone/>
                      </a:pPr>
                      <a:r>
                        <a:rPr lang="en-GB" sz="900" b="0" baseline="30000">
                          <a:solidFill>
                            <a:schemeClr val="dk1"/>
                          </a:solidFill>
                          <a:latin typeface="Lucida Sans"/>
                          <a:ea typeface="Lucida Sans"/>
                          <a:cs typeface="Lucida Sans"/>
                          <a:sym typeface="Lucida Sans"/>
                        </a:rPr>
                        <a:t>1</a:t>
                      </a:r>
                      <a:r>
                        <a:rPr lang="en-GB" sz="900" b="0" i="0" u="none" strike="noStrike">
                          <a:solidFill>
                            <a:schemeClr val="dk1"/>
                          </a:solidFill>
                          <a:latin typeface="Lucida Sans"/>
                          <a:ea typeface="Lucida Sans"/>
                          <a:cs typeface="Lucida Sans"/>
                          <a:sym typeface="Lucida Sans"/>
                        </a:rPr>
                        <a:t>H NMR</a:t>
                      </a:r>
                      <a:endParaRPr sz="900" u="none">
                        <a:latin typeface="Lucida Sans"/>
                        <a:ea typeface="Lucida Sans"/>
                        <a:cs typeface="Lucida Sans"/>
                        <a:sym typeface="Lucida Sans"/>
                      </a:endParaRPr>
                    </a:p>
                    <a:p>
                      <a:pPr marL="171450" marR="0" lvl="0" indent="-171450" algn="just" rtl="0">
                        <a:lnSpc>
                          <a:spcPct val="100000"/>
                        </a:lnSpc>
                        <a:spcBef>
                          <a:spcPts val="0"/>
                        </a:spcBef>
                        <a:spcAft>
                          <a:spcPts val="0"/>
                        </a:spcAft>
                        <a:buClr>
                          <a:schemeClr val="dk1"/>
                        </a:buClr>
                        <a:buSzPts val="900"/>
                        <a:buFont typeface="Arial"/>
                        <a:buChar char="•"/>
                      </a:pPr>
                      <a:r>
                        <a:rPr lang="en-GB" sz="900" u="none">
                          <a:latin typeface="Lucida Sans"/>
                          <a:ea typeface="Lucida Sans"/>
                          <a:cs typeface="Lucida Sans"/>
                          <a:sym typeface="Lucida Sans"/>
                        </a:rPr>
                        <a:t>The peaks can be split into </a:t>
                      </a:r>
                      <a:r>
                        <a:rPr lang="en-GB" sz="900" b="0" u="none">
                          <a:latin typeface="Lucida Sans"/>
                          <a:ea typeface="Lucida Sans"/>
                          <a:cs typeface="Lucida Sans"/>
                          <a:sym typeface="Lucida Sans"/>
                        </a:rPr>
                        <a:t>multiple smaller peaks (spin-spin coupling). These split into the number of hydrogen atoms on the adjacent carbon plus one. Following </a:t>
                      </a:r>
                      <a:r>
                        <a:rPr lang="en-GB" sz="900" b="0" u="none">
                          <a:solidFill>
                            <a:schemeClr val="dk1"/>
                          </a:solidFill>
                          <a:latin typeface="Lucida Sans"/>
                          <a:ea typeface="Lucida Sans"/>
                          <a:cs typeface="Lucida Sans"/>
                          <a:sym typeface="Lucida Sans"/>
                        </a:rPr>
                        <a:t>the</a:t>
                      </a:r>
                      <a:r>
                        <a:rPr lang="en-GB" sz="900" b="1" u="none">
                          <a:solidFill>
                            <a:schemeClr val="dk1"/>
                          </a:solidFill>
                          <a:latin typeface="Lucida Sans"/>
                          <a:ea typeface="Lucida Sans"/>
                          <a:cs typeface="Lucida Sans"/>
                          <a:sym typeface="Lucida Sans"/>
                        </a:rPr>
                        <a:t> n+1 rule</a:t>
                      </a:r>
                      <a:r>
                        <a:rPr lang="en-GB" sz="900" b="0" u="none">
                          <a:solidFill>
                            <a:schemeClr val="dk1"/>
                          </a:solidFill>
                          <a:latin typeface="Lucida Sans"/>
                          <a:ea typeface="Lucida Sans"/>
                          <a:cs typeface="Lucida Sans"/>
                          <a:sym typeface="Lucida Sans"/>
                        </a:rPr>
                        <a:t>. </a:t>
                      </a:r>
                      <a:endParaRPr sz="900" b="0" u="none">
                        <a:latin typeface="Lucida Sans"/>
                        <a:ea typeface="Lucida Sans"/>
                        <a:cs typeface="Lucida Sans"/>
                        <a:sym typeface="Lucida Sans"/>
                      </a:endParaRPr>
                    </a:p>
                    <a:p>
                      <a:pPr marL="171450" marR="0" lvl="0" indent="-171450" algn="just" rtl="0">
                        <a:spcBef>
                          <a:spcPts val="0"/>
                        </a:spcBef>
                        <a:spcAft>
                          <a:spcPts val="0"/>
                        </a:spcAft>
                        <a:buClr>
                          <a:schemeClr val="dk1"/>
                        </a:buClr>
                        <a:buSzPts val="900"/>
                        <a:buFont typeface="Arial"/>
                        <a:buChar char="•"/>
                      </a:pPr>
                      <a:r>
                        <a:rPr lang="en-GB" sz="900" b="0" u="none">
                          <a:solidFill>
                            <a:schemeClr val="dk1"/>
                          </a:solidFill>
                          <a:latin typeface="Lucida Sans"/>
                          <a:ea typeface="Lucida Sans"/>
                          <a:cs typeface="Lucida Sans"/>
                          <a:sym typeface="Lucida Sans"/>
                        </a:rPr>
                        <a:t>The area of each peak is related to the number of H atoms producing it. </a:t>
                      </a:r>
                      <a:endParaRPr/>
                    </a:p>
                    <a:p>
                      <a:pPr marL="171450" marR="0" lvl="0" indent="-171450" algn="just" rtl="0">
                        <a:spcBef>
                          <a:spcPts val="0"/>
                        </a:spcBef>
                        <a:spcAft>
                          <a:spcPts val="0"/>
                        </a:spcAft>
                        <a:buClr>
                          <a:schemeClr val="dk1"/>
                        </a:buClr>
                        <a:buSzPts val="900"/>
                        <a:buFont typeface="Arial"/>
                        <a:buChar char="•"/>
                      </a:pPr>
                      <a:r>
                        <a:rPr lang="en-GB" sz="900" b="0" u="none">
                          <a:solidFill>
                            <a:schemeClr val="dk1"/>
                          </a:solidFill>
                          <a:latin typeface="Lucida Sans"/>
                          <a:ea typeface="Lucida Sans"/>
                          <a:cs typeface="Lucida Sans"/>
                          <a:sym typeface="Lucida Sans"/>
                        </a:rPr>
                        <a:t>The instrument produces a line called the integration trace. The relative heights of the steps show the relative number of each type of hydrogen</a:t>
                      </a:r>
                      <a:r>
                        <a:rPr lang="en-GB" sz="900" b="0" u="sng">
                          <a:solidFill>
                            <a:schemeClr val="dk1"/>
                          </a:solidFill>
                          <a:latin typeface="Lucida Sans"/>
                          <a:ea typeface="Lucida Sans"/>
                          <a:cs typeface="Lucida Sans"/>
                          <a:sym typeface="Lucida Sans"/>
                        </a:rPr>
                        <a:t>. </a:t>
                      </a:r>
                      <a:endParaRPr/>
                    </a:p>
                  </a:txBody>
                  <a:tcPr marL="91450" marR="91450" marT="45725" marB="45725"/>
                </a:tc>
                <a:extLst>
                  <a:ext uri="{0D108BD9-81ED-4DB2-BD59-A6C34878D82A}">
                    <a16:rowId xmlns:a16="http://schemas.microsoft.com/office/drawing/2014/main" val="10002"/>
                  </a:ext>
                </a:extLst>
              </a:tr>
            </a:tbl>
          </a:graphicData>
        </a:graphic>
      </p:graphicFrame>
      <p:pic>
        <p:nvPicPr>
          <p:cNvPr id="454" name="Google Shape;454;p18"/>
          <p:cNvPicPr preferRelativeResize="0"/>
          <p:nvPr/>
        </p:nvPicPr>
        <p:blipFill rotWithShape="1">
          <a:blip r:embed="rId5">
            <a:alphaModFix/>
          </a:blip>
          <a:srcRect/>
          <a:stretch/>
        </p:blipFill>
        <p:spPr>
          <a:xfrm>
            <a:off x="2325424" y="1400627"/>
            <a:ext cx="1197255" cy="839866"/>
          </a:xfrm>
          <a:prstGeom prst="rect">
            <a:avLst/>
          </a:prstGeom>
          <a:noFill/>
          <a:ln>
            <a:noFill/>
          </a:ln>
        </p:spPr>
      </p:pic>
      <p:pic>
        <p:nvPicPr>
          <p:cNvPr id="455" name="Google Shape;455;p18"/>
          <p:cNvPicPr preferRelativeResize="0"/>
          <p:nvPr/>
        </p:nvPicPr>
        <p:blipFill rotWithShape="1">
          <a:blip r:embed="rId6">
            <a:alphaModFix/>
          </a:blip>
          <a:srcRect/>
          <a:stretch/>
        </p:blipFill>
        <p:spPr>
          <a:xfrm>
            <a:off x="3492632" y="4874888"/>
            <a:ext cx="1897560" cy="1771056"/>
          </a:xfrm>
          <a:prstGeom prst="rect">
            <a:avLst/>
          </a:prstGeom>
          <a:noFill/>
          <a:ln>
            <a:noFill/>
          </a:ln>
        </p:spPr>
      </p:pic>
      <p:pic>
        <p:nvPicPr>
          <p:cNvPr id="456" name="Google Shape;456;p18"/>
          <p:cNvPicPr preferRelativeResize="0"/>
          <p:nvPr/>
        </p:nvPicPr>
        <p:blipFill rotWithShape="1">
          <a:blip r:embed="rId3">
            <a:alphaModFix/>
          </a:blip>
          <a:srcRect l="56165"/>
          <a:stretch/>
        </p:blipFill>
        <p:spPr>
          <a:xfrm>
            <a:off x="1514988" y="2396056"/>
            <a:ext cx="1493796" cy="3337200"/>
          </a:xfrm>
          <a:prstGeom prst="rect">
            <a:avLst/>
          </a:prstGeom>
          <a:noFill/>
          <a:ln>
            <a:noFill/>
          </a:ln>
        </p:spPr>
      </p:pic>
      <p:pic>
        <p:nvPicPr>
          <p:cNvPr id="457" name="Google Shape;457;p18"/>
          <p:cNvPicPr preferRelativeResize="0"/>
          <p:nvPr/>
        </p:nvPicPr>
        <p:blipFill rotWithShape="1">
          <a:blip r:embed="rId7">
            <a:alphaModFix/>
          </a:blip>
          <a:srcRect/>
          <a:stretch/>
        </p:blipFill>
        <p:spPr>
          <a:xfrm>
            <a:off x="6707987" y="4931650"/>
            <a:ext cx="3084131" cy="1672285"/>
          </a:xfrm>
          <a:prstGeom prst="rect">
            <a:avLst/>
          </a:prstGeom>
          <a:noFill/>
          <a:ln>
            <a:noFill/>
          </a:ln>
        </p:spPr>
      </p:pic>
      <p:graphicFrame>
        <p:nvGraphicFramePr>
          <p:cNvPr id="458" name="Google Shape;458;p18"/>
          <p:cNvGraphicFramePr/>
          <p:nvPr/>
        </p:nvGraphicFramePr>
        <p:xfrm>
          <a:off x="128464" y="548680"/>
          <a:ext cx="3384375" cy="73154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2125">
                <a:tc>
                  <a:txBody>
                    <a:bodyPr/>
                    <a:lstStyle/>
                    <a:p>
                      <a:pPr marL="0" marR="0" lvl="0" indent="0" algn="l" rtl="0">
                        <a:spcBef>
                          <a:spcPts val="0"/>
                        </a:spcBef>
                        <a:spcAft>
                          <a:spcPts val="0"/>
                        </a:spcAft>
                        <a:buNone/>
                      </a:pPr>
                      <a:r>
                        <a:rPr lang="en-GB" sz="900" b="0" i="0">
                          <a:latin typeface="Lucida Sans"/>
                          <a:ea typeface="Lucida Sans"/>
                          <a:cs typeface="Lucida Sans"/>
                          <a:sym typeface="Lucida Sans"/>
                        </a:rPr>
                        <a:t>Chemical shift (</a:t>
                      </a:r>
                      <a:r>
                        <a:rPr lang="en-GB" sz="900" b="0" i="0">
                          <a:latin typeface="Noto Sans Symbols"/>
                          <a:ea typeface="Noto Sans Symbols"/>
                          <a:cs typeface="Noto Sans Symbols"/>
                          <a:sym typeface="Noto Sans Symbols"/>
                        </a:rPr>
                        <a:t>δ).</a:t>
                      </a:r>
                      <a:endParaRPr sz="900" b="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the resonant frequency (signal) of a nucleus relative to a standard in a magnetic field.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pic>
        <p:nvPicPr>
          <p:cNvPr id="459" name="Google Shape;459;p18"/>
          <p:cNvPicPr preferRelativeResize="0"/>
          <p:nvPr/>
        </p:nvPicPr>
        <p:blipFill rotWithShape="1">
          <a:blip r:embed="rId8">
            <a:alphaModFix/>
          </a:blip>
          <a:srcRect/>
          <a:stretch/>
        </p:blipFill>
        <p:spPr>
          <a:xfrm>
            <a:off x="5390192" y="4916899"/>
            <a:ext cx="1288970" cy="1687035"/>
          </a:xfrm>
          <a:prstGeom prst="rect">
            <a:avLst/>
          </a:prstGeom>
          <a:noFill/>
          <a:ln>
            <a:noFill/>
          </a:ln>
        </p:spPr>
      </p:pic>
      <p:pic>
        <p:nvPicPr>
          <p:cNvPr id="460" name="Google Shape;460;p18"/>
          <p:cNvPicPr preferRelativeResize="0"/>
          <p:nvPr/>
        </p:nvPicPr>
        <p:blipFill rotWithShape="1">
          <a:blip r:embed="rId9">
            <a:alphaModFix/>
          </a:blip>
          <a:srcRect/>
          <a:stretch/>
        </p:blipFill>
        <p:spPr>
          <a:xfrm>
            <a:off x="724694" y="5661248"/>
            <a:ext cx="2140074" cy="1027659"/>
          </a:xfrm>
          <a:prstGeom prst="rect">
            <a:avLst/>
          </a:prstGeom>
          <a:noFill/>
          <a:ln>
            <a:noFill/>
          </a:ln>
        </p:spPr>
      </p:pic>
      <p:sp>
        <p:nvSpPr>
          <p:cNvPr id="461" name="Google Shape;461;p18"/>
          <p:cNvSpPr/>
          <p:nvPr/>
        </p:nvSpPr>
        <p:spPr>
          <a:xfrm>
            <a:off x="101901" y="5689403"/>
            <a:ext cx="67518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baseline="30000">
                <a:solidFill>
                  <a:schemeClr val="dk1"/>
                </a:solidFill>
                <a:latin typeface="Lucida Sans"/>
                <a:ea typeface="Lucida Sans"/>
                <a:cs typeface="Lucida Sans"/>
                <a:sym typeface="Lucida Sans"/>
              </a:rPr>
              <a:t>13</a:t>
            </a:r>
            <a:r>
              <a:rPr lang="en-GB" sz="900">
                <a:solidFill>
                  <a:schemeClr val="dk1"/>
                </a:solidFill>
                <a:latin typeface="Lucida Sans"/>
                <a:ea typeface="Lucida Sans"/>
                <a:cs typeface="Lucida Sans"/>
                <a:sym typeface="Lucida Sans"/>
              </a:rPr>
              <a:t>C NMR</a:t>
            </a:r>
            <a:endParaRPr sz="9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19"/>
          <p:cNvSpPr txBox="1"/>
          <p:nvPr/>
        </p:nvSpPr>
        <p:spPr>
          <a:xfrm>
            <a:off x="272480" y="188640"/>
            <a:ext cx="47525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17: Chromatography</a:t>
            </a:r>
            <a:endParaRPr sz="1800">
              <a:solidFill>
                <a:schemeClr val="dk1"/>
              </a:solidFill>
              <a:latin typeface="Lucida Sans"/>
              <a:ea typeface="Lucida Sans"/>
              <a:cs typeface="Lucida Sans"/>
              <a:sym typeface="Lucida Sans"/>
            </a:endParaRPr>
          </a:p>
        </p:txBody>
      </p:sp>
      <p:graphicFrame>
        <p:nvGraphicFramePr>
          <p:cNvPr id="467" name="Google Shape;467;p19"/>
          <p:cNvGraphicFramePr/>
          <p:nvPr/>
        </p:nvGraphicFramePr>
        <p:xfrm>
          <a:off x="3296816" y="232883"/>
          <a:ext cx="6408700" cy="1462355"/>
        </p:xfrm>
        <a:graphic>
          <a:graphicData uri="http://schemas.openxmlformats.org/drawingml/2006/table">
            <a:tbl>
              <a:tblPr firstRow="1" bandRow="1">
                <a:noFill/>
                <a:tableStyleId>{6A9958FA-D7F5-4F15-870B-5C0A02EF1A6E}</a:tableStyleId>
              </a:tblPr>
              <a:tblGrid>
                <a:gridCol w="6408700">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b="1">
                          <a:latin typeface="Lucida Sans"/>
                          <a:ea typeface="Lucida Sans"/>
                          <a:cs typeface="Lucida Sans"/>
                          <a:sym typeface="Lucida Sans"/>
                        </a:rPr>
                        <a:t>1. General principles</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094525">
                <a:tc>
                  <a:txBody>
                    <a:bodyPr/>
                    <a:lstStyle/>
                    <a:p>
                      <a:pPr marL="0" marR="0" lvl="0" indent="0" algn="just" rtl="0">
                        <a:spcBef>
                          <a:spcPts val="0"/>
                        </a:spcBef>
                        <a:spcAft>
                          <a:spcPts val="0"/>
                        </a:spcAft>
                        <a:buNone/>
                      </a:pPr>
                      <a:r>
                        <a:rPr lang="en-GB" sz="900" b="0">
                          <a:latin typeface="Lucida Sans"/>
                          <a:ea typeface="Lucida Sans"/>
                          <a:cs typeface="Lucida Sans"/>
                          <a:sym typeface="Lucida Sans"/>
                        </a:rPr>
                        <a:t>Chromatography describes a range of separation techniques where a mixture can be separated if it is dissolved in a solvent and the resulting solution moves over a solid. </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a:t>
                      </a:r>
                      <a:r>
                        <a:rPr lang="en-GB" sz="900" b="0">
                          <a:solidFill>
                            <a:schemeClr val="dk1"/>
                          </a:solidFill>
                          <a:latin typeface="Lucida Sans"/>
                          <a:ea typeface="Lucida Sans"/>
                          <a:cs typeface="Lucida Sans"/>
                          <a:sym typeface="Lucida Sans"/>
                        </a:rPr>
                        <a:t>mobile</a:t>
                      </a:r>
                      <a:r>
                        <a:rPr lang="en-GB" sz="900" b="0">
                          <a:latin typeface="Lucida Sans"/>
                          <a:ea typeface="Lucida Sans"/>
                          <a:cs typeface="Lucida Sans"/>
                          <a:sym typeface="Lucida Sans"/>
                        </a:rPr>
                        <a:t> phase flows through the stationary phase and carries the components of the mixture with it. It is </a:t>
                      </a:r>
                      <a:r>
                        <a:rPr lang="en-GB" sz="900" b="0">
                          <a:solidFill>
                            <a:schemeClr val="dk1"/>
                          </a:solidFill>
                          <a:latin typeface="Lucida Sans"/>
                          <a:ea typeface="Lucida Sans"/>
                          <a:cs typeface="Lucida Sans"/>
                          <a:sym typeface="Lucida Sans"/>
                        </a:rPr>
                        <a:t>a liquid or a gas</a:t>
                      </a:r>
                      <a:r>
                        <a:rPr lang="en-GB" sz="900" b="0">
                          <a:latin typeface="Lucida Sans"/>
                          <a:ea typeface="Lucida Sans"/>
                          <a:cs typeface="Lucida Sans"/>
                          <a:sym typeface="Lucida Sans"/>
                        </a:rPr>
                        <a:t>. </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stationary phase is a solid, or a liquid supported on a solid. It will hold back the components in the mixture that are attracted to it. </a:t>
                      </a:r>
                      <a:endParaRPr sz="900" b="0">
                        <a:solidFill>
                          <a:schemeClr val="dk1"/>
                        </a:solidFill>
                        <a:latin typeface="Lucida Sans"/>
                        <a:ea typeface="Lucida Sans"/>
                        <a:cs typeface="Lucida Sans"/>
                        <a:sym typeface="Lucida Sans"/>
                      </a:endParaRPr>
                    </a:p>
                    <a:p>
                      <a:pPr marL="0" marR="0" lvl="0" indent="0" algn="just" rtl="0">
                        <a:spcBef>
                          <a:spcPts val="0"/>
                        </a:spcBef>
                        <a:spcAft>
                          <a:spcPts val="0"/>
                        </a:spcAft>
                        <a:buNone/>
                      </a:pPr>
                      <a:r>
                        <a:rPr lang="en-GB" sz="900" b="0">
                          <a:solidFill>
                            <a:schemeClr val="dk1"/>
                          </a:solidFill>
                          <a:latin typeface="Lucida Sans"/>
                          <a:ea typeface="Lucida Sans"/>
                          <a:cs typeface="Lucida Sans"/>
                          <a:sym typeface="Lucida Sans"/>
                        </a:rPr>
                        <a:t>The more affinity a component in the mixture being separated has for the stationary phase, the slower it moves with the solvent.  </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68" name="Google Shape;468;p19"/>
          <p:cNvGraphicFramePr/>
          <p:nvPr/>
        </p:nvGraphicFramePr>
        <p:xfrm>
          <a:off x="3512840" y="5373216"/>
          <a:ext cx="6048675" cy="1175380"/>
        </p:xfrm>
        <a:graphic>
          <a:graphicData uri="http://schemas.openxmlformats.org/drawingml/2006/table">
            <a:tbl>
              <a:tblPr firstRow="1" bandRow="1">
                <a:noFill/>
                <a:tableStyleId>{D0F6C4B0-3930-492F-8794-1C65D50CA1CA}</a:tableStyleId>
              </a:tblPr>
              <a:tblGrid>
                <a:gridCol w="1448275">
                  <a:extLst>
                    <a:ext uri="{9D8B030D-6E8A-4147-A177-3AD203B41FA5}">
                      <a16:colId xmlns:a16="http://schemas.microsoft.com/office/drawing/2014/main" val="20000"/>
                    </a:ext>
                  </a:extLst>
                </a:gridCol>
                <a:gridCol w="1192700">
                  <a:extLst>
                    <a:ext uri="{9D8B030D-6E8A-4147-A177-3AD203B41FA5}">
                      <a16:colId xmlns:a16="http://schemas.microsoft.com/office/drawing/2014/main" val="20001"/>
                    </a:ext>
                  </a:extLst>
                </a:gridCol>
                <a:gridCol w="2183575">
                  <a:extLst>
                    <a:ext uri="{9D8B030D-6E8A-4147-A177-3AD203B41FA5}">
                      <a16:colId xmlns:a16="http://schemas.microsoft.com/office/drawing/2014/main" val="20002"/>
                    </a:ext>
                  </a:extLst>
                </a:gridCol>
                <a:gridCol w="1224125">
                  <a:extLst>
                    <a:ext uri="{9D8B030D-6E8A-4147-A177-3AD203B41FA5}">
                      <a16:colId xmlns:a16="http://schemas.microsoft.com/office/drawing/2014/main" val="20003"/>
                    </a:ext>
                  </a:extLst>
                </a:gridCol>
              </a:tblGrid>
              <a:tr h="244775">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Chromatography</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Mobile phase</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Stationary phase</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Support</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0"/>
                  </a:ext>
                </a:extLst>
              </a:tr>
              <a:tr h="192600">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Paper</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Solvents</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Paper</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Paper</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Thin layer</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Solvents</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Silica gel (SiO</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 or Alumina (Al</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O</a:t>
                      </a:r>
                      <a:r>
                        <a:rPr lang="en-GB" sz="900" baseline="-25000">
                          <a:solidFill>
                            <a:schemeClr val="dk1"/>
                          </a:solidFill>
                          <a:latin typeface="Lucida Sans"/>
                          <a:ea typeface="Lucida Sans"/>
                          <a:cs typeface="Lucida Sans"/>
                          <a:sym typeface="Lucida Sans"/>
                        </a:rPr>
                        <a:t>3</a:t>
                      </a:r>
                      <a:r>
                        <a:rPr lang="en-GB" sz="900">
                          <a:solidFill>
                            <a:schemeClr val="dk1"/>
                          </a:solidFill>
                          <a:latin typeface="Lucida Sans"/>
                          <a:ea typeface="Lucida Sans"/>
                          <a:cs typeface="Lucida Sans"/>
                          <a:sym typeface="Lucida Sans"/>
                        </a:rPr>
                        <a:t>)</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Glass or plastic</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Column </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Solvents</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Silica gel (SiO</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 or Alumina (Al</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O</a:t>
                      </a:r>
                      <a:r>
                        <a:rPr lang="en-GB" sz="900" baseline="-25000">
                          <a:solidFill>
                            <a:schemeClr val="dk1"/>
                          </a:solidFill>
                          <a:latin typeface="Lucida Sans"/>
                          <a:ea typeface="Lucida Sans"/>
                          <a:cs typeface="Lucida Sans"/>
                          <a:sym typeface="Lucida Sans"/>
                        </a:rPr>
                        <a:t>3</a:t>
                      </a:r>
                      <a:r>
                        <a:rPr lang="en-GB" sz="900">
                          <a:solidFill>
                            <a:schemeClr val="dk1"/>
                          </a:solidFill>
                          <a:latin typeface="Lucida Sans"/>
                          <a:ea typeface="Lucida Sans"/>
                          <a:cs typeface="Lucida Sans"/>
                          <a:sym typeface="Lucida Sans"/>
                        </a:rPr>
                        <a:t>)</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solidFill>
                            <a:schemeClr val="dk1"/>
                          </a:solidFill>
                          <a:latin typeface="Lucida Sans"/>
                          <a:ea typeface="Lucida Sans"/>
                          <a:cs typeface="Lucida Sans"/>
                          <a:sym typeface="Lucida Sans"/>
                        </a:rPr>
                        <a:t>Column</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3"/>
                  </a:ext>
                </a:extLst>
              </a:tr>
              <a:tr h="244775">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Gas-liquid</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N</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 or He</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Powder coated with oil</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Capillary</a:t>
                      </a:r>
                      <a:endParaRPr sz="900">
                        <a:solidFill>
                          <a:schemeClr val="dk1"/>
                        </a:solidFill>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lnB w="12700" cap="flat" cmpd="sng">
                      <a:solidFill>
                        <a:srgbClr val="C2D59B"/>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469" name="Google Shape;469;p19"/>
          <p:cNvGraphicFramePr/>
          <p:nvPr/>
        </p:nvGraphicFramePr>
        <p:xfrm>
          <a:off x="3296816" y="1758488"/>
          <a:ext cx="6408700" cy="1714700"/>
        </p:xfrm>
        <a:graphic>
          <a:graphicData uri="http://schemas.openxmlformats.org/drawingml/2006/table">
            <a:tbl>
              <a:tblPr firstRow="1" bandRow="1">
                <a:noFill/>
                <a:tableStyleId>{6A9958FA-D7F5-4F15-870B-5C0A02EF1A6E}</a:tableStyleId>
              </a:tblPr>
              <a:tblGrid>
                <a:gridCol w="6408700">
                  <a:extLst>
                    <a:ext uri="{9D8B030D-6E8A-4147-A177-3AD203B41FA5}">
                      <a16:colId xmlns:a16="http://schemas.microsoft.com/office/drawing/2014/main" val="20000"/>
                    </a:ext>
                  </a:extLst>
                </a:gridCol>
              </a:tblGrid>
              <a:tr h="211500">
                <a:tc>
                  <a:txBody>
                    <a:bodyPr/>
                    <a:lstStyle/>
                    <a:p>
                      <a:pPr marL="0" marR="0" lvl="0" indent="0" algn="l" rtl="0">
                        <a:spcBef>
                          <a:spcPts val="0"/>
                        </a:spcBef>
                        <a:spcAft>
                          <a:spcPts val="0"/>
                        </a:spcAft>
                        <a:buNone/>
                      </a:pPr>
                      <a:r>
                        <a:rPr lang="en-GB" sz="900" b="1">
                          <a:latin typeface="Lucida Sans"/>
                          <a:ea typeface="Lucida Sans"/>
                          <a:cs typeface="Lucida Sans"/>
                          <a:sym typeface="Lucida Sans"/>
                        </a:rPr>
                        <a:t>2. Thin layer chromatography</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494750">
                <a:tc>
                  <a:txBody>
                    <a:bodyPr/>
                    <a:lstStyle/>
                    <a:p>
                      <a:pPr marL="0" marR="0" lvl="0" indent="0" algn="just" rtl="0">
                        <a:spcBef>
                          <a:spcPts val="0"/>
                        </a:spcBef>
                        <a:spcAft>
                          <a:spcPts val="0"/>
                        </a:spcAft>
                        <a:buNone/>
                      </a:pPr>
                      <a:r>
                        <a:rPr lang="en-GB" sz="900" b="0">
                          <a:latin typeface="Lucida Sans"/>
                          <a:ea typeface="Lucida Sans"/>
                          <a:cs typeface="Lucida Sans"/>
                          <a:sym typeface="Lucida Sans"/>
                        </a:rPr>
                        <a:t>Advantages compared to paper chromatography:</a:t>
                      </a:r>
                      <a:endParaRPr/>
                    </a:p>
                    <a:p>
                      <a:pPr marL="342900" marR="0" lvl="0" indent="-34290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Faster</a:t>
                      </a:r>
                      <a:endParaRPr/>
                    </a:p>
                    <a:p>
                      <a:pPr marL="342900" marR="0" lvl="0" indent="-34290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Plates are harder wearing than paper</a:t>
                      </a:r>
                      <a:endParaRPr/>
                    </a:p>
                    <a:p>
                      <a:pPr marL="342900" marR="0" lvl="0" indent="-34290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Smaller amounts of mixtures can be separated</a:t>
                      </a:r>
                      <a:endParaRPr/>
                    </a:p>
                  </a:txBody>
                  <a:tcPr marL="91450" marR="91450" marT="45725" marB="45725"/>
                </a:tc>
                <a:extLst>
                  <a:ext uri="{0D108BD9-81ED-4DB2-BD59-A6C34878D82A}">
                    <a16:rowId xmlns:a16="http://schemas.microsoft.com/office/drawing/2014/main" val="10001"/>
                  </a:ext>
                </a:extLst>
              </a:tr>
              <a:tr h="846000">
                <a:tc>
                  <a:txBody>
                    <a:bodyPr/>
                    <a:lstStyle/>
                    <a:p>
                      <a:pPr marL="0" marR="0" lvl="0" indent="0" algn="just"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Detection</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Once a sample has run UV or other developing agents are use to locate the spots.</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distance travelled relative to the solvent is called the R</a:t>
                      </a:r>
                      <a:r>
                        <a:rPr lang="en-GB" sz="900" b="0" baseline="-25000">
                          <a:latin typeface="Lucida Sans"/>
                          <a:ea typeface="Lucida Sans"/>
                          <a:cs typeface="Lucida Sans"/>
                          <a:sym typeface="Lucida Sans"/>
                        </a:rPr>
                        <a:t>f</a:t>
                      </a:r>
                      <a:r>
                        <a:rPr lang="en-GB" sz="900" b="0">
                          <a:latin typeface="Lucida Sans"/>
                          <a:ea typeface="Lucida Sans"/>
                          <a:cs typeface="Lucida Sans"/>
                          <a:sym typeface="Lucida Sans"/>
                        </a:rPr>
                        <a:t> value. </a:t>
                      </a:r>
                      <a:endParaRPr/>
                    </a:p>
                    <a:p>
                      <a:pPr marL="0" marR="0" lvl="0" indent="0" algn="ctr" rtl="0">
                        <a:spcBef>
                          <a:spcPts val="0"/>
                        </a:spcBef>
                        <a:spcAft>
                          <a:spcPts val="0"/>
                        </a:spcAft>
                        <a:buNone/>
                      </a:pPr>
                      <a:r>
                        <a:rPr lang="en-GB" sz="900" b="0">
                          <a:latin typeface="Lucida Sans"/>
                          <a:ea typeface="Lucida Sans"/>
                          <a:cs typeface="Lucida Sans"/>
                          <a:sym typeface="Lucida Sans"/>
                        </a:rPr>
                        <a:t>R</a:t>
                      </a:r>
                      <a:r>
                        <a:rPr lang="en-GB" sz="900" b="0" i="1" baseline="-25000">
                          <a:latin typeface="Lucida Sans"/>
                          <a:ea typeface="Lucida Sans"/>
                          <a:cs typeface="Lucida Sans"/>
                          <a:sym typeface="Lucida Sans"/>
                        </a:rPr>
                        <a:t>f</a:t>
                      </a:r>
                      <a:r>
                        <a:rPr lang="en-GB" sz="900" b="0">
                          <a:latin typeface="Lucida Sans"/>
                          <a:ea typeface="Lucida Sans"/>
                          <a:cs typeface="Lucida Sans"/>
                          <a:sym typeface="Lucida Sans"/>
                        </a:rPr>
                        <a:t> = </a:t>
                      </a:r>
                      <a:r>
                        <a:rPr lang="en-GB" sz="900" b="0" u="sng">
                          <a:latin typeface="Lucida Sans"/>
                          <a:ea typeface="Lucida Sans"/>
                          <a:cs typeface="Lucida Sans"/>
                          <a:sym typeface="Lucida Sans"/>
                        </a:rPr>
                        <a:t>distance travelled by the compound</a:t>
                      </a:r>
                      <a:endParaRPr/>
                    </a:p>
                    <a:p>
                      <a:pPr marL="0" marR="0" lvl="0" indent="0" algn="ctr" rtl="0">
                        <a:spcBef>
                          <a:spcPts val="0"/>
                        </a:spcBef>
                        <a:spcAft>
                          <a:spcPts val="0"/>
                        </a:spcAft>
                        <a:buNone/>
                      </a:pPr>
                      <a:r>
                        <a:rPr lang="en-GB" sz="900" b="0">
                          <a:latin typeface="Lucida Sans"/>
                          <a:ea typeface="Lucida Sans"/>
                          <a:cs typeface="Lucida Sans"/>
                          <a:sym typeface="Lucida Sans"/>
                        </a:rPr>
                        <a:t>      distance travelled by the solvent</a:t>
                      </a:r>
                      <a:endParaRPr sz="1050" b="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pic>
        <p:nvPicPr>
          <p:cNvPr id="470" name="Google Shape;470;p19"/>
          <p:cNvPicPr preferRelativeResize="0"/>
          <p:nvPr/>
        </p:nvPicPr>
        <p:blipFill rotWithShape="1">
          <a:blip r:embed="rId3">
            <a:alphaModFix/>
          </a:blip>
          <a:srcRect/>
          <a:stretch/>
        </p:blipFill>
        <p:spPr>
          <a:xfrm>
            <a:off x="632520" y="548680"/>
            <a:ext cx="1359853" cy="2083831"/>
          </a:xfrm>
          <a:prstGeom prst="rect">
            <a:avLst/>
          </a:prstGeom>
          <a:noFill/>
          <a:ln>
            <a:noFill/>
          </a:ln>
        </p:spPr>
      </p:pic>
      <p:sp>
        <p:nvSpPr>
          <p:cNvPr id="471" name="Google Shape;471;p19"/>
          <p:cNvSpPr txBox="1"/>
          <p:nvPr/>
        </p:nvSpPr>
        <p:spPr>
          <a:xfrm>
            <a:off x="1840765" y="911625"/>
            <a:ext cx="1224136" cy="323102"/>
          </a:xfrm>
          <a:prstGeom prst="rect">
            <a:avLst/>
          </a:prstGeom>
          <a:blipFill rotWithShape="1">
            <a:blip r:embed="rId4">
              <a:alphaModFix/>
            </a:blip>
            <a:stretch>
              <a:fillRect/>
            </a:stretch>
          </a:blipFill>
          <a:ln w="9525" cap="flat" cmpd="sng">
            <a:solidFill>
              <a:srgbClr val="76923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pic>
        <p:nvPicPr>
          <p:cNvPr id="472" name="Google Shape;472;p19"/>
          <p:cNvPicPr preferRelativeResize="0"/>
          <p:nvPr/>
        </p:nvPicPr>
        <p:blipFill rotWithShape="1">
          <a:blip r:embed="rId5">
            <a:alphaModFix/>
          </a:blip>
          <a:srcRect/>
          <a:stretch/>
        </p:blipFill>
        <p:spPr>
          <a:xfrm>
            <a:off x="344488" y="2636911"/>
            <a:ext cx="2520280" cy="2764923"/>
          </a:xfrm>
          <a:prstGeom prst="rect">
            <a:avLst/>
          </a:prstGeom>
          <a:noFill/>
          <a:ln>
            <a:noFill/>
          </a:ln>
        </p:spPr>
      </p:pic>
      <p:graphicFrame>
        <p:nvGraphicFramePr>
          <p:cNvPr id="473" name="Google Shape;473;p19"/>
          <p:cNvGraphicFramePr/>
          <p:nvPr/>
        </p:nvGraphicFramePr>
        <p:xfrm>
          <a:off x="3296816" y="4170229"/>
          <a:ext cx="6408700" cy="1143020"/>
        </p:xfrm>
        <a:graphic>
          <a:graphicData uri="http://schemas.openxmlformats.org/drawingml/2006/table">
            <a:tbl>
              <a:tblPr firstRow="1" bandRow="1">
                <a:noFill/>
                <a:tableStyleId>{6A9958FA-D7F5-4F15-870B-5C0A02EF1A6E}</a:tableStyleId>
              </a:tblPr>
              <a:tblGrid>
                <a:gridCol w="6408700">
                  <a:extLst>
                    <a:ext uri="{9D8B030D-6E8A-4147-A177-3AD203B41FA5}">
                      <a16:colId xmlns:a16="http://schemas.microsoft.com/office/drawing/2014/main" val="20000"/>
                    </a:ext>
                  </a:extLst>
                </a:gridCol>
              </a:tblGrid>
              <a:tr h="211500">
                <a:tc>
                  <a:txBody>
                    <a:bodyPr/>
                    <a:lstStyle/>
                    <a:p>
                      <a:pPr marL="0" marR="0" lvl="0" indent="0" algn="just" rtl="0">
                        <a:spcBef>
                          <a:spcPts val="0"/>
                        </a:spcBef>
                        <a:spcAft>
                          <a:spcPts val="0"/>
                        </a:spcAft>
                        <a:buNone/>
                      </a:pPr>
                      <a:r>
                        <a:rPr lang="en-GB" sz="900" b="1">
                          <a:latin typeface="Lucida Sans"/>
                          <a:ea typeface="Lucida Sans"/>
                          <a:cs typeface="Lucida Sans"/>
                          <a:sym typeface="Lucida Sans"/>
                        </a:rPr>
                        <a:t>4. </a:t>
                      </a:r>
                      <a:r>
                        <a:rPr lang="en-GB" sz="900">
                          <a:solidFill>
                            <a:schemeClr val="lt1"/>
                          </a:solidFill>
                          <a:latin typeface="Lucida Sans"/>
                          <a:ea typeface="Lucida Sans"/>
                          <a:cs typeface="Lucida Sans"/>
                          <a:sym typeface="Lucida Sans"/>
                        </a:rPr>
                        <a:t>Gas-liquid </a:t>
                      </a:r>
                      <a:r>
                        <a:rPr lang="en-GB" sz="900" b="1">
                          <a:latin typeface="Lucida Sans"/>
                          <a:ea typeface="Lucida Sans"/>
                          <a:cs typeface="Lucida Sans"/>
                          <a:sym typeface="Lucida Sans"/>
                        </a:rPr>
                        <a:t>chromatography</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494750">
                <a:tc>
                  <a:txBody>
                    <a:bodyPr/>
                    <a:lstStyle/>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In Gas-liquid chromatography a column is packed with a solid or with a solid coated by a liquid, and a gas is passed through the column under pressure at high temperature. </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sample is carried by the gas and the mixture separates as some of the components move along with the gas and some are retained by the oil. </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Different types of detectors are used to identify the emerging gas.</a:t>
                      </a:r>
                      <a:endParaRPr/>
                    </a:p>
                    <a:p>
                      <a:pPr marL="171450" marR="0" lvl="0" indent="-171450" algn="just"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In GCMS (Gas Chromatography-Mass Spectrometry) a</a:t>
                      </a:r>
                      <a:r>
                        <a:rPr lang="en-GB" sz="900" b="0">
                          <a:latin typeface="Lucida Sans"/>
                          <a:ea typeface="Lucida Sans"/>
                          <a:cs typeface="Lucida Sans"/>
                          <a:sym typeface="Lucida Sans"/>
                        </a:rPr>
                        <a:t> mass spectrometer is used as the detector. </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474" name="Google Shape;474;p19"/>
          <p:cNvPicPr preferRelativeResize="0"/>
          <p:nvPr/>
        </p:nvPicPr>
        <p:blipFill rotWithShape="1">
          <a:blip r:embed="rId6">
            <a:alphaModFix/>
          </a:blip>
          <a:srcRect/>
          <a:stretch/>
        </p:blipFill>
        <p:spPr>
          <a:xfrm>
            <a:off x="416496" y="5231329"/>
            <a:ext cx="2280772" cy="1485353"/>
          </a:xfrm>
          <a:prstGeom prst="rect">
            <a:avLst/>
          </a:prstGeom>
          <a:noFill/>
          <a:ln>
            <a:noFill/>
          </a:ln>
        </p:spPr>
      </p:pic>
      <p:graphicFrame>
        <p:nvGraphicFramePr>
          <p:cNvPr id="475" name="Google Shape;475;p19"/>
          <p:cNvGraphicFramePr/>
          <p:nvPr/>
        </p:nvGraphicFramePr>
        <p:xfrm>
          <a:off x="3296816" y="3524514"/>
          <a:ext cx="6408700" cy="594380"/>
        </p:xfrm>
        <a:graphic>
          <a:graphicData uri="http://schemas.openxmlformats.org/drawingml/2006/table">
            <a:tbl>
              <a:tblPr firstRow="1" bandRow="1">
                <a:noFill/>
                <a:tableStyleId>{6A9958FA-D7F5-4F15-870B-5C0A02EF1A6E}</a:tableStyleId>
              </a:tblPr>
              <a:tblGrid>
                <a:gridCol w="6408700">
                  <a:extLst>
                    <a:ext uri="{9D8B030D-6E8A-4147-A177-3AD203B41FA5}">
                      <a16:colId xmlns:a16="http://schemas.microsoft.com/office/drawing/2014/main" val="20000"/>
                    </a:ext>
                  </a:extLst>
                </a:gridCol>
              </a:tblGrid>
              <a:tr h="162925">
                <a:tc>
                  <a:txBody>
                    <a:bodyPr/>
                    <a:lstStyle/>
                    <a:p>
                      <a:pPr marL="0" marR="0" lvl="0" indent="0" algn="just" rtl="0">
                        <a:spcBef>
                          <a:spcPts val="0"/>
                        </a:spcBef>
                        <a:spcAft>
                          <a:spcPts val="0"/>
                        </a:spcAft>
                        <a:buNone/>
                      </a:pPr>
                      <a:r>
                        <a:rPr lang="en-GB" sz="900" b="1">
                          <a:latin typeface="Lucida Sans"/>
                          <a:ea typeface="Lucida Sans"/>
                          <a:cs typeface="Lucida Sans"/>
                          <a:sym typeface="Lucida Sans"/>
                        </a:rPr>
                        <a:t>3. </a:t>
                      </a:r>
                      <a:r>
                        <a:rPr lang="en-GB" sz="900">
                          <a:solidFill>
                            <a:schemeClr val="lt1"/>
                          </a:solidFill>
                          <a:latin typeface="Lucida Sans"/>
                          <a:ea typeface="Lucida Sans"/>
                          <a:cs typeface="Lucida Sans"/>
                          <a:sym typeface="Lucida Sans"/>
                        </a:rPr>
                        <a:t>High Pressure liquid </a:t>
                      </a:r>
                      <a:r>
                        <a:rPr lang="en-GB" sz="900" b="1">
                          <a:latin typeface="Lucida Sans"/>
                          <a:ea typeface="Lucida Sans"/>
                          <a:cs typeface="Lucida Sans"/>
                          <a:sym typeface="Lucida Sans"/>
                        </a:rPr>
                        <a:t>chromatography</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352575">
                <a:tc>
                  <a:txBody>
                    <a:bodyPr/>
                    <a:lstStyle/>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HPLC is a column chromatography performed at high pressure.</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Pressure drives the elution rather than gravity.</a:t>
                      </a:r>
                      <a:endParaRPr sz="900" b="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p:nvPr/>
        </p:nvSpPr>
        <p:spPr>
          <a:xfrm>
            <a:off x="251169" y="88977"/>
            <a:ext cx="4752528"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4:Intro- Spatial representation</a:t>
            </a:r>
            <a:endParaRPr sz="1800" dirty="0">
              <a:solidFill>
                <a:schemeClr val="dk1"/>
              </a:solidFill>
              <a:latin typeface="Lucida Sans"/>
              <a:ea typeface="Lucida Sans"/>
              <a:cs typeface="Lucida Sans"/>
              <a:sym typeface="Lucida Sans"/>
            </a:endParaRPr>
          </a:p>
        </p:txBody>
      </p:sp>
      <p:graphicFrame>
        <p:nvGraphicFramePr>
          <p:cNvPr id="106" name="Google Shape;106;p2"/>
          <p:cNvGraphicFramePr/>
          <p:nvPr/>
        </p:nvGraphicFramePr>
        <p:xfrm>
          <a:off x="4986776" y="328465"/>
          <a:ext cx="4790750" cy="3172538"/>
        </p:xfrm>
        <a:graphic>
          <a:graphicData uri="http://schemas.openxmlformats.org/drawingml/2006/table">
            <a:tbl>
              <a:tblPr firstRow="1" firstCol="1" bandRow="1">
                <a:noFill/>
                <a:tableStyleId>{C2CD7602-661C-4B6C-AA88-9429263CF432}</a:tableStyleId>
              </a:tblPr>
              <a:tblGrid>
                <a:gridCol w="1190350">
                  <a:extLst>
                    <a:ext uri="{9D8B030D-6E8A-4147-A177-3AD203B41FA5}">
                      <a16:colId xmlns:a16="http://schemas.microsoft.com/office/drawing/2014/main" val="20000"/>
                    </a:ext>
                  </a:extLst>
                </a:gridCol>
                <a:gridCol w="2448275">
                  <a:extLst>
                    <a:ext uri="{9D8B030D-6E8A-4147-A177-3AD203B41FA5}">
                      <a16:colId xmlns:a16="http://schemas.microsoft.com/office/drawing/2014/main" val="20001"/>
                    </a:ext>
                  </a:extLst>
                </a:gridCol>
                <a:gridCol w="1152125">
                  <a:extLst>
                    <a:ext uri="{9D8B030D-6E8A-4147-A177-3AD203B41FA5}">
                      <a16:colId xmlns:a16="http://schemas.microsoft.com/office/drawing/2014/main" val="20002"/>
                    </a:ext>
                  </a:extLst>
                </a:gridCol>
              </a:tblGrid>
              <a:tr h="130750">
                <a:tc gridSpan="3">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2. </a:t>
                      </a:r>
                      <a:r>
                        <a:rPr lang="en-GB" sz="900" b="1">
                          <a:latin typeface="Lucida Sans"/>
                          <a:ea typeface="Lucida Sans"/>
                          <a:cs typeface="Lucida Sans"/>
                          <a:sym typeface="Lucida Sans"/>
                        </a:rPr>
                        <a:t>Types of chemical formulas</a:t>
                      </a:r>
                      <a:endParaRPr sz="900" b="1">
                        <a:latin typeface="Lucida Sans"/>
                        <a:ea typeface="Lucida Sans"/>
                        <a:cs typeface="Lucida Sans"/>
                        <a:sym typeface="Lucida Sans"/>
                      </a:endParaRPr>
                    </a:p>
                  </a:txBody>
                  <a:tcPr marL="68575" marR="6857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2675">
                <a:tc>
                  <a:txBody>
                    <a:bodyPr/>
                    <a:lstStyle/>
                    <a:p>
                      <a:pPr marL="0" marR="0" lvl="0" indent="0" algn="l" rtl="0">
                        <a:lnSpc>
                          <a:spcPct val="107000"/>
                        </a:lnSpc>
                        <a:spcBef>
                          <a:spcPts val="0"/>
                        </a:spcBef>
                        <a:spcAft>
                          <a:spcPts val="0"/>
                        </a:spcAft>
                        <a:buClr>
                          <a:schemeClr val="dk1"/>
                        </a:buClr>
                        <a:buSzPts val="900"/>
                        <a:buFont typeface="Lucida Sans"/>
                        <a:buNone/>
                      </a:pPr>
                      <a:r>
                        <a:rPr lang="en-GB" sz="900" b="0">
                          <a:latin typeface="Lucida Sans"/>
                          <a:ea typeface="Lucida Sans"/>
                          <a:cs typeface="Lucida Sans"/>
                          <a:sym typeface="Lucida Sans"/>
                        </a:rPr>
                        <a:t>Chemical Formula</a:t>
                      </a:r>
                      <a:endParaRPr sz="900" b="0">
                        <a:latin typeface="Lucida Sans"/>
                        <a:ea typeface="Lucida Sans"/>
                        <a:cs typeface="Lucida Sans"/>
                        <a:sym typeface="Lucida Sans"/>
                      </a:endParaRPr>
                    </a:p>
                    <a:p>
                      <a:pPr marL="0" marR="0" lvl="0" indent="0" algn="l" rtl="0">
                        <a:lnSpc>
                          <a:spcPct val="107000"/>
                        </a:lnSpc>
                        <a:spcBef>
                          <a:spcPts val="0"/>
                        </a:spcBef>
                        <a:spcAft>
                          <a:spcPts val="0"/>
                        </a:spcAft>
                        <a:buNone/>
                      </a:pPr>
                      <a:endParaRPr sz="900" b="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Definition</a:t>
                      </a:r>
                      <a:endParaRPr sz="90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Example</a:t>
                      </a: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1"/>
                  </a:ext>
                </a:extLst>
              </a:tr>
              <a:tr h="371175">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Molecular Formula</a:t>
                      </a:r>
                      <a:endParaRPr/>
                    </a:p>
                    <a:p>
                      <a:pPr marL="0" marR="0" lvl="0" indent="0" algn="l" rtl="0">
                        <a:lnSpc>
                          <a:spcPct val="107000"/>
                        </a:lnSpc>
                        <a:spcBef>
                          <a:spcPts val="0"/>
                        </a:spcBef>
                        <a:spcAft>
                          <a:spcPts val="0"/>
                        </a:spcAft>
                        <a:buNone/>
                      </a:pPr>
                      <a:r>
                        <a:rPr lang="en-GB" sz="900" b="0" u="none">
                          <a:latin typeface="Lucida Sans"/>
                          <a:ea typeface="Lucida Sans"/>
                          <a:cs typeface="Lucida Sans"/>
                          <a:sym typeface="Lucida Sans"/>
                        </a:rPr>
                        <a:t>(written)</a:t>
                      </a:r>
                      <a:endParaRPr sz="900" b="0" u="none">
                        <a:latin typeface="Lucida Sans"/>
                        <a:ea typeface="Lucida Sans"/>
                        <a:cs typeface="Lucida Sans"/>
                        <a:sym typeface="Lucida Sans"/>
                      </a:endParaRPr>
                    </a:p>
                  </a:txBody>
                  <a:tcPr marL="68575" marR="68575" marT="0" marB="0"/>
                </a:tc>
                <a:tc>
                  <a:txBody>
                    <a:bodyPr/>
                    <a:lstStyle/>
                    <a:p>
                      <a:pPr marL="0" marR="0" lvl="0" indent="0" algn="l" rtl="0">
                        <a:spcBef>
                          <a:spcPts val="0"/>
                        </a:spcBef>
                        <a:spcAft>
                          <a:spcPts val="0"/>
                        </a:spcAft>
                        <a:buClr>
                          <a:schemeClr val="dk1"/>
                        </a:buClr>
                        <a:buSzPts val="900"/>
                        <a:buFont typeface="Noto Sans Symbols"/>
                        <a:buNone/>
                      </a:pPr>
                      <a:r>
                        <a:rPr lang="en-GB" sz="900">
                          <a:latin typeface="Lucida Sans"/>
                          <a:ea typeface="Lucida Sans"/>
                          <a:cs typeface="Lucida Sans"/>
                          <a:sym typeface="Lucida Sans"/>
                        </a:rPr>
                        <a:t>shows the actual number of atoms of each element in a molecule.  </a:t>
                      </a:r>
                      <a:endParaRPr sz="90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 </a:t>
                      </a: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2"/>
                  </a:ext>
                </a:extLst>
              </a:tr>
              <a:tr h="371175">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Empirical Formula</a:t>
                      </a:r>
                      <a:endParaRPr/>
                    </a:p>
                    <a:p>
                      <a:pPr marL="0" marR="0" lvl="0" indent="0" algn="l" rtl="0">
                        <a:lnSpc>
                          <a:spcPct val="107000"/>
                        </a:lnSpc>
                        <a:spcBef>
                          <a:spcPts val="0"/>
                        </a:spcBef>
                        <a:spcAft>
                          <a:spcPts val="0"/>
                        </a:spcAft>
                        <a:buClr>
                          <a:schemeClr val="dk1"/>
                        </a:buClr>
                        <a:buSzPts val="900"/>
                        <a:buFont typeface="Lucida Sans"/>
                        <a:buNone/>
                      </a:pPr>
                      <a:r>
                        <a:rPr lang="en-GB" sz="900" b="0" u="none">
                          <a:latin typeface="Lucida Sans"/>
                          <a:ea typeface="Lucida Sans"/>
                          <a:cs typeface="Lucida Sans"/>
                          <a:sym typeface="Lucida Sans"/>
                        </a:rPr>
                        <a:t>(written)</a:t>
                      </a:r>
                      <a:endParaRPr sz="900" b="0" u="none">
                        <a:latin typeface="Lucida Sans"/>
                        <a:ea typeface="Lucida Sans"/>
                        <a:cs typeface="Lucida Sans"/>
                        <a:sym typeface="Lucida Sans"/>
                      </a:endParaRPr>
                    </a:p>
                  </a:txBody>
                  <a:tcPr marL="68575" marR="68575" marT="0" marB="0"/>
                </a:tc>
                <a:tc>
                  <a:txBody>
                    <a:bodyPr/>
                    <a:lstStyle/>
                    <a:p>
                      <a:pPr marL="0" marR="0" lvl="0" indent="0" algn="l" rtl="0">
                        <a:spcBef>
                          <a:spcPts val="0"/>
                        </a:spcBef>
                        <a:spcAft>
                          <a:spcPts val="0"/>
                        </a:spcAft>
                        <a:buClr>
                          <a:schemeClr val="dk1"/>
                        </a:buClr>
                        <a:buSzPts val="900"/>
                        <a:buFont typeface="Noto Sans Symbols"/>
                        <a:buNone/>
                      </a:pPr>
                      <a:r>
                        <a:rPr lang="en-GB" sz="900">
                          <a:latin typeface="Lucida Sans"/>
                          <a:ea typeface="Lucida Sans"/>
                          <a:cs typeface="Lucida Sans"/>
                          <a:sym typeface="Lucida Sans"/>
                        </a:rPr>
                        <a:t>shows the simplest whole number ratio of atoms of in a compound.</a:t>
                      </a:r>
                      <a:endParaRPr/>
                    </a:p>
                  </a:txBody>
                  <a:tcPr marL="68575" marR="68575" marT="0" marB="0"/>
                </a:tc>
                <a:tc>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 </a:t>
                      </a: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3"/>
                  </a:ext>
                </a:extLst>
              </a:tr>
              <a:tr h="4869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Structural Formula</a:t>
                      </a:r>
                      <a:endParaRPr/>
                    </a:p>
                    <a:p>
                      <a:pPr marL="0" marR="0" lvl="0" indent="0" algn="l" rtl="0">
                        <a:lnSpc>
                          <a:spcPct val="107000"/>
                        </a:lnSpc>
                        <a:spcBef>
                          <a:spcPts val="0"/>
                        </a:spcBef>
                        <a:spcAft>
                          <a:spcPts val="0"/>
                        </a:spcAft>
                        <a:buClr>
                          <a:schemeClr val="dk1"/>
                        </a:buClr>
                        <a:buSzPts val="900"/>
                        <a:buFont typeface="Lucida Sans"/>
                        <a:buNone/>
                      </a:pPr>
                      <a:r>
                        <a:rPr lang="en-GB" sz="900" b="0" u="none">
                          <a:latin typeface="Lucida Sans"/>
                          <a:ea typeface="Lucida Sans"/>
                          <a:cs typeface="Lucida Sans"/>
                          <a:sym typeface="Lucida Sans"/>
                        </a:rPr>
                        <a:t>(drawn)</a:t>
                      </a:r>
                      <a:endParaRPr sz="900" b="0" u="none">
                        <a:latin typeface="Lucida Sans"/>
                        <a:ea typeface="Lucida Sans"/>
                        <a:cs typeface="Lucida Sans"/>
                        <a:sym typeface="Lucida Sans"/>
                      </a:endParaRPr>
                    </a:p>
                    <a:p>
                      <a:pPr marL="0" marR="0" lvl="0" indent="0" algn="l" rtl="0">
                        <a:lnSpc>
                          <a:spcPct val="107000"/>
                        </a:lnSpc>
                        <a:spcBef>
                          <a:spcPts val="0"/>
                        </a:spcBef>
                        <a:spcAft>
                          <a:spcPts val="0"/>
                        </a:spcAft>
                        <a:buNone/>
                      </a:pPr>
                      <a:endParaRPr sz="900" b="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shows the minimal detail that shows the arrangement of atoms in a molecule.</a:t>
                      </a:r>
                      <a:endParaRPr sz="90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 </a:t>
                      </a: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4"/>
                  </a:ext>
                </a:extLst>
              </a:tr>
              <a:tr h="486900">
                <a:tc>
                  <a:txBody>
                    <a:bodyPr/>
                    <a:lstStyle/>
                    <a:p>
                      <a:pPr marL="0" marR="0" lvl="0" indent="0" algn="l" rtl="0">
                        <a:lnSpc>
                          <a:spcPct val="107000"/>
                        </a:lnSpc>
                        <a:spcBef>
                          <a:spcPts val="0"/>
                        </a:spcBef>
                        <a:spcAft>
                          <a:spcPts val="0"/>
                        </a:spcAft>
                        <a:buClr>
                          <a:schemeClr val="dk1"/>
                        </a:buClr>
                        <a:buSzPts val="900"/>
                        <a:buFont typeface="Lucida Sans"/>
                        <a:buNone/>
                      </a:pPr>
                      <a:r>
                        <a:rPr lang="en-GB" sz="900" b="0">
                          <a:latin typeface="Lucida Sans"/>
                          <a:ea typeface="Lucida Sans"/>
                          <a:cs typeface="Lucida Sans"/>
                          <a:sym typeface="Lucida Sans"/>
                        </a:rPr>
                        <a:t>Displayed Formula</a:t>
                      </a:r>
                      <a:endParaRPr/>
                    </a:p>
                    <a:p>
                      <a:pPr marL="0" marR="0" lvl="0" indent="0" algn="l" rtl="0">
                        <a:lnSpc>
                          <a:spcPct val="107000"/>
                        </a:lnSpc>
                        <a:spcBef>
                          <a:spcPts val="0"/>
                        </a:spcBef>
                        <a:spcAft>
                          <a:spcPts val="0"/>
                        </a:spcAft>
                        <a:buClr>
                          <a:schemeClr val="dk1"/>
                        </a:buClr>
                        <a:buSzPts val="900"/>
                        <a:buFont typeface="Lucida Sans"/>
                        <a:buNone/>
                      </a:pPr>
                      <a:r>
                        <a:rPr lang="en-GB" sz="900" b="0" u="none">
                          <a:latin typeface="Lucida Sans"/>
                          <a:ea typeface="Lucida Sans"/>
                          <a:cs typeface="Lucida Sans"/>
                          <a:sym typeface="Lucida Sans"/>
                        </a:rPr>
                        <a:t>(drawn)</a:t>
                      </a:r>
                      <a:endParaRPr sz="900" b="0" u="none">
                        <a:latin typeface="Lucida Sans"/>
                        <a:ea typeface="Lucida Sans"/>
                        <a:cs typeface="Lucida Sans"/>
                        <a:sym typeface="Lucida Sans"/>
                      </a:endParaRPr>
                    </a:p>
                    <a:p>
                      <a:pPr marL="0" marR="0" lvl="0" indent="0" algn="l" rtl="0">
                        <a:lnSpc>
                          <a:spcPct val="107000"/>
                        </a:lnSpc>
                        <a:spcBef>
                          <a:spcPts val="0"/>
                        </a:spcBef>
                        <a:spcAft>
                          <a:spcPts val="0"/>
                        </a:spcAft>
                        <a:buNone/>
                      </a:pPr>
                      <a:endParaRPr sz="900" b="0">
                        <a:latin typeface="Lucida Sans"/>
                        <a:ea typeface="Lucida Sans"/>
                        <a:cs typeface="Lucida Sans"/>
                        <a:sym typeface="Lucida Sans"/>
                      </a:endParaRPr>
                    </a:p>
                  </a:txBody>
                  <a:tcPr marL="68575" marR="68575" marT="0" marB="0"/>
                </a:tc>
                <a:tc>
                  <a:txBody>
                    <a:bodyPr/>
                    <a:lstStyle/>
                    <a:p>
                      <a:pPr marL="0" marR="0" lvl="0" indent="0" algn="l" rtl="0">
                        <a:spcBef>
                          <a:spcPts val="0"/>
                        </a:spcBef>
                        <a:spcAft>
                          <a:spcPts val="0"/>
                        </a:spcAft>
                        <a:buClr>
                          <a:schemeClr val="dk1"/>
                        </a:buClr>
                        <a:buSzPts val="900"/>
                        <a:buFont typeface="Noto Sans Symbols"/>
                        <a:buNone/>
                      </a:pPr>
                      <a:r>
                        <a:rPr lang="en-GB" sz="900">
                          <a:latin typeface="Lucida Sans"/>
                          <a:ea typeface="Lucida Sans"/>
                          <a:cs typeface="Lucida Sans"/>
                          <a:sym typeface="Lucida Sans"/>
                        </a:rPr>
                        <a:t>shows the relative positioning of atoms and the bonds between them, all bonds shown</a:t>
                      </a:r>
                      <a:endParaRPr/>
                    </a:p>
                  </a:txBody>
                  <a:tcPr marL="68575" marR="68575" marT="0" marB="0"/>
                </a:tc>
                <a:tc>
                  <a:txBody>
                    <a:bodyPr/>
                    <a:lstStyle/>
                    <a:p>
                      <a:pPr marL="0" marR="0" lvl="0" indent="0" algn="ctr" rtl="0">
                        <a:lnSpc>
                          <a:spcPct val="107000"/>
                        </a:lnSpc>
                        <a:spcBef>
                          <a:spcPts val="0"/>
                        </a:spcBef>
                        <a:spcAft>
                          <a:spcPts val="0"/>
                        </a:spcAft>
                        <a:buNone/>
                      </a:pPr>
                      <a:r>
                        <a:rPr lang="en-GB" sz="900">
                          <a:latin typeface="Lucida Sans"/>
                          <a:ea typeface="Lucida Sans"/>
                          <a:cs typeface="Lucida Sans"/>
                          <a:sym typeface="Lucida Sans"/>
                        </a:rPr>
                        <a:t>  </a:t>
                      </a: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5"/>
                  </a:ext>
                </a:extLst>
              </a:tr>
              <a:tr h="958775">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Skeletal Formula</a:t>
                      </a:r>
                      <a:endParaRPr/>
                    </a:p>
                    <a:p>
                      <a:pPr marL="0" marR="0" lvl="0" indent="0" algn="l" rtl="0">
                        <a:lnSpc>
                          <a:spcPct val="107000"/>
                        </a:lnSpc>
                        <a:spcBef>
                          <a:spcPts val="0"/>
                        </a:spcBef>
                        <a:spcAft>
                          <a:spcPts val="0"/>
                        </a:spcAft>
                        <a:buClr>
                          <a:schemeClr val="dk1"/>
                        </a:buClr>
                        <a:buSzPts val="900"/>
                        <a:buFont typeface="Lucida Sans"/>
                        <a:buNone/>
                      </a:pPr>
                      <a:r>
                        <a:rPr lang="en-GB" sz="900" b="0" u="none">
                          <a:latin typeface="Lucida Sans"/>
                          <a:ea typeface="Lucida Sans"/>
                          <a:cs typeface="Lucida Sans"/>
                          <a:sym typeface="Lucida Sans"/>
                        </a:rPr>
                        <a:t>(drawn)</a:t>
                      </a:r>
                      <a:endParaRPr sz="900" b="0" u="none">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shows only the bonds of the carbon skeleton and any functional groups. C atoms not shown, nor H atoms bonded to C atoms.</a:t>
                      </a:r>
                      <a:endParaRPr sz="900">
                        <a:latin typeface="Lucida Sans"/>
                        <a:ea typeface="Lucida Sans"/>
                        <a:cs typeface="Lucida Sans"/>
                        <a:sym typeface="Lucida Sans"/>
                      </a:endParaRPr>
                    </a:p>
                  </a:txBody>
                  <a:tcPr marL="68575" marR="68575" marT="0" marB="0"/>
                </a:tc>
                <a:tc>
                  <a:txBody>
                    <a:bodyPr/>
                    <a:lstStyle/>
                    <a:p>
                      <a:pPr marL="0" marR="0" lvl="0" indent="0" algn="l" rtl="0">
                        <a:lnSpc>
                          <a:spcPct val="107000"/>
                        </a:lnSpc>
                        <a:spcBef>
                          <a:spcPts val="0"/>
                        </a:spcBef>
                        <a:spcAft>
                          <a:spcPts val="0"/>
                        </a:spcAft>
                        <a:buNone/>
                      </a:pPr>
                      <a:endParaRPr sz="900">
                        <a:latin typeface="Lucida Sans"/>
                        <a:ea typeface="Lucida Sans"/>
                        <a:cs typeface="Lucida Sans"/>
                        <a:sym typeface="Lucida Sans"/>
                      </a:endParaRPr>
                    </a:p>
                  </a:txBody>
                  <a:tcPr marL="68575" marR="68575" marT="0" marB="0"/>
                </a:tc>
                <a:extLst>
                  <a:ext uri="{0D108BD9-81ED-4DB2-BD59-A6C34878D82A}">
                    <a16:rowId xmlns:a16="http://schemas.microsoft.com/office/drawing/2014/main" val="10006"/>
                  </a:ext>
                </a:extLst>
              </a:tr>
            </a:tbl>
          </a:graphicData>
        </a:graphic>
      </p:graphicFrame>
      <p:graphicFrame>
        <p:nvGraphicFramePr>
          <p:cNvPr id="107" name="Google Shape;107;p2"/>
          <p:cNvGraphicFramePr/>
          <p:nvPr/>
        </p:nvGraphicFramePr>
        <p:xfrm>
          <a:off x="251169" y="542845"/>
          <a:ext cx="4557825" cy="5950813"/>
        </p:xfrm>
        <a:graphic>
          <a:graphicData uri="http://schemas.openxmlformats.org/drawingml/2006/table">
            <a:tbl>
              <a:tblPr firstRow="1" firstCol="1" bandRow="1">
                <a:noFill/>
                <a:tableStyleId>{C2CD7602-661C-4B6C-AA88-9429263CF432}</a:tableStyleId>
              </a:tblPr>
              <a:tblGrid>
                <a:gridCol w="1029425">
                  <a:extLst>
                    <a:ext uri="{9D8B030D-6E8A-4147-A177-3AD203B41FA5}">
                      <a16:colId xmlns:a16="http://schemas.microsoft.com/office/drawing/2014/main" val="20000"/>
                    </a:ext>
                  </a:extLst>
                </a:gridCol>
                <a:gridCol w="3528400">
                  <a:extLst>
                    <a:ext uri="{9D8B030D-6E8A-4147-A177-3AD203B41FA5}">
                      <a16:colId xmlns:a16="http://schemas.microsoft.com/office/drawing/2014/main" val="20001"/>
                    </a:ext>
                  </a:extLst>
                </a:gridCol>
              </a:tblGrid>
              <a:tr h="100575">
                <a:tc gridSpan="2">
                  <a:txBody>
                    <a:bodyPr/>
                    <a:lstStyle/>
                    <a:p>
                      <a:pPr marL="0" marR="0" lvl="0" indent="0" algn="l" rtl="0">
                        <a:lnSpc>
                          <a:spcPct val="107000"/>
                        </a:lnSpc>
                        <a:spcBef>
                          <a:spcPts val="0"/>
                        </a:spcBef>
                        <a:spcAft>
                          <a:spcPts val="0"/>
                        </a:spcAft>
                        <a:buNone/>
                      </a:pPr>
                      <a:r>
                        <a:rPr lang="en-GB" sz="900">
                          <a:latin typeface="Lucida Sans"/>
                          <a:ea typeface="Lucida Sans"/>
                          <a:cs typeface="Lucida Sans"/>
                          <a:sym typeface="Lucida Sans"/>
                        </a:rPr>
                        <a:t>1. Type of chemical reactions</a:t>
                      </a:r>
                      <a:endParaRPr sz="900">
                        <a:latin typeface="Lucida Sans"/>
                        <a:ea typeface="Lucida Sans"/>
                        <a:cs typeface="Lucida Sans"/>
                        <a:sym typeface="Lucida Sans"/>
                      </a:endParaRPr>
                    </a:p>
                  </a:txBody>
                  <a:tcPr marL="38450" marR="38450" marT="0" marB="0"/>
                </a:tc>
                <a:tc hMerge="1">
                  <a:txBody>
                    <a:bodyPr/>
                    <a:lstStyle/>
                    <a:p>
                      <a:endParaRPr lang="en-US"/>
                    </a:p>
                  </a:txBody>
                  <a:tcPr/>
                </a:tc>
                <a:extLst>
                  <a:ext uri="{0D108BD9-81ED-4DB2-BD59-A6C34878D82A}">
                    <a16:rowId xmlns:a16="http://schemas.microsoft.com/office/drawing/2014/main" val="10000"/>
                  </a:ext>
                </a:extLst>
              </a:tr>
              <a:tr h="100575">
                <a:tc>
                  <a:txBody>
                    <a:bodyPr/>
                    <a:lstStyle/>
                    <a:p>
                      <a:pPr marL="0" marR="0" lvl="0" indent="0" algn="l" rtl="0">
                        <a:lnSpc>
                          <a:spcPct val="107000"/>
                        </a:lnSpc>
                        <a:spcBef>
                          <a:spcPts val="0"/>
                        </a:spcBef>
                        <a:spcAft>
                          <a:spcPts val="0"/>
                        </a:spcAft>
                        <a:buNone/>
                      </a:pPr>
                      <a:r>
                        <a:rPr lang="en-GB" sz="900" b="0">
                          <a:solidFill>
                            <a:schemeClr val="dk1"/>
                          </a:solidFill>
                          <a:latin typeface="Lucida Sans"/>
                          <a:ea typeface="Lucida Sans"/>
                          <a:cs typeface="Lucida Sans"/>
                          <a:sym typeface="Lucida Sans"/>
                        </a:rPr>
                        <a:t>Reaction Type</a:t>
                      </a:r>
                      <a:endParaRPr sz="900" b="0">
                        <a:solidFill>
                          <a:schemeClr val="dk1"/>
                        </a:solidFill>
                        <a:latin typeface="Lucida Sans"/>
                        <a:ea typeface="Lucida Sans"/>
                        <a:cs typeface="Lucida Sans"/>
                        <a:sym typeface="Lucida Sans"/>
                      </a:endParaRPr>
                    </a:p>
                  </a:txBody>
                  <a:tcPr marL="38450" marR="38450" marT="0" marB="0"/>
                </a:tc>
                <a:tc>
                  <a:txBody>
                    <a:bodyPr/>
                    <a:lstStyle/>
                    <a:p>
                      <a:pPr marL="0" marR="0" lvl="0" indent="0" algn="l" rtl="0">
                        <a:lnSpc>
                          <a:spcPct val="107000"/>
                        </a:lnSpc>
                        <a:spcBef>
                          <a:spcPts val="0"/>
                        </a:spcBef>
                        <a:spcAft>
                          <a:spcPts val="0"/>
                        </a:spcAft>
                        <a:buNone/>
                      </a:pPr>
                      <a:r>
                        <a:rPr lang="en-GB" sz="900" b="0">
                          <a:solidFill>
                            <a:schemeClr val="dk1"/>
                          </a:solidFill>
                          <a:latin typeface="Lucida Sans"/>
                          <a:ea typeface="Lucida Sans"/>
                          <a:cs typeface="Lucida Sans"/>
                          <a:sym typeface="Lucida Sans"/>
                        </a:rPr>
                        <a:t>Explanation</a:t>
                      </a:r>
                      <a:endParaRPr sz="900" b="0">
                        <a:solidFill>
                          <a:schemeClr val="dk1"/>
                        </a:solidFill>
                        <a:latin typeface="Lucida Sans"/>
                        <a:ea typeface="Lucida Sans"/>
                        <a:cs typeface="Lucida Sans"/>
                        <a:sym typeface="Lucida Sans"/>
                      </a:endParaRPr>
                    </a:p>
                  </a:txBody>
                  <a:tcPr marL="38450" marR="38450" marT="0" marB="0"/>
                </a:tc>
                <a:extLst>
                  <a:ext uri="{0D108BD9-81ED-4DB2-BD59-A6C34878D82A}">
                    <a16:rowId xmlns:a16="http://schemas.microsoft.com/office/drawing/2014/main" val="10001"/>
                  </a:ext>
                </a:extLst>
              </a:tr>
              <a:tr h="4893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Addition:</a:t>
                      </a:r>
                      <a:endParaRPr/>
                    </a:p>
                    <a:p>
                      <a:pPr marL="0" marR="0" lvl="0" indent="0" algn="l" rtl="0">
                        <a:lnSpc>
                          <a:spcPct val="107000"/>
                        </a:lnSpc>
                        <a:spcBef>
                          <a:spcPts val="0"/>
                        </a:spcBef>
                        <a:spcAft>
                          <a:spcPts val="0"/>
                        </a:spcAft>
                        <a:buNone/>
                      </a:pP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a:latin typeface="Lucida Sans"/>
                          <a:ea typeface="Lucida Sans"/>
                          <a:cs typeface="Lucida Sans"/>
                          <a:sym typeface="Lucida Sans"/>
                        </a:rPr>
                        <a:t>reaction where two or more molecules combine to form a single product with 100% atom economy.</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a:t>
                      </a:r>
                      <a:r>
                        <a:rPr lang="en-GB" sz="700">
                          <a:latin typeface="Lucida Sans"/>
                          <a:ea typeface="Lucida Sans"/>
                          <a:cs typeface="Lucida Sans"/>
                          <a:sym typeface="Lucida Sans"/>
                        </a:rPr>
                        <a:t>2</a:t>
                      </a:r>
                      <a:r>
                        <a:rPr lang="en-GB" sz="900">
                          <a:latin typeface="Lucida Sans"/>
                          <a:ea typeface="Lucida Sans"/>
                          <a:cs typeface="Lucida Sans"/>
                          <a:sym typeface="Lucida Sans"/>
                        </a:rPr>
                        <a:t>H</a:t>
                      </a:r>
                      <a:r>
                        <a:rPr lang="en-GB" sz="700">
                          <a:latin typeface="Lucida Sans"/>
                          <a:ea typeface="Lucida Sans"/>
                          <a:cs typeface="Lucida Sans"/>
                          <a:sym typeface="Lucida Sans"/>
                        </a:rPr>
                        <a:t>4</a:t>
                      </a:r>
                      <a:r>
                        <a:rPr lang="en-GB" sz="900">
                          <a:latin typeface="Lucida Sans"/>
                          <a:ea typeface="Lucida Sans"/>
                          <a:cs typeface="Lucida Sans"/>
                          <a:sym typeface="Lucida Sans"/>
                        </a:rPr>
                        <a:t> + Br</a:t>
                      </a:r>
                      <a:r>
                        <a:rPr lang="en-GB" sz="700">
                          <a:latin typeface="Lucida Sans"/>
                          <a:ea typeface="Lucida Sans"/>
                          <a:cs typeface="Lucida Sans"/>
                          <a:sym typeface="Lucida Sans"/>
                        </a:rPr>
                        <a:t>2</a:t>
                      </a:r>
                      <a:r>
                        <a:rPr lang="en-GB" sz="900">
                          <a:latin typeface="Lucida Sans"/>
                          <a:ea typeface="Lucida Sans"/>
                          <a:cs typeface="Lucida Sans"/>
                          <a:sym typeface="Lucida Sans"/>
                        </a:rPr>
                        <a:t> → C</a:t>
                      </a:r>
                      <a:r>
                        <a:rPr lang="en-GB" sz="700">
                          <a:latin typeface="Lucida Sans"/>
                          <a:ea typeface="Lucida Sans"/>
                          <a:cs typeface="Lucida Sans"/>
                          <a:sym typeface="Lucida Sans"/>
                        </a:rPr>
                        <a:t>2</a:t>
                      </a:r>
                      <a:r>
                        <a:rPr lang="en-GB" sz="900">
                          <a:latin typeface="Lucida Sans"/>
                          <a:ea typeface="Lucida Sans"/>
                          <a:cs typeface="Lucida Sans"/>
                          <a:sym typeface="Lucida Sans"/>
                        </a:rPr>
                        <a:t>H</a:t>
                      </a:r>
                      <a:r>
                        <a:rPr lang="en-GB" sz="700">
                          <a:latin typeface="Lucida Sans"/>
                          <a:ea typeface="Lucida Sans"/>
                          <a:cs typeface="Lucida Sans"/>
                          <a:sym typeface="Lucida Sans"/>
                        </a:rPr>
                        <a:t>4</a:t>
                      </a:r>
                      <a:r>
                        <a:rPr lang="en-GB" sz="900">
                          <a:latin typeface="Lucida Sans"/>
                          <a:ea typeface="Lucida Sans"/>
                          <a:cs typeface="Lucida Sans"/>
                          <a:sym typeface="Lucida Sans"/>
                        </a:rPr>
                        <a:t>Br</a:t>
                      </a:r>
                      <a:r>
                        <a:rPr lang="en-GB" sz="700">
                          <a:latin typeface="Lucida Sans"/>
                          <a:ea typeface="Lucida Sans"/>
                          <a:cs typeface="Lucida Sans"/>
                          <a:sym typeface="Lucida Sans"/>
                        </a:rPr>
                        <a:t>2</a:t>
                      </a:r>
                      <a:endParaRPr/>
                    </a:p>
                  </a:txBody>
                  <a:tcPr marL="38450" marR="38450" marT="0" marB="0"/>
                </a:tc>
                <a:extLst>
                  <a:ext uri="{0D108BD9-81ED-4DB2-BD59-A6C34878D82A}">
                    <a16:rowId xmlns:a16="http://schemas.microsoft.com/office/drawing/2014/main" val="10002"/>
                  </a:ext>
                </a:extLst>
              </a:tr>
              <a:tr h="4023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Combustion:</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b="0" i="0">
                          <a:solidFill>
                            <a:schemeClr val="dk1"/>
                          </a:solidFill>
                          <a:latin typeface="Lucida Sans"/>
                          <a:ea typeface="Lucida Sans"/>
                          <a:cs typeface="Lucida Sans"/>
                          <a:sym typeface="Lucida Sans"/>
                        </a:rPr>
                        <a:t>is a high-temperature exothermic redox chemical reaction between a fuel and an oxidant, usually atmospheric oxygen, that produces oxidized, often gaseous products, in a mixture termed as smoke. </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a:t>
                      </a:r>
                      <a:r>
                        <a:rPr lang="en-GB" sz="700">
                          <a:latin typeface="Lucida Sans"/>
                          <a:ea typeface="Lucida Sans"/>
                          <a:cs typeface="Lucida Sans"/>
                          <a:sym typeface="Lucida Sans"/>
                        </a:rPr>
                        <a:t>4</a:t>
                      </a:r>
                      <a:r>
                        <a:rPr lang="en-GB" sz="900">
                          <a:latin typeface="Lucida Sans"/>
                          <a:ea typeface="Lucida Sans"/>
                          <a:cs typeface="Lucida Sans"/>
                          <a:sym typeface="Lucida Sans"/>
                        </a:rPr>
                        <a:t> + 2O</a:t>
                      </a:r>
                      <a:r>
                        <a:rPr lang="en-GB" sz="700">
                          <a:latin typeface="Lucida Sans"/>
                          <a:ea typeface="Lucida Sans"/>
                          <a:cs typeface="Lucida Sans"/>
                          <a:sym typeface="Lucida Sans"/>
                        </a:rPr>
                        <a:t>2</a:t>
                      </a:r>
                      <a:r>
                        <a:rPr lang="en-GB" sz="900">
                          <a:latin typeface="Lucida Sans"/>
                          <a:ea typeface="Lucida Sans"/>
                          <a:cs typeface="Lucida Sans"/>
                          <a:sym typeface="Lucida Sans"/>
                        </a:rPr>
                        <a:t> → 2H</a:t>
                      </a:r>
                      <a:r>
                        <a:rPr lang="en-GB" sz="700">
                          <a:latin typeface="Lucida Sans"/>
                          <a:ea typeface="Lucida Sans"/>
                          <a:cs typeface="Lucida Sans"/>
                          <a:sym typeface="Lucida Sans"/>
                        </a:rPr>
                        <a:t>2</a:t>
                      </a:r>
                      <a:r>
                        <a:rPr lang="en-GB" sz="900">
                          <a:latin typeface="Lucida Sans"/>
                          <a:ea typeface="Lucida Sans"/>
                          <a:cs typeface="Lucida Sans"/>
                          <a:sym typeface="Lucida Sans"/>
                        </a:rPr>
                        <a:t>O + CO</a:t>
                      </a:r>
                      <a:r>
                        <a:rPr lang="en-GB" sz="700">
                          <a:latin typeface="Lucida Sans"/>
                          <a:ea typeface="Lucida Sans"/>
                          <a:cs typeface="Lucida Sans"/>
                          <a:sym typeface="Lucida Sans"/>
                        </a:rPr>
                        <a:t>2</a:t>
                      </a:r>
                      <a:endParaRPr sz="900">
                        <a:latin typeface="Lucida Sans"/>
                        <a:ea typeface="Lucida Sans"/>
                        <a:cs typeface="Lucida Sans"/>
                        <a:sym typeface="Lucida Sans"/>
                      </a:endParaRPr>
                    </a:p>
                  </a:txBody>
                  <a:tcPr marL="38450" marR="38450" marT="0" marB="0"/>
                </a:tc>
                <a:extLst>
                  <a:ext uri="{0D108BD9-81ED-4DB2-BD59-A6C34878D82A}">
                    <a16:rowId xmlns:a16="http://schemas.microsoft.com/office/drawing/2014/main" val="10003"/>
                  </a:ext>
                </a:extLst>
              </a:tr>
              <a:tr h="4023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Condensation:</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a:latin typeface="Lucida Sans"/>
                          <a:ea typeface="Lucida Sans"/>
                          <a:cs typeface="Lucida Sans"/>
                          <a:sym typeface="Lucida Sans"/>
                        </a:rPr>
                        <a:t>reaction in which two or more molecules combine to form a larger molecule, with the simultaneous loss of a small molecule such as water or methanol. </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a:t>
                      </a:r>
                      <a:r>
                        <a:rPr lang="en-GB" sz="700">
                          <a:latin typeface="Lucida Sans"/>
                          <a:ea typeface="Lucida Sans"/>
                          <a:cs typeface="Lucida Sans"/>
                          <a:sym typeface="Lucida Sans"/>
                        </a:rPr>
                        <a:t>3</a:t>
                      </a:r>
                      <a:r>
                        <a:rPr lang="en-GB" sz="900">
                          <a:latin typeface="Lucida Sans"/>
                          <a:ea typeface="Lucida Sans"/>
                          <a:cs typeface="Lucida Sans"/>
                          <a:sym typeface="Lucida Sans"/>
                        </a:rPr>
                        <a:t>NH</a:t>
                      </a:r>
                      <a:r>
                        <a:rPr lang="en-GB" sz="700">
                          <a:latin typeface="Lucida Sans"/>
                          <a:ea typeface="Lucida Sans"/>
                          <a:cs typeface="Lucida Sans"/>
                          <a:sym typeface="Lucida Sans"/>
                        </a:rPr>
                        <a:t>2</a:t>
                      </a:r>
                      <a:r>
                        <a:rPr lang="en-GB" sz="900">
                          <a:latin typeface="Lucida Sans"/>
                          <a:ea typeface="Lucida Sans"/>
                          <a:cs typeface="Lucida Sans"/>
                          <a:sym typeface="Lucida Sans"/>
                        </a:rPr>
                        <a:t> + CH</a:t>
                      </a:r>
                      <a:r>
                        <a:rPr lang="en-GB" sz="700">
                          <a:latin typeface="Lucida Sans"/>
                          <a:ea typeface="Lucida Sans"/>
                          <a:cs typeface="Lucida Sans"/>
                          <a:sym typeface="Lucida Sans"/>
                        </a:rPr>
                        <a:t>3</a:t>
                      </a:r>
                      <a:r>
                        <a:rPr lang="en-GB" sz="900">
                          <a:latin typeface="Lucida Sans"/>
                          <a:ea typeface="Lucida Sans"/>
                          <a:cs typeface="Lucida Sans"/>
                          <a:sym typeface="Lucida Sans"/>
                        </a:rPr>
                        <a:t>COOH → CH</a:t>
                      </a:r>
                      <a:r>
                        <a:rPr lang="en-GB" sz="700">
                          <a:latin typeface="Lucida Sans"/>
                          <a:ea typeface="Lucida Sans"/>
                          <a:cs typeface="Lucida Sans"/>
                          <a:sym typeface="Lucida Sans"/>
                        </a:rPr>
                        <a:t>3</a:t>
                      </a:r>
                      <a:r>
                        <a:rPr lang="en-GB" sz="900">
                          <a:latin typeface="Lucida Sans"/>
                          <a:ea typeface="Lucida Sans"/>
                          <a:cs typeface="Lucida Sans"/>
                          <a:sym typeface="Lucida Sans"/>
                        </a:rPr>
                        <a:t>NHCOCH</a:t>
                      </a:r>
                      <a:r>
                        <a:rPr lang="en-GB" sz="700">
                          <a:latin typeface="Lucida Sans"/>
                          <a:ea typeface="Lucida Sans"/>
                          <a:cs typeface="Lucida Sans"/>
                          <a:sym typeface="Lucida Sans"/>
                        </a:rPr>
                        <a:t>3</a:t>
                      </a:r>
                      <a:r>
                        <a:rPr lang="en-GB" sz="900">
                          <a:latin typeface="Lucida Sans"/>
                          <a:ea typeface="Lucida Sans"/>
                          <a:cs typeface="Lucida Sans"/>
                          <a:sym typeface="Lucida Sans"/>
                        </a:rPr>
                        <a:t> + H</a:t>
                      </a:r>
                      <a:r>
                        <a:rPr lang="en-GB" sz="700">
                          <a:latin typeface="Lucida Sans"/>
                          <a:ea typeface="Lucida Sans"/>
                          <a:cs typeface="Lucida Sans"/>
                          <a:sym typeface="Lucida Sans"/>
                        </a:rPr>
                        <a:t>2</a:t>
                      </a:r>
                      <a:r>
                        <a:rPr lang="en-GB" sz="900">
                          <a:latin typeface="Lucida Sans"/>
                          <a:ea typeface="Lucida Sans"/>
                          <a:cs typeface="Lucida Sans"/>
                          <a:sym typeface="Lucida Sans"/>
                        </a:rPr>
                        <a:t>O</a:t>
                      </a:r>
                      <a:endParaRPr/>
                    </a:p>
                  </a:txBody>
                  <a:tcPr marL="38450" marR="38450" marT="0" marB="0"/>
                </a:tc>
                <a:extLst>
                  <a:ext uri="{0D108BD9-81ED-4DB2-BD59-A6C34878D82A}">
                    <a16:rowId xmlns:a16="http://schemas.microsoft.com/office/drawing/2014/main" val="10004"/>
                  </a:ext>
                </a:extLst>
              </a:tr>
              <a:tr h="2488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Decomposition:</a:t>
                      </a:r>
                      <a:endParaRPr/>
                    </a:p>
                  </a:txBody>
                  <a:tcPr marL="38450" marR="38450" marT="0" marB="0"/>
                </a:tc>
                <a:tc>
                  <a:txBody>
                    <a:bodyPr/>
                    <a:lstStyle/>
                    <a:p>
                      <a:pPr marL="0" marR="0" lvl="0" indent="0" algn="just" rtl="0">
                        <a:lnSpc>
                          <a:spcPct val="107000"/>
                        </a:lnSpc>
                        <a:spcBef>
                          <a:spcPts val="0"/>
                        </a:spcBef>
                        <a:spcAft>
                          <a:spcPts val="0"/>
                        </a:spcAft>
                        <a:buNone/>
                      </a:pPr>
                      <a:r>
                        <a:rPr lang="en-GB" sz="900">
                          <a:latin typeface="Lucida Sans"/>
                          <a:ea typeface="Lucida Sans"/>
                          <a:cs typeface="Lucida Sans"/>
                          <a:sym typeface="Lucida Sans"/>
                        </a:rPr>
                        <a:t>is the process or effect of simplifying a single chemical entity into two or more fragments.</a:t>
                      </a:r>
                      <a:endParaRPr/>
                    </a:p>
                    <a:p>
                      <a:pPr marL="0" marR="0" lvl="0" indent="0" algn="just" rtl="0">
                        <a:lnSpc>
                          <a:spcPct val="107000"/>
                        </a:lnSpc>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2H</a:t>
                      </a:r>
                      <a:r>
                        <a:rPr lang="en-GB" sz="700" b="0" i="0" u="none" strike="noStrike">
                          <a:solidFill>
                            <a:schemeClr val="dk1"/>
                          </a:solidFill>
                          <a:latin typeface="Lucida Sans"/>
                          <a:ea typeface="Lucida Sans"/>
                          <a:cs typeface="Lucida Sans"/>
                          <a:sym typeface="Lucida Sans"/>
                        </a:rPr>
                        <a:t>2</a:t>
                      </a:r>
                      <a:r>
                        <a:rPr lang="en-GB" sz="900" b="0" i="0" u="none" strike="noStrike">
                          <a:solidFill>
                            <a:schemeClr val="dk1"/>
                          </a:solidFill>
                          <a:latin typeface="Lucida Sans"/>
                          <a:ea typeface="Lucida Sans"/>
                          <a:cs typeface="Lucida Sans"/>
                          <a:sym typeface="Lucida Sans"/>
                        </a:rPr>
                        <a:t>O</a:t>
                      </a:r>
                      <a:r>
                        <a:rPr lang="en-GB" sz="700" b="0" i="0" u="none" strike="noStrike">
                          <a:solidFill>
                            <a:schemeClr val="dk1"/>
                          </a:solidFill>
                          <a:latin typeface="Lucida Sans"/>
                          <a:ea typeface="Lucida Sans"/>
                          <a:cs typeface="Lucida Sans"/>
                          <a:sym typeface="Lucida Sans"/>
                        </a:rPr>
                        <a:t>2</a:t>
                      </a:r>
                      <a:r>
                        <a:rPr lang="en-GB" sz="900" b="0" i="0" u="none" strike="noStrike">
                          <a:solidFill>
                            <a:schemeClr val="dk1"/>
                          </a:solidFill>
                          <a:latin typeface="Lucida Sans"/>
                          <a:ea typeface="Lucida Sans"/>
                          <a:cs typeface="Lucida Sans"/>
                          <a:sym typeface="Lucida Sans"/>
                        </a:rPr>
                        <a:t> → 2H</a:t>
                      </a:r>
                      <a:r>
                        <a:rPr lang="en-GB" sz="700" b="0" i="0" u="none" strike="noStrike">
                          <a:solidFill>
                            <a:schemeClr val="dk1"/>
                          </a:solidFill>
                          <a:latin typeface="Lucida Sans"/>
                          <a:ea typeface="Lucida Sans"/>
                          <a:cs typeface="Lucida Sans"/>
                          <a:sym typeface="Lucida Sans"/>
                        </a:rPr>
                        <a:t>2</a:t>
                      </a:r>
                      <a:r>
                        <a:rPr lang="en-GB" sz="900" b="0" i="0" u="none" strike="noStrike">
                          <a:solidFill>
                            <a:schemeClr val="dk1"/>
                          </a:solidFill>
                          <a:latin typeface="Lucida Sans"/>
                          <a:ea typeface="Lucida Sans"/>
                          <a:cs typeface="Lucida Sans"/>
                          <a:sym typeface="Lucida Sans"/>
                        </a:rPr>
                        <a:t>O + O</a:t>
                      </a:r>
                      <a:r>
                        <a:rPr lang="en-GB" sz="700" b="0" i="0" u="none" strike="noStrike">
                          <a:solidFill>
                            <a:schemeClr val="dk1"/>
                          </a:solidFill>
                          <a:latin typeface="Lucida Sans"/>
                          <a:ea typeface="Lucida Sans"/>
                          <a:cs typeface="Lucida Sans"/>
                          <a:sym typeface="Lucida Sans"/>
                        </a:rPr>
                        <a:t>2</a:t>
                      </a:r>
                      <a:endParaRPr sz="700" b="0">
                        <a:latin typeface="Lucida Sans"/>
                        <a:ea typeface="Lucida Sans"/>
                        <a:cs typeface="Lucida Sans"/>
                        <a:sym typeface="Lucida Sans"/>
                      </a:endParaRPr>
                    </a:p>
                  </a:txBody>
                  <a:tcPr marL="38450" marR="38450" marT="0" marB="0"/>
                </a:tc>
                <a:extLst>
                  <a:ext uri="{0D108BD9-81ED-4DB2-BD59-A6C34878D82A}">
                    <a16:rowId xmlns:a16="http://schemas.microsoft.com/office/drawing/2014/main" val="10005"/>
                  </a:ext>
                </a:extLst>
              </a:tr>
              <a:tr h="2488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Dehydration:</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a:latin typeface="Lucida Sans"/>
                          <a:ea typeface="Lucida Sans"/>
                          <a:cs typeface="Lucida Sans"/>
                          <a:sym typeface="Lucida Sans"/>
                        </a:rPr>
                        <a:t> is a reaction that involves the loss of water from the reacting molecule or ion.</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a:t>
                      </a:r>
                      <a:r>
                        <a:rPr lang="en-GB" sz="700">
                          <a:latin typeface="Lucida Sans"/>
                          <a:ea typeface="Lucida Sans"/>
                          <a:cs typeface="Lucida Sans"/>
                          <a:sym typeface="Lucida Sans"/>
                        </a:rPr>
                        <a:t>5</a:t>
                      </a:r>
                      <a:r>
                        <a:rPr lang="en-GB" sz="900">
                          <a:latin typeface="Lucida Sans"/>
                          <a:ea typeface="Lucida Sans"/>
                          <a:cs typeface="Lucida Sans"/>
                          <a:sym typeface="Lucida Sans"/>
                        </a:rPr>
                        <a:t>Cl + NaOH → C</a:t>
                      </a:r>
                      <a:r>
                        <a:rPr lang="en-GB" sz="700">
                          <a:latin typeface="Lucida Sans"/>
                          <a:ea typeface="Lucida Sans"/>
                          <a:cs typeface="Lucida Sans"/>
                          <a:sym typeface="Lucida Sans"/>
                        </a:rPr>
                        <a:t>2</a:t>
                      </a:r>
                      <a:r>
                        <a:rPr lang="en-GB" sz="900">
                          <a:latin typeface="Lucida Sans"/>
                          <a:ea typeface="Lucida Sans"/>
                          <a:cs typeface="Lucida Sans"/>
                          <a:sym typeface="Lucida Sans"/>
                        </a:rPr>
                        <a:t>H</a:t>
                      </a:r>
                      <a:r>
                        <a:rPr lang="en-GB" sz="700">
                          <a:latin typeface="Lucida Sans"/>
                          <a:ea typeface="Lucida Sans"/>
                          <a:cs typeface="Lucida Sans"/>
                          <a:sym typeface="Lucida Sans"/>
                        </a:rPr>
                        <a:t>4</a:t>
                      </a:r>
                      <a:r>
                        <a:rPr lang="en-GB" sz="900">
                          <a:latin typeface="Lucida Sans"/>
                          <a:ea typeface="Lucida Sans"/>
                          <a:cs typeface="Lucida Sans"/>
                          <a:sym typeface="Lucida Sans"/>
                        </a:rPr>
                        <a:t> + NaCl + H</a:t>
                      </a:r>
                      <a:r>
                        <a:rPr lang="en-GB" sz="700">
                          <a:latin typeface="Lucida Sans"/>
                          <a:ea typeface="Lucida Sans"/>
                          <a:cs typeface="Lucida Sans"/>
                          <a:sym typeface="Lucida Sans"/>
                        </a:rPr>
                        <a:t>2</a:t>
                      </a:r>
                      <a:r>
                        <a:rPr lang="en-GB" sz="900">
                          <a:latin typeface="Lucida Sans"/>
                          <a:ea typeface="Lucida Sans"/>
                          <a:cs typeface="Lucida Sans"/>
                          <a:sym typeface="Lucida Sans"/>
                        </a:rPr>
                        <a:t>O</a:t>
                      </a:r>
                      <a:endParaRPr/>
                    </a:p>
                  </a:txBody>
                  <a:tcPr marL="38450" marR="38450" marT="0" marB="0"/>
                </a:tc>
                <a:extLst>
                  <a:ext uri="{0D108BD9-81ED-4DB2-BD59-A6C34878D82A}">
                    <a16:rowId xmlns:a16="http://schemas.microsoft.com/office/drawing/2014/main" val="10006"/>
                  </a:ext>
                </a:extLst>
              </a:tr>
              <a:tr h="2488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Displacement</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b="0" i="0">
                          <a:solidFill>
                            <a:schemeClr val="dk1"/>
                          </a:solidFill>
                          <a:latin typeface="Lucida Sans"/>
                          <a:ea typeface="Lucida Sans"/>
                          <a:cs typeface="Lucida Sans"/>
                          <a:sym typeface="Lucida Sans"/>
                        </a:rPr>
                        <a:t>when an element or ion moves out of one compound and into another. It is a type of substitution reaction.</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Mg + 2H</a:t>
                      </a:r>
                      <a:r>
                        <a:rPr lang="en-GB" sz="700">
                          <a:latin typeface="Lucida Sans"/>
                          <a:ea typeface="Lucida Sans"/>
                          <a:cs typeface="Lucida Sans"/>
                          <a:sym typeface="Lucida Sans"/>
                        </a:rPr>
                        <a:t>2</a:t>
                      </a:r>
                      <a:r>
                        <a:rPr lang="en-GB" sz="900">
                          <a:latin typeface="Lucida Sans"/>
                          <a:ea typeface="Lucida Sans"/>
                          <a:cs typeface="Lucida Sans"/>
                          <a:sym typeface="Lucida Sans"/>
                        </a:rPr>
                        <a:t>O → Mg(OH)</a:t>
                      </a:r>
                      <a:r>
                        <a:rPr lang="en-GB" sz="700">
                          <a:latin typeface="Lucida Sans"/>
                          <a:ea typeface="Lucida Sans"/>
                          <a:cs typeface="Lucida Sans"/>
                          <a:sym typeface="Lucida Sans"/>
                        </a:rPr>
                        <a:t>2</a:t>
                      </a:r>
                      <a:r>
                        <a:rPr lang="en-GB" sz="900">
                          <a:latin typeface="Lucida Sans"/>
                          <a:ea typeface="Lucida Sans"/>
                          <a:cs typeface="Lucida Sans"/>
                          <a:sym typeface="Lucida Sans"/>
                        </a:rPr>
                        <a:t> + H</a:t>
                      </a:r>
                      <a:r>
                        <a:rPr lang="en-GB" sz="700">
                          <a:latin typeface="Lucida Sans"/>
                          <a:ea typeface="Lucida Sans"/>
                          <a:cs typeface="Lucida Sans"/>
                          <a:sym typeface="Lucida Sans"/>
                        </a:rPr>
                        <a:t>2</a:t>
                      </a:r>
                      <a:endParaRPr/>
                    </a:p>
                  </a:txBody>
                  <a:tcPr marL="38450" marR="38450" marT="0" marB="0"/>
                </a:tc>
                <a:extLst>
                  <a:ext uri="{0D108BD9-81ED-4DB2-BD59-A6C34878D82A}">
                    <a16:rowId xmlns:a16="http://schemas.microsoft.com/office/drawing/2014/main" val="10007"/>
                  </a:ext>
                </a:extLst>
              </a:tr>
              <a:tr h="288025">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Elimination:</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produces an unsaturated product by loss of atoms or groups from adjacent carbon atoms.</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a:t>
                      </a:r>
                      <a:r>
                        <a:rPr lang="en-GB" sz="700">
                          <a:latin typeface="Lucida Sans"/>
                          <a:ea typeface="Lucida Sans"/>
                          <a:cs typeface="Lucida Sans"/>
                          <a:sym typeface="Lucida Sans"/>
                        </a:rPr>
                        <a:t>5</a:t>
                      </a:r>
                      <a:r>
                        <a:rPr lang="en-GB" sz="900">
                          <a:latin typeface="Lucida Sans"/>
                          <a:ea typeface="Lucida Sans"/>
                          <a:cs typeface="Lucida Sans"/>
                          <a:sym typeface="Lucida Sans"/>
                        </a:rPr>
                        <a:t>Cl + NaOH → C</a:t>
                      </a:r>
                      <a:r>
                        <a:rPr lang="en-GB" sz="700">
                          <a:latin typeface="Lucida Sans"/>
                          <a:ea typeface="Lucida Sans"/>
                          <a:cs typeface="Lucida Sans"/>
                          <a:sym typeface="Lucida Sans"/>
                        </a:rPr>
                        <a:t>2</a:t>
                      </a:r>
                      <a:r>
                        <a:rPr lang="en-GB" sz="900">
                          <a:latin typeface="Lucida Sans"/>
                          <a:ea typeface="Lucida Sans"/>
                          <a:cs typeface="Lucida Sans"/>
                          <a:sym typeface="Lucida Sans"/>
                        </a:rPr>
                        <a:t>H</a:t>
                      </a:r>
                      <a:r>
                        <a:rPr lang="en-GB" sz="700">
                          <a:latin typeface="Lucida Sans"/>
                          <a:ea typeface="Lucida Sans"/>
                          <a:cs typeface="Lucida Sans"/>
                          <a:sym typeface="Lucida Sans"/>
                        </a:rPr>
                        <a:t>4</a:t>
                      </a:r>
                      <a:r>
                        <a:rPr lang="en-GB" sz="900">
                          <a:latin typeface="Lucida Sans"/>
                          <a:ea typeface="Lucida Sans"/>
                          <a:cs typeface="Lucida Sans"/>
                          <a:sym typeface="Lucida Sans"/>
                        </a:rPr>
                        <a:t> + NaCl + H</a:t>
                      </a:r>
                      <a:r>
                        <a:rPr lang="en-GB" sz="700">
                          <a:latin typeface="Lucida Sans"/>
                          <a:ea typeface="Lucida Sans"/>
                          <a:cs typeface="Lucida Sans"/>
                          <a:sym typeface="Lucida Sans"/>
                        </a:rPr>
                        <a:t>2</a:t>
                      </a:r>
                      <a:r>
                        <a:rPr lang="en-GB" sz="900">
                          <a:latin typeface="Lucida Sans"/>
                          <a:ea typeface="Lucida Sans"/>
                          <a:cs typeface="Lucida Sans"/>
                          <a:sym typeface="Lucida Sans"/>
                        </a:rPr>
                        <a:t>O</a:t>
                      </a:r>
                      <a:endParaRPr/>
                    </a:p>
                  </a:txBody>
                  <a:tcPr marL="38450" marR="38450" marT="0" marB="0"/>
                </a:tc>
                <a:extLst>
                  <a:ext uri="{0D108BD9-81ED-4DB2-BD59-A6C34878D82A}">
                    <a16:rowId xmlns:a16="http://schemas.microsoft.com/office/drawing/2014/main" val="10008"/>
                  </a:ext>
                </a:extLst>
              </a:tr>
              <a:tr h="43205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Hydrolysis:</a:t>
                      </a:r>
                      <a:endParaRPr sz="900" b="0">
                        <a:latin typeface="Lucida Sans"/>
                        <a:ea typeface="Lucida Sans"/>
                        <a:cs typeface="Lucida Sans"/>
                        <a:sym typeface="Lucida Sans"/>
                      </a:endParaRPr>
                    </a:p>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 </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reaction in which a molecule of water is added to a substance</a:t>
                      </a:r>
                      <a:r>
                        <a:rPr lang="en-GB" sz="900" b="1">
                          <a:latin typeface="Lucida Sans"/>
                          <a:ea typeface="Lucida Sans"/>
                          <a:cs typeface="Lucida Sans"/>
                          <a:sym typeface="Lucida Sans"/>
                        </a:rPr>
                        <a:t>=</a:t>
                      </a:r>
                      <a:r>
                        <a:rPr lang="en-GB" sz="900">
                          <a:latin typeface="Lucida Sans"/>
                          <a:ea typeface="Lucida Sans"/>
                          <a:cs typeface="Lucida Sans"/>
                          <a:sym typeface="Lucida Sans"/>
                        </a:rPr>
                        <a:t> a compound splits apart in a reaction involving water. Sometimes this addition causes both substance and water molecule to split into two parts.</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H</a:t>
                      </a:r>
                      <a:r>
                        <a:rPr lang="en-GB" sz="700">
                          <a:latin typeface="Lucida Sans"/>
                          <a:ea typeface="Lucida Sans"/>
                          <a:cs typeface="Lucida Sans"/>
                          <a:sym typeface="Lucida Sans"/>
                        </a:rPr>
                        <a:t>2</a:t>
                      </a:r>
                      <a:r>
                        <a:rPr lang="en-GB" sz="900">
                          <a:latin typeface="Lucida Sans"/>
                          <a:ea typeface="Lucida Sans"/>
                          <a:cs typeface="Lucida Sans"/>
                          <a:sym typeface="Lucida Sans"/>
                        </a:rPr>
                        <a:t>SO</a:t>
                      </a:r>
                      <a:r>
                        <a:rPr lang="en-GB" sz="700">
                          <a:latin typeface="Lucida Sans"/>
                          <a:ea typeface="Lucida Sans"/>
                          <a:cs typeface="Lucida Sans"/>
                          <a:sym typeface="Lucida Sans"/>
                        </a:rPr>
                        <a:t>4</a:t>
                      </a:r>
                      <a:r>
                        <a:rPr lang="en-GB" sz="900">
                          <a:latin typeface="Lucida Sans"/>
                          <a:ea typeface="Lucida Sans"/>
                          <a:cs typeface="Lucida Sans"/>
                          <a:sym typeface="Lucida Sans"/>
                        </a:rPr>
                        <a:t> + H</a:t>
                      </a:r>
                      <a:r>
                        <a:rPr lang="en-GB" sz="700">
                          <a:latin typeface="Lucida Sans"/>
                          <a:ea typeface="Lucida Sans"/>
                          <a:cs typeface="Lucida Sans"/>
                          <a:sym typeface="Lucida Sans"/>
                        </a:rPr>
                        <a:t>2</a:t>
                      </a:r>
                      <a:r>
                        <a:rPr lang="en-GB" sz="900">
                          <a:latin typeface="Lucida Sans"/>
                          <a:ea typeface="Lucida Sans"/>
                          <a:cs typeface="Lucida Sans"/>
                          <a:sym typeface="Lucida Sans"/>
                        </a:rPr>
                        <a:t>O → H</a:t>
                      </a:r>
                      <a:r>
                        <a:rPr lang="en-GB" sz="700">
                          <a:latin typeface="Lucida Sans"/>
                          <a:ea typeface="Lucida Sans"/>
                          <a:cs typeface="Lucida Sans"/>
                          <a:sym typeface="Lucida Sans"/>
                        </a:rPr>
                        <a:t>3</a:t>
                      </a:r>
                      <a:r>
                        <a:rPr lang="en-GB" sz="900">
                          <a:latin typeface="Lucida Sans"/>
                          <a:ea typeface="Lucida Sans"/>
                          <a:cs typeface="Lucida Sans"/>
                          <a:sym typeface="Lucida Sans"/>
                        </a:rPr>
                        <a:t>O+ + HSO</a:t>
                      </a:r>
                      <a:r>
                        <a:rPr lang="en-GB" sz="700">
                          <a:latin typeface="Lucida Sans"/>
                          <a:ea typeface="Lucida Sans"/>
                          <a:cs typeface="Lucida Sans"/>
                          <a:sym typeface="Lucida Sans"/>
                        </a:rPr>
                        <a:t>4</a:t>
                      </a:r>
                      <a:r>
                        <a:rPr lang="en-GB" sz="900">
                          <a:latin typeface="Lucida Sans"/>
                          <a:ea typeface="Lucida Sans"/>
                          <a:cs typeface="Lucida Sans"/>
                          <a:sym typeface="Lucida Sans"/>
                        </a:rPr>
                        <a:t>-</a:t>
                      </a:r>
                      <a:endParaRPr/>
                    </a:p>
                  </a:txBody>
                  <a:tcPr marL="38450" marR="38450" marT="0" marB="0"/>
                </a:tc>
                <a:extLst>
                  <a:ext uri="{0D108BD9-81ED-4DB2-BD59-A6C34878D82A}">
                    <a16:rowId xmlns:a16="http://schemas.microsoft.com/office/drawing/2014/main" val="10009"/>
                  </a:ext>
                </a:extLst>
              </a:tr>
              <a:tr h="4023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Neutralisation</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a:latin typeface="Lucida Sans"/>
                          <a:ea typeface="Lucida Sans"/>
                          <a:cs typeface="Lucida Sans"/>
                          <a:sym typeface="Lucida Sans"/>
                        </a:rPr>
                        <a:t>reaction in which an acid and a base react quantitatively with each other.</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NaOH + HCl → NaCl + H</a:t>
                      </a:r>
                      <a:r>
                        <a:rPr lang="en-GB" sz="800">
                          <a:latin typeface="Lucida Sans"/>
                          <a:ea typeface="Lucida Sans"/>
                          <a:cs typeface="Lucida Sans"/>
                          <a:sym typeface="Lucida Sans"/>
                        </a:rPr>
                        <a:t>2</a:t>
                      </a:r>
                      <a:r>
                        <a:rPr lang="en-GB" sz="900">
                          <a:latin typeface="Lucida Sans"/>
                          <a:ea typeface="Lucida Sans"/>
                          <a:cs typeface="Lucida Sans"/>
                          <a:sym typeface="Lucida Sans"/>
                        </a:rPr>
                        <a:t>O</a:t>
                      </a:r>
                      <a:endParaRPr/>
                    </a:p>
                  </a:txBody>
                  <a:tcPr marL="38450" marR="38450" marT="0" marB="0"/>
                </a:tc>
                <a:extLst>
                  <a:ext uri="{0D108BD9-81ED-4DB2-BD59-A6C34878D82A}">
                    <a16:rowId xmlns:a16="http://schemas.microsoft.com/office/drawing/2014/main" val="10010"/>
                  </a:ext>
                </a:extLst>
              </a:tr>
              <a:tr h="402300">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Redox:</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None/>
                      </a:pPr>
                      <a:r>
                        <a:rPr lang="en-GB" sz="900" b="0" i="0">
                          <a:solidFill>
                            <a:schemeClr val="dk1"/>
                          </a:solidFill>
                          <a:latin typeface="Lucida Sans"/>
                          <a:ea typeface="Lucida Sans"/>
                          <a:cs typeface="Lucida Sans"/>
                          <a:sym typeface="Lucida Sans"/>
                        </a:rPr>
                        <a:t>redox is a type of chemical reaction in which the oxidation states of atoms are changed.</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Fe</a:t>
                      </a:r>
                      <a:r>
                        <a:rPr lang="en-GB" sz="700">
                          <a:latin typeface="Lucida Sans"/>
                          <a:ea typeface="Lucida Sans"/>
                          <a:cs typeface="Lucida Sans"/>
                          <a:sym typeface="Lucida Sans"/>
                        </a:rPr>
                        <a:t>2</a:t>
                      </a:r>
                      <a:r>
                        <a:rPr lang="en-GB" sz="900">
                          <a:latin typeface="Lucida Sans"/>
                          <a:ea typeface="Lucida Sans"/>
                          <a:cs typeface="Lucida Sans"/>
                          <a:sym typeface="Lucida Sans"/>
                        </a:rPr>
                        <a:t>O</a:t>
                      </a:r>
                      <a:r>
                        <a:rPr lang="en-GB" sz="700">
                          <a:latin typeface="Lucida Sans"/>
                          <a:ea typeface="Lucida Sans"/>
                          <a:cs typeface="Lucida Sans"/>
                          <a:sym typeface="Lucida Sans"/>
                        </a:rPr>
                        <a:t>3</a:t>
                      </a:r>
                      <a:r>
                        <a:rPr lang="en-GB" sz="900">
                          <a:latin typeface="Lucida Sans"/>
                          <a:ea typeface="Lucida Sans"/>
                          <a:cs typeface="Lucida Sans"/>
                          <a:sym typeface="Lucida Sans"/>
                        </a:rPr>
                        <a:t> + 3CO → 2Fe + 3CO</a:t>
                      </a:r>
                      <a:r>
                        <a:rPr lang="en-GB" sz="700">
                          <a:latin typeface="Lucida Sans"/>
                          <a:ea typeface="Lucida Sans"/>
                          <a:cs typeface="Lucida Sans"/>
                          <a:sym typeface="Lucida Sans"/>
                        </a:rPr>
                        <a:t>2</a:t>
                      </a:r>
                      <a:endParaRPr/>
                    </a:p>
                  </a:txBody>
                  <a:tcPr marL="38450" marR="38450" marT="0" marB="0"/>
                </a:tc>
                <a:extLst>
                  <a:ext uri="{0D108BD9-81ED-4DB2-BD59-A6C34878D82A}">
                    <a16:rowId xmlns:a16="http://schemas.microsoft.com/office/drawing/2014/main" val="10011"/>
                  </a:ext>
                </a:extLst>
              </a:tr>
              <a:tr h="488625">
                <a:tc>
                  <a:txBody>
                    <a:bodyPr/>
                    <a:lstStyle/>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Substitution </a:t>
                      </a:r>
                      <a:endParaRPr/>
                    </a:p>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 </a:t>
                      </a:r>
                      <a:endParaRPr/>
                    </a:p>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 </a:t>
                      </a:r>
                      <a:endParaRPr/>
                    </a:p>
                    <a:p>
                      <a:pPr marL="0" marR="0" lvl="0" indent="0" algn="l" rtl="0">
                        <a:lnSpc>
                          <a:spcPct val="107000"/>
                        </a:lnSpc>
                        <a:spcBef>
                          <a:spcPts val="0"/>
                        </a:spcBef>
                        <a:spcAft>
                          <a:spcPts val="0"/>
                        </a:spcAft>
                        <a:buNone/>
                      </a:pPr>
                      <a:r>
                        <a:rPr lang="en-GB" sz="900" b="0">
                          <a:latin typeface="Lucida Sans"/>
                          <a:ea typeface="Lucida Sans"/>
                          <a:cs typeface="Lucida Sans"/>
                          <a:sym typeface="Lucida Sans"/>
                        </a:rPr>
                        <a:t> </a:t>
                      </a:r>
                      <a:endParaRPr sz="900" b="0">
                        <a:latin typeface="Lucida Sans"/>
                        <a:ea typeface="Lucida Sans"/>
                        <a:cs typeface="Lucida Sans"/>
                        <a:sym typeface="Lucida Sans"/>
                      </a:endParaRPr>
                    </a:p>
                  </a:txBody>
                  <a:tcPr marL="38450" marR="38450" marT="0" marB="0"/>
                </a:tc>
                <a:tc>
                  <a:txBody>
                    <a:bodyPr/>
                    <a:lstStyle/>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reaction during which one functional group in a chemical compound is replaced by another functional group. </a:t>
                      </a:r>
                      <a:endParaRPr/>
                    </a:p>
                    <a:p>
                      <a:pPr marL="0" marR="0" lvl="0" indent="0" algn="just" rtl="0">
                        <a:lnSpc>
                          <a:spcPct val="107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a:t>
                      </a:r>
                      <a:r>
                        <a:rPr lang="en-GB" sz="700">
                          <a:latin typeface="Lucida Sans"/>
                          <a:ea typeface="Lucida Sans"/>
                          <a:cs typeface="Lucida Sans"/>
                          <a:sym typeface="Lucida Sans"/>
                        </a:rPr>
                        <a:t>4</a:t>
                      </a:r>
                      <a:r>
                        <a:rPr lang="en-GB" sz="900">
                          <a:latin typeface="Lucida Sans"/>
                          <a:ea typeface="Lucida Sans"/>
                          <a:cs typeface="Lucida Sans"/>
                          <a:sym typeface="Lucida Sans"/>
                        </a:rPr>
                        <a:t> + Cl</a:t>
                      </a:r>
                      <a:r>
                        <a:rPr lang="en-GB" sz="700">
                          <a:latin typeface="Lucida Sans"/>
                          <a:ea typeface="Lucida Sans"/>
                          <a:cs typeface="Lucida Sans"/>
                          <a:sym typeface="Lucida Sans"/>
                        </a:rPr>
                        <a:t>2</a:t>
                      </a:r>
                      <a:r>
                        <a:rPr lang="en-GB" sz="900">
                          <a:latin typeface="Lucida Sans"/>
                          <a:ea typeface="Lucida Sans"/>
                          <a:cs typeface="Lucida Sans"/>
                          <a:sym typeface="Lucida Sans"/>
                        </a:rPr>
                        <a:t> → CH</a:t>
                      </a:r>
                      <a:r>
                        <a:rPr lang="en-GB" sz="700">
                          <a:latin typeface="Lucida Sans"/>
                          <a:ea typeface="Lucida Sans"/>
                          <a:cs typeface="Lucida Sans"/>
                          <a:sym typeface="Lucida Sans"/>
                        </a:rPr>
                        <a:t>3</a:t>
                      </a:r>
                      <a:r>
                        <a:rPr lang="en-GB" sz="900">
                          <a:latin typeface="Lucida Sans"/>
                          <a:ea typeface="Lucida Sans"/>
                          <a:cs typeface="Lucida Sans"/>
                          <a:sym typeface="Lucida Sans"/>
                        </a:rPr>
                        <a:t>Cl + HCl</a:t>
                      </a:r>
                      <a:endParaRPr sz="900">
                        <a:latin typeface="Lucida Sans"/>
                        <a:ea typeface="Lucida Sans"/>
                        <a:cs typeface="Lucida Sans"/>
                        <a:sym typeface="Lucida Sans"/>
                      </a:endParaRPr>
                    </a:p>
                  </a:txBody>
                  <a:tcPr marL="38450" marR="38450" marT="0" marB="0"/>
                </a:tc>
                <a:extLst>
                  <a:ext uri="{0D108BD9-81ED-4DB2-BD59-A6C34878D82A}">
                    <a16:rowId xmlns:a16="http://schemas.microsoft.com/office/drawing/2014/main" val="10012"/>
                  </a:ext>
                </a:extLst>
              </a:tr>
            </a:tbl>
          </a:graphicData>
        </a:graphic>
      </p:graphicFrame>
      <p:pic>
        <p:nvPicPr>
          <p:cNvPr id="108" name="Google Shape;108;p2"/>
          <p:cNvPicPr preferRelativeResize="0"/>
          <p:nvPr/>
        </p:nvPicPr>
        <p:blipFill rotWithShape="1">
          <a:blip r:embed="rId3">
            <a:alphaModFix/>
          </a:blip>
          <a:srcRect/>
          <a:stretch/>
        </p:blipFill>
        <p:spPr>
          <a:xfrm>
            <a:off x="8826087" y="839175"/>
            <a:ext cx="651825" cy="264804"/>
          </a:xfrm>
          <a:prstGeom prst="rect">
            <a:avLst/>
          </a:prstGeom>
          <a:noFill/>
          <a:ln>
            <a:noFill/>
          </a:ln>
        </p:spPr>
      </p:pic>
      <p:pic>
        <p:nvPicPr>
          <p:cNvPr id="109" name="Google Shape;109;p2"/>
          <p:cNvPicPr preferRelativeResize="0"/>
          <p:nvPr/>
        </p:nvPicPr>
        <p:blipFill rotWithShape="1">
          <a:blip r:embed="rId4">
            <a:alphaModFix/>
          </a:blip>
          <a:srcRect/>
          <a:stretch/>
        </p:blipFill>
        <p:spPr>
          <a:xfrm>
            <a:off x="8909872" y="1240414"/>
            <a:ext cx="500947" cy="262873"/>
          </a:xfrm>
          <a:prstGeom prst="rect">
            <a:avLst/>
          </a:prstGeom>
          <a:noFill/>
          <a:ln>
            <a:noFill/>
          </a:ln>
        </p:spPr>
      </p:pic>
      <p:pic>
        <p:nvPicPr>
          <p:cNvPr id="110" name="Google Shape;110;p2"/>
          <p:cNvPicPr preferRelativeResize="0"/>
          <p:nvPr/>
        </p:nvPicPr>
        <p:blipFill rotWithShape="1">
          <a:blip r:embed="rId5">
            <a:alphaModFix/>
          </a:blip>
          <a:srcRect/>
          <a:stretch/>
        </p:blipFill>
        <p:spPr>
          <a:xfrm>
            <a:off x="8659183" y="2060848"/>
            <a:ext cx="1112362" cy="432048"/>
          </a:xfrm>
          <a:prstGeom prst="rect">
            <a:avLst/>
          </a:prstGeom>
          <a:noFill/>
          <a:ln>
            <a:noFill/>
          </a:ln>
        </p:spPr>
      </p:pic>
      <p:pic>
        <p:nvPicPr>
          <p:cNvPr id="111" name="Google Shape;111;p2"/>
          <p:cNvPicPr preferRelativeResize="0"/>
          <p:nvPr/>
        </p:nvPicPr>
        <p:blipFill rotWithShape="1">
          <a:blip r:embed="rId6">
            <a:alphaModFix/>
          </a:blip>
          <a:srcRect/>
          <a:stretch/>
        </p:blipFill>
        <p:spPr>
          <a:xfrm>
            <a:off x="8632068" y="2766955"/>
            <a:ext cx="929443" cy="446497"/>
          </a:xfrm>
          <a:prstGeom prst="rect">
            <a:avLst/>
          </a:prstGeom>
          <a:noFill/>
          <a:ln>
            <a:noFill/>
          </a:ln>
        </p:spPr>
      </p:pic>
      <p:pic>
        <p:nvPicPr>
          <p:cNvPr id="112" name="Google Shape;112;p2"/>
          <p:cNvPicPr preferRelativeResize="0"/>
          <p:nvPr/>
        </p:nvPicPr>
        <p:blipFill rotWithShape="1">
          <a:blip r:embed="rId7">
            <a:alphaModFix/>
          </a:blip>
          <a:srcRect/>
          <a:stretch/>
        </p:blipFill>
        <p:spPr>
          <a:xfrm>
            <a:off x="8632068" y="1631737"/>
            <a:ext cx="1101318" cy="357103"/>
          </a:xfrm>
          <a:prstGeom prst="rect">
            <a:avLst/>
          </a:prstGeom>
          <a:noFill/>
          <a:ln>
            <a:noFill/>
          </a:ln>
        </p:spPr>
      </p:pic>
      <p:sp>
        <p:nvSpPr>
          <p:cNvPr id="113" name="Google Shape;113;p2"/>
          <p:cNvSpPr txBox="1"/>
          <p:nvPr/>
        </p:nvSpPr>
        <p:spPr>
          <a:xfrm>
            <a:off x="5128579" y="3727487"/>
            <a:ext cx="1665841" cy="230832"/>
          </a:xfrm>
          <a:prstGeom prst="rect">
            <a:avLst/>
          </a:prstGeom>
          <a:solidFill>
            <a:srgbClr val="CCC0D9"/>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dk1"/>
                </a:solidFill>
                <a:latin typeface="Lucida Sans"/>
                <a:ea typeface="Lucida Sans"/>
                <a:cs typeface="Lucida Sans"/>
                <a:sym typeface="Lucida Sans"/>
              </a:rPr>
              <a:t>STRUCTURAL ISOMERISM</a:t>
            </a:r>
            <a:endParaRPr sz="900">
              <a:solidFill>
                <a:schemeClr val="dk1"/>
              </a:solidFill>
              <a:latin typeface="Lucida Sans"/>
              <a:ea typeface="Lucida Sans"/>
              <a:cs typeface="Lucida Sans"/>
              <a:sym typeface="Lucida Sans"/>
            </a:endParaRPr>
          </a:p>
        </p:txBody>
      </p:sp>
      <p:sp>
        <p:nvSpPr>
          <p:cNvPr id="114" name="Google Shape;114;p2"/>
          <p:cNvSpPr txBox="1"/>
          <p:nvPr/>
        </p:nvSpPr>
        <p:spPr>
          <a:xfrm>
            <a:off x="7545288" y="3734170"/>
            <a:ext cx="1332509" cy="230832"/>
          </a:xfrm>
          <a:prstGeom prst="rect">
            <a:avLst/>
          </a:prstGeom>
          <a:solidFill>
            <a:srgbClr val="31859B"/>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lt1"/>
                </a:solidFill>
                <a:latin typeface="Lucida Sans"/>
                <a:ea typeface="Lucida Sans"/>
                <a:cs typeface="Lucida Sans"/>
                <a:sym typeface="Lucida Sans"/>
              </a:rPr>
              <a:t>STEREOISOMERISM</a:t>
            </a:r>
            <a:endParaRPr sz="900">
              <a:solidFill>
                <a:schemeClr val="lt1"/>
              </a:solidFill>
              <a:latin typeface="Lucida Sans"/>
              <a:ea typeface="Lucida Sans"/>
              <a:cs typeface="Lucida Sans"/>
              <a:sym typeface="Lucida Sans"/>
            </a:endParaRPr>
          </a:p>
        </p:txBody>
      </p:sp>
      <p:sp>
        <p:nvSpPr>
          <p:cNvPr id="115" name="Google Shape;115;p2"/>
          <p:cNvSpPr txBox="1"/>
          <p:nvPr/>
        </p:nvSpPr>
        <p:spPr>
          <a:xfrm>
            <a:off x="5020113" y="4002305"/>
            <a:ext cx="1774308"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Same molecular formula but different structural formulae</a:t>
            </a:r>
            <a:endParaRPr/>
          </a:p>
        </p:txBody>
      </p:sp>
      <p:sp>
        <p:nvSpPr>
          <p:cNvPr id="116" name="Google Shape;116;p2"/>
          <p:cNvSpPr txBox="1"/>
          <p:nvPr/>
        </p:nvSpPr>
        <p:spPr>
          <a:xfrm>
            <a:off x="7398317" y="4005064"/>
            <a:ext cx="2373228"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900">
                <a:solidFill>
                  <a:schemeClr val="dk1"/>
                </a:solidFill>
                <a:latin typeface="Lucida Sans"/>
                <a:ea typeface="Lucida Sans"/>
                <a:cs typeface="Lucida Sans"/>
                <a:sym typeface="Lucida Sans"/>
              </a:rPr>
              <a:t>Same molecular formula but atoms occupy different positions in space.</a:t>
            </a:r>
            <a:endParaRPr/>
          </a:p>
        </p:txBody>
      </p:sp>
      <p:sp>
        <p:nvSpPr>
          <p:cNvPr id="117" name="Google Shape;117;p2"/>
          <p:cNvSpPr txBox="1"/>
          <p:nvPr/>
        </p:nvSpPr>
        <p:spPr>
          <a:xfrm>
            <a:off x="5126802" y="4505628"/>
            <a:ext cx="1336589" cy="230832"/>
          </a:xfrm>
          <a:prstGeom prst="rect">
            <a:avLst/>
          </a:prstGeom>
          <a:solidFill>
            <a:srgbClr val="FFCCCC"/>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dk1"/>
                </a:solidFill>
                <a:latin typeface="Lucida Sans"/>
                <a:ea typeface="Lucida Sans"/>
                <a:cs typeface="Lucida Sans"/>
                <a:sym typeface="Lucida Sans"/>
              </a:rPr>
              <a:t>CHAIN ISOMERISM</a:t>
            </a:r>
            <a:endParaRPr/>
          </a:p>
        </p:txBody>
      </p:sp>
      <p:pic>
        <p:nvPicPr>
          <p:cNvPr id="118" name="Google Shape;118;p2" descr="but1"/>
          <p:cNvPicPr preferRelativeResize="0"/>
          <p:nvPr/>
        </p:nvPicPr>
        <p:blipFill rotWithShape="1">
          <a:blip r:embed="rId8">
            <a:alphaModFix/>
          </a:blip>
          <a:srcRect/>
          <a:stretch/>
        </p:blipFill>
        <p:spPr>
          <a:xfrm>
            <a:off x="5038056" y="4882553"/>
            <a:ext cx="715215" cy="306000"/>
          </a:xfrm>
          <a:prstGeom prst="rect">
            <a:avLst/>
          </a:prstGeom>
          <a:noFill/>
          <a:ln>
            <a:noFill/>
          </a:ln>
        </p:spPr>
      </p:pic>
      <p:pic>
        <p:nvPicPr>
          <p:cNvPr id="119" name="Google Shape;119;p2" descr="but2"/>
          <p:cNvPicPr preferRelativeResize="0"/>
          <p:nvPr/>
        </p:nvPicPr>
        <p:blipFill rotWithShape="1">
          <a:blip r:embed="rId9">
            <a:alphaModFix/>
          </a:blip>
          <a:srcRect/>
          <a:stretch/>
        </p:blipFill>
        <p:spPr>
          <a:xfrm>
            <a:off x="5828034" y="4800301"/>
            <a:ext cx="640813" cy="529210"/>
          </a:xfrm>
          <a:prstGeom prst="rect">
            <a:avLst/>
          </a:prstGeom>
          <a:noFill/>
          <a:ln>
            <a:noFill/>
          </a:ln>
        </p:spPr>
      </p:pic>
      <p:cxnSp>
        <p:nvCxnSpPr>
          <p:cNvPr id="120" name="Google Shape;120;p2"/>
          <p:cNvCxnSpPr/>
          <p:nvPr/>
        </p:nvCxnSpPr>
        <p:spPr>
          <a:xfrm>
            <a:off x="4952999" y="3861048"/>
            <a:ext cx="7772" cy="2346113"/>
          </a:xfrm>
          <a:prstGeom prst="straightConnector1">
            <a:avLst/>
          </a:prstGeom>
          <a:noFill/>
          <a:ln w="9525" cap="flat" cmpd="sng">
            <a:solidFill>
              <a:srgbClr val="000000"/>
            </a:solidFill>
            <a:prstDash val="solid"/>
            <a:round/>
            <a:headEnd type="none" w="med" len="med"/>
            <a:tailEnd type="none" w="med" len="med"/>
          </a:ln>
        </p:spPr>
      </p:cxnSp>
      <p:cxnSp>
        <p:nvCxnSpPr>
          <p:cNvPr id="121" name="Google Shape;121;p2"/>
          <p:cNvCxnSpPr/>
          <p:nvPr/>
        </p:nvCxnSpPr>
        <p:spPr>
          <a:xfrm>
            <a:off x="4953000" y="3861048"/>
            <a:ext cx="171888" cy="0"/>
          </a:xfrm>
          <a:prstGeom prst="straightConnector1">
            <a:avLst/>
          </a:prstGeom>
          <a:noFill/>
          <a:ln w="9525" cap="flat" cmpd="sng">
            <a:solidFill>
              <a:srgbClr val="000000"/>
            </a:solidFill>
            <a:prstDash val="solid"/>
            <a:round/>
            <a:headEnd type="none" w="med" len="med"/>
            <a:tailEnd type="none" w="med" len="med"/>
          </a:ln>
        </p:spPr>
      </p:cxnSp>
      <p:sp>
        <p:nvSpPr>
          <p:cNvPr id="122" name="Google Shape;122;p2"/>
          <p:cNvSpPr txBox="1"/>
          <p:nvPr/>
        </p:nvSpPr>
        <p:spPr>
          <a:xfrm>
            <a:off x="5124888" y="5379406"/>
            <a:ext cx="1452642" cy="230832"/>
          </a:xfrm>
          <a:prstGeom prst="rect">
            <a:avLst/>
          </a:prstGeom>
          <a:solidFill>
            <a:srgbClr val="FFCCCC"/>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dk1"/>
                </a:solidFill>
                <a:latin typeface="Lucida Sans"/>
                <a:ea typeface="Lucida Sans"/>
                <a:cs typeface="Lucida Sans"/>
                <a:sym typeface="Lucida Sans"/>
              </a:rPr>
              <a:t>POSITION ISOMERISM</a:t>
            </a:r>
            <a:endParaRPr/>
          </a:p>
        </p:txBody>
      </p:sp>
      <p:sp>
        <p:nvSpPr>
          <p:cNvPr id="123" name="Google Shape;123;p2"/>
          <p:cNvSpPr txBox="1"/>
          <p:nvPr/>
        </p:nvSpPr>
        <p:spPr>
          <a:xfrm>
            <a:off x="5132658" y="6088227"/>
            <a:ext cx="2097738" cy="230832"/>
          </a:xfrm>
          <a:prstGeom prst="rect">
            <a:avLst/>
          </a:prstGeom>
          <a:solidFill>
            <a:srgbClr val="FFCCCC"/>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dk1"/>
                </a:solidFill>
                <a:latin typeface="Lucida Sans"/>
                <a:ea typeface="Lucida Sans"/>
                <a:cs typeface="Lucida Sans"/>
                <a:sym typeface="Lucida Sans"/>
              </a:rPr>
              <a:t>FUNCTIONAL GROUP ISOMERISM</a:t>
            </a:r>
            <a:endParaRPr/>
          </a:p>
        </p:txBody>
      </p:sp>
      <p:pic>
        <p:nvPicPr>
          <p:cNvPr id="124" name="Google Shape;124;p2" descr="1brbut"/>
          <p:cNvPicPr preferRelativeResize="0"/>
          <p:nvPr/>
        </p:nvPicPr>
        <p:blipFill rotWithShape="1">
          <a:blip r:embed="rId10">
            <a:alphaModFix/>
          </a:blip>
          <a:srcRect/>
          <a:stretch/>
        </p:blipFill>
        <p:spPr>
          <a:xfrm>
            <a:off x="5075035" y="5644503"/>
            <a:ext cx="687833" cy="360907"/>
          </a:xfrm>
          <a:prstGeom prst="rect">
            <a:avLst/>
          </a:prstGeom>
          <a:noFill/>
          <a:ln>
            <a:noFill/>
          </a:ln>
        </p:spPr>
      </p:pic>
      <p:pic>
        <p:nvPicPr>
          <p:cNvPr id="125" name="Google Shape;125;p2" descr="2brbut"/>
          <p:cNvPicPr preferRelativeResize="0"/>
          <p:nvPr/>
        </p:nvPicPr>
        <p:blipFill rotWithShape="1">
          <a:blip r:embed="rId11">
            <a:alphaModFix/>
          </a:blip>
          <a:srcRect/>
          <a:stretch/>
        </p:blipFill>
        <p:spPr>
          <a:xfrm>
            <a:off x="5815562" y="5670758"/>
            <a:ext cx="672792" cy="350530"/>
          </a:xfrm>
          <a:prstGeom prst="rect">
            <a:avLst/>
          </a:prstGeom>
          <a:noFill/>
          <a:ln>
            <a:noFill/>
          </a:ln>
        </p:spPr>
      </p:pic>
      <p:pic>
        <p:nvPicPr>
          <p:cNvPr id="126" name="Google Shape;126;p2" descr="ethanol"/>
          <p:cNvPicPr preferRelativeResize="0"/>
          <p:nvPr/>
        </p:nvPicPr>
        <p:blipFill rotWithShape="1">
          <a:blip r:embed="rId12">
            <a:alphaModFix/>
          </a:blip>
          <a:srcRect/>
          <a:stretch/>
        </p:blipFill>
        <p:spPr>
          <a:xfrm>
            <a:off x="5157166" y="6401876"/>
            <a:ext cx="573011" cy="306000"/>
          </a:xfrm>
          <a:prstGeom prst="rect">
            <a:avLst/>
          </a:prstGeom>
          <a:noFill/>
          <a:ln>
            <a:noFill/>
          </a:ln>
        </p:spPr>
      </p:pic>
      <p:pic>
        <p:nvPicPr>
          <p:cNvPr id="127" name="Google Shape;127;p2" descr="methoxy"/>
          <p:cNvPicPr preferRelativeResize="0"/>
          <p:nvPr/>
        </p:nvPicPr>
        <p:blipFill rotWithShape="1">
          <a:blip r:embed="rId13">
            <a:alphaModFix/>
          </a:blip>
          <a:srcRect/>
          <a:stretch/>
        </p:blipFill>
        <p:spPr>
          <a:xfrm>
            <a:off x="5961499" y="6383382"/>
            <a:ext cx="581172" cy="306000"/>
          </a:xfrm>
          <a:prstGeom prst="rect">
            <a:avLst/>
          </a:prstGeom>
          <a:noFill/>
          <a:ln>
            <a:noFill/>
          </a:ln>
        </p:spPr>
      </p:pic>
      <p:sp>
        <p:nvSpPr>
          <p:cNvPr id="128" name="Google Shape;128;p2"/>
          <p:cNvSpPr txBox="1"/>
          <p:nvPr/>
        </p:nvSpPr>
        <p:spPr>
          <a:xfrm>
            <a:off x="7588735" y="4494312"/>
            <a:ext cx="1756753" cy="230832"/>
          </a:xfrm>
          <a:prstGeom prst="rect">
            <a:avLst/>
          </a:prstGeom>
          <a:solidFill>
            <a:srgbClr val="538CD5"/>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lt1"/>
                </a:solidFill>
                <a:latin typeface="Lucida Sans"/>
                <a:ea typeface="Lucida Sans"/>
                <a:cs typeface="Lucida Sans"/>
                <a:sym typeface="Lucida Sans"/>
              </a:rPr>
              <a:t>GEOMETRICAL ISOMERISM</a:t>
            </a:r>
            <a:endParaRPr sz="900">
              <a:solidFill>
                <a:schemeClr val="lt1"/>
              </a:solidFill>
              <a:latin typeface="Lucida Sans"/>
              <a:ea typeface="Lucida Sans"/>
              <a:cs typeface="Lucida Sans"/>
              <a:sym typeface="Lucida Sans"/>
            </a:endParaRPr>
          </a:p>
        </p:txBody>
      </p:sp>
      <p:sp>
        <p:nvSpPr>
          <p:cNvPr id="129" name="Google Shape;129;p2"/>
          <p:cNvSpPr txBox="1"/>
          <p:nvPr/>
        </p:nvSpPr>
        <p:spPr>
          <a:xfrm>
            <a:off x="7674226" y="5517232"/>
            <a:ext cx="1422563" cy="230832"/>
          </a:xfrm>
          <a:prstGeom prst="rect">
            <a:avLst/>
          </a:prstGeom>
          <a:solidFill>
            <a:srgbClr val="538CD5"/>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b="1">
                <a:solidFill>
                  <a:schemeClr val="lt1"/>
                </a:solidFill>
                <a:latin typeface="Lucida Sans"/>
                <a:ea typeface="Lucida Sans"/>
                <a:cs typeface="Lucida Sans"/>
                <a:sym typeface="Lucida Sans"/>
              </a:rPr>
              <a:t>OPTICAL ISOMERISM</a:t>
            </a:r>
            <a:endParaRPr sz="900">
              <a:solidFill>
                <a:schemeClr val="lt1"/>
              </a:solidFill>
              <a:latin typeface="Lucida Sans"/>
              <a:ea typeface="Lucida Sans"/>
              <a:cs typeface="Lucida Sans"/>
              <a:sym typeface="Lucida Sans"/>
            </a:endParaRPr>
          </a:p>
        </p:txBody>
      </p:sp>
      <p:sp>
        <p:nvSpPr>
          <p:cNvPr id="130" name="Google Shape;130;p2"/>
          <p:cNvSpPr txBox="1"/>
          <p:nvPr/>
        </p:nvSpPr>
        <p:spPr>
          <a:xfrm>
            <a:off x="7473280" y="4725144"/>
            <a:ext cx="2373237"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Occurs due to the restricted rotation of C=C double bonds (E/Z or trans/cis)</a:t>
            </a:r>
            <a:endParaRPr sz="900">
              <a:solidFill>
                <a:schemeClr val="dk1"/>
              </a:solidFill>
              <a:latin typeface="Lucida Sans"/>
              <a:ea typeface="Lucida Sans"/>
              <a:cs typeface="Lucida Sans"/>
              <a:sym typeface="Lucida Sans"/>
            </a:endParaRPr>
          </a:p>
        </p:txBody>
      </p:sp>
      <p:sp>
        <p:nvSpPr>
          <p:cNvPr id="131" name="Google Shape;131;p2"/>
          <p:cNvSpPr txBox="1"/>
          <p:nvPr/>
        </p:nvSpPr>
        <p:spPr>
          <a:xfrm>
            <a:off x="7455576" y="5781357"/>
            <a:ext cx="2257782" cy="67197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Occurs when molecules have a chiral centre.  Get two non-superimposable mirror images.</a:t>
            </a:r>
            <a:endParaRPr/>
          </a:p>
          <a:p>
            <a:pPr marL="0" marR="0" lvl="0" indent="0" algn="l" rtl="0">
              <a:spcBef>
                <a:spcPts val="200"/>
              </a:spcBef>
              <a:spcAft>
                <a:spcPts val="0"/>
              </a:spcAft>
              <a:buNone/>
            </a:pPr>
            <a:r>
              <a:rPr lang="en-GB" sz="900">
                <a:solidFill>
                  <a:schemeClr val="dk1"/>
                </a:solidFill>
                <a:latin typeface="Lucida Sans"/>
                <a:ea typeface="Lucida Sans"/>
                <a:cs typeface="Lucida Sans"/>
                <a:sym typeface="Lucida Sans"/>
              </a:rPr>
              <a:t>Two options R/L</a:t>
            </a:r>
            <a:endParaRPr sz="900">
              <a:solidFill>
                <a:schemeClr val="dk1"/>
              </a:solidFill>
              <a:latin typeface="Lucida Sans"/>
              <a:ea typeface="Lucida Sans"/>
              <a:cs typeface="Lucida Sans"/>
              <a:sym typeface="Lucida Sans"/>
            </a:endParaRPr>
          </a:p>
        </p:txBody>
      </p:sp>
      <p:pic>
        <p:nvPicPr>
          <p:cNvPr id="132" name="Google Shape;132;p2" descr="giso2c"/>
          <p:cNvPicPr preferRelativeResize="0"/>
          <p:nvPr/>
        </p:nvPicPr>
        <p:blipFill rotWithShape="1">
          <a:blip r:embed="rId14">
            <a:alphaModFix/>
          </a:blip>
          <a:srcRect/>
          <a:stretch/>
        </p:blipFill>
        <p:spPr>
          <a:xfrm>
            <a:off x="8659183" y="5085184"/>
            <a:ext cx="448847" cy="360000"/>
          </a:xfrm>
          <a:prstGeom prst="rect">
            <a:avLst/>
          </a:prstGeom>
          <a:noFill/>
          <a:ln>
            <a:noFill/>
          </a:ln>
        </p:spPr>
      </p:pic>
      <p:pic>
        <p:nvPicPr>
          <p:cNvPr id="133" name="Google Shape;133;p2" descr="giso2t"/>
          <p:cNvPicPr preferRelativeResize="0"/>
          <p:nvPr/>
        </p:nvPicPr>
        <p:blipFill rotWithShape="1">
          <a:blip r:embed="rId15">
            <a:alphaModFix/>
          </a:blip>
          <a:srcRect/>
          <a:stretch/>
        </p:blipFill>
        <p:spPr>
          <a:xfrm>
            <a:off x="7992933" y="5085184"/>
            <a:ext cx="416451" cy="360000"/>
          </a:xfrm>
          <a:prstGeom prst="rect">
            <a:avLst/>
          </a:prstGeom>
          <a:noFill/>
          <a:ln>
            <a:noFill/>
          </a:ln>
        </p:spPr>
      </p:pic>
      <p:cxnSp>
        <p:nvCxnSpPr>
          <p:cNvPr id="134" name="Google Shape;134;p2"/>
          <p:cNvCxnSpPr/>
          <p:nvPr/>
        </p:nvCxnSpPr>
        <p:spPr>
          <a:xfrm>
            <a:off x="4953000" y="5494822"/>
            <a:ext cx="171888" cy="0"/>
          </a:xfrm>
          <a:prstGeom prst="straightConnector1">
            <a:avLst/>
          </a:prstGeom>
          <a:noFill/>
          <a:ln w="9525" cap="flat" cmpd="sng">
            <a:solidFill>
              <a:srgbClr val="000000"/>
            </a:solidFill>
            <a:prstDash val="solid"/>
            <a:round/>
            <a:headEnd type="none" w="med" len="med"/>
            <a:tailEnd type="none" w="med" len="med"/>
          </a:ln>
        </p:spPr>
      </p:cxnSp>
      <p:cxnSp>
        <p:nvCxnSpPr>
          <p:cNvPr id="135" name="Google Shape;135;p2"/>
          <p:cNvCxnSpPr/>
          <p:nvPr/>
        </p:nvCxnSpPr>
        <p:spPr>
          <a:xfrm>
            <a:off x="4953000" y="6207161"/>
            <a:ext cx="171888" cy="0"/>
          </a:xfrm>
          <a:prstGeom prst="straightConnector1">
            <a:avLst/>
          </a:prstGeom>
          <a:noFill/>
          <a:ln w="9525" cap="flat" cmpd="sng">
            <a:solidFill>
              <a:srgbClr val="000000"/>
            </a:solidFill>
            <a:prstDash val="solid"/>
            <a:round/>
            <a:headEnd type="none" w="med" len="med"/>
            <a:tailEnd type="none" w="med" len="med"/>
          </a:ln>
        </p:spPr>
      </p:cxnSp>
      <p:cxnSp>
        <p:nvCxnSpPr>
          <p:cNvPr id="136" name="Google Shape;136;p2"/>
          <p:cNvCxnSpPr/>
          <p:nvPr/>
        </p:nvCxnSpPr>
        <p:spPr>
          <a:xfrm>
            <a:off x="4953000" y="4634282"/>
            <a:ext cx="171888" cy="0"/>
          </a:xfrm>
          <a:prstGeom prst="straightConnector1">
            <a:avLst/>
          </a:prstGeom>
          <a:noFill/>
          <a:ln w="9525" cap="flat" cmpd="sng">
            <a:solidFill>
              <a:srgbClr val="000000"/>
            </a:solidFill>
            <a:prstDash val="solid"/>
            <a:round/>
            <a:headEnd type="none" w="med" len="med"/>
            <a:tailEnd type="none" w="med" len="med"/>
          </a:ln>
        </p:spPr>
      </p:cxnSp>
      <p:cxnSp>
        <p:nvCxnSpPr>
          <p:cNvPr id="137" name="Google Shape;137;p2"/>
          <p:cNvCxnSpPr/>
          <p:nvPr/>
        </p:nvCxnSpPr>
        <p:spPr>
          <a:xfrm flipH="1">
            <a:off x="7372059" y="3861050"/>
            <a:ext cx="1337" cy="1800198"/>
          </a:xfrm>
          <a:prstGeom prst="straightConnector1">
            <a:avLst/>
          </a:prstGeom>
          <a:noFill/>
          <a:ln w="9525" cap="flat" cmpd="sng">
            <a:solidFill>
              <a:srgbClr val="000000"/>
            </a:solidFill>
            <a:prstDash val="solid"/>
            <a:round/>
            <a:headEnd type="none" w="med" len="med"/>
            <a:tailEnd type="none" w="med" len="med"/>
          </a:ln>
        </p:spPr>
      </p:cxnSp>
      <p:cxnSp>
        <p:nvCxnSpPr>
          <p:cNvPr id="138" name="Google Shape;138;p2"/>
          <p:cNvCxnSpPr/>
          <p:nvPr/>
        </p:nvCxnSpPr>
        <p:spPr>
          <a:xfrm>
            <a:off x="7373400" y="3861048"/>
            <a:ext cx="171888" cy="0"/>
          </a:xfrm>
          <a:prstGeom prst="straightConnector1">
            <a:avLst/>
          </a:prstGeom>
          <a:noFill/>
          <a:ln w="9525" cap="flat" cmpd="sng">
            <a:solidFill>
              <a:srgbClr val="000000"/>
            </a:solidFill>
            <a:prstDash val="solid"/>
            <a:round/>
            <a:headEnd type="none" w="med" len="med"/>
            <a:tailEnd type="none" w="med" len="med"/>
          </a:ln>
        </p:spPr>
      </p:cxnSp>
      <p:cxnSp>
        <p:nvCxnSpPr>
          <p:cNvPr id="139" name="Google Shape;139;p2"/>
          <p:cNvCxnSpPr/>
          <p:nvPr/>
        </p:nvCxnSpPr>
        <p:spPr>
          <a:xfrm>
            <a:off x="7372060" y="5661247"/>
            <a:ext cx="302166" cy="1"/>
          </a:xfrm>
          <a:prstGeom prst="straightConnector1">
            <a:avLst/>
          </a:prstGeom>
          <a:noFill/>
          <a:ln w="9525" cap="flat" cmpd="sng">
            <a:solidFill>
              <a:srgbClr val="000000"/>
            </a:solidFill>
            <a:prstDash val="solid"/>
            <a:round/>
            <a:headEnd type="none" w="med" len="med"/>
            <a:tailEnd type="none" w="med" len="med"/>
          </a:ln>
        </p:spPr>
      </p:cxnSp>
      <p:cxnSp>
        <p:nvCxnSpPr>
          <p:cNvPr id="140" name="Google Shape;140;p2"/>
          <p:cNvCxnSpPr/>
          <p:nvPr/>
        </p:nvCxnSpPr>
        <p:spPr>
          <a:xfrm>
            <a:off x="7373400" y="4634282"/>
            <a:ext cx="171888" cy="0"/>
          </a:xfrm>
          <a:prstGeom prst="straightConnector1">
            <a:avLst/>
          </a:prstGeom>
          <a:noFill/>
          <a:ln w="9525" cap="flat" cmpd="sng">
            <a:solidFill>
              <a:srgbClr val="000000"/>
            </a:solidFill>
            <a:prstDash val="solid"/>
            <a:round/>
            <a:headEnd type="none" w="med" len="med"/>
            <a:tailEnd type="none" w="med" len="med"/>
          </a:ln>
        </p:spPr>
      </p:cxnSp>
      <p:pic>
        <p:nvPicPr>
          <p:cNvPr id="141" name="Google Shape;141;p2" descr="lform"/>
          <p:cNvPicPr preferRelativeResize="0"/>
          <p:nvPr/>
        </p:nvPicPr>
        <p:blipFill rotWithShape="1">
          <a:blip r:embed="rId16">
            <a:alphaModFix/>
          </a:blip>
          <a:srcRect/>
          <a:stretch/>
        </p:blipFill>
        <p:spPr>
          <a:xfrm>
            <a:off x="8481392" y="6201360"/>
            <a:ext cx="451750" cy="468000"/>
          </a:xfrm>
          <a:prstGeom prst="rect">
            <a:avLst/>
          </a:prstGeom>
          <a:noFill/>
          <a:ln>
            <a:noFill/>
          </a:ln>
        </p:spPr>
      </p:pic>
      <p:pic>
        <p:nvPicPr>
          <p:cNvPr id="142" name="Google Shape;142;p2" descr="dform"/>
          <p:cNvPicPr preferRelativeResize="0"/>
          <p:nvPr/>
        </p:nvPicPr>
        <p:blipFill rotWithShape="1">
          <a:blip r:embed="rId17">
            <a:alphaModFix/>
          </a:blip>
          <a:srcRect/>
          <a:stretch/>
        </p:blipFill>
        <p:spPr>
          <a:xfrm>
            <a:off x="9036646" y="6187072"/>
            <a:ext cx="423686" cy="468000"/>
          </a:xfrm>
          <a:prstGeom prst="rect">
            <a:avLst/>
          </a:prstGeom>
          <a:noFill/>
          <a:ln>
            <a:noFill/>
          </a:ln>
        </p:spPr>
      </p:pic>
      <p:cxnSp>
        <p:nvCxnSpPr>
          <p:cNvPr id="143" name="Google Shape;143;p2"/>
          <p:cNvCxnSpPr/>
          <p:nvPr/>
        </p:nvCxnSpPr>
        <p:spPr>
          <a:xfrm>
            <a:off x="8985448" y="6165304"/>
            <a:ext cx="3109" cy="542572"/>
          </a:xfrm>
          <a:prstGeom prst="straightConnector1">
            <a:avLst/>
          </a:prstGeom>
          <a:noFill/>
          <a:ln w="9525" cap="flat" cmpd="sng">
            <a:solidFill>
              <a:schemeClr val="dk1"/>
            </a:solidFill>
            <a:prstDash val="dash"/>
            <a:round/>
            <a:headEnd type="none" w="sm" len="sm"/>
            <a:tailEnd type="none" w="sm" len="sm"/>
          </a:ln>
        </p:spPr>
      </p:cxnSp>
      <p:sp>
        <p:nvSpPr>
          <p:cNvPr id="144" name="Google Shape;144;p2"/>
          <p:cNvSpPr/>
          <p:nvPr/>
        </p:nvSpPr>
        <p:spPr>
          <a:xfrm>
            <a:off x="7473280" y="5157192"/>
            <a:ext cx="56938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E-trans</a:t>
            </a:r>
            <a:endParaRPr sz="900">
              <a:solidFill>
                <a:schemeClr val="dk1"/>
              </a:solidFill>
              <a:latin typeface="Calibri"/>
              <a:ea typeface="Calibri"/>
              <a:cs typeface="Calibri"/>
              <a:sym typeface="Calibri"/>
            </a:endParaRPr>
          </a:p>
        </p:txBody>
      </p:sp>
      <p:sp>
        <p:nvSpPr>
          <p:cNvPr id="145" name="Google Shape;145;p2"/>
          <p:cNvSpPr/>
          <p:nvPr/>
        </p:nvSpPr>
        <p:spPr>
          <a:xfrm>
            <a:off x="9082248" y="5164480"/>
            <a:ext cx="44435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Z-cis</a:t>
            </a:r>
            <a:endParaRPr sz="9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graphicFrame>
        <p:nvGraphicFramePr>
          <p:cNvPr id="480" name="Google Shape;480;p20"/>
          <p:cNvGraphicFramePr/>
          <p:nvPr/>
        </p:nvGraphicFramePr>
        <p:xfrm>
          <a:off x="3740165" y="364253"/>
          <a:ext cx="5688625" cy="5528030"/>
        </p:xfrm>
        <a:graphic>
          <a:graphicData uri="http://schemas.openxmlformats.org/drawingml/2006/table">
            <a:tbl>
              <a:tblPr firstRow="1" bandRow="1">
                <a:noFill/>
                <a:tableStyleId>{6A9958FA-D7F5-4F15-870B-5C0A02EF1A6E}</a:tableStyleId>
              </a:tblPr>
              <a:tblGrid>
                <a:gridCol w="1140825">
                  <a:extLst>
                    <a:ext uri="{9D8B030D-6E8A-4147-A177-3AD203B41FA5}">
                      <a16:colId xmlns:a16="http://schemas.microsoft.com/office/drawing/2014/main" val="20000"/>
                    </a:ext>
                  </a:extLst>
                </a:gridCol>
                <a:gridCol w="3032975">
                  <a:extLst>
                    <a:ext uri="{9D8B030D-6E8A-4147-A177-3AD203B41FA5}">
                      <a16:colId xmlns:a16="http://schemas.microsoft.com/office/drawing/2014/main" val="20001"/>
                    </a:ext>
                  </a:extLst>
                </a:gridCol>
                <a:gridCol w="1514825">
                  <a:extLst>
                    <a:ext uri="{9D8B030D-6E8A-4147-A177-3AD203B41FA5}">
                      <a16:colId xmlns:a16="http://schemas.microsoft.com/office/drawing/2014/main" val="20002"/>
                    </a:ext>
                  </a:extLst>
                </a:gridCol>
              </a:tblGrid>
              <a:tr h="273625">
                <a:tc gridSpan="3">
                  <a:txBody>
                    <a:bodyPr/>
                    <a:lstStyle/>
                    <a:p>
                      <a:pPr marL="0" marR="0" lvl="0" indent="0" algn="l" rtl="0">
                        <a:spcBef>
                          <a:spcPts val="0"/>
                        </a:spcBef>
                        <a:spcAft>
                          <a:spcPts val="0"/>
                        </a:spcAft>
                        <a:buNone/>
                      </a:pPr>
                      <a:r>
                        <a:rPr lang="en-GB" sz="900">
                          <a:latin typeface="Lucida Sans"/>
                          <a:ea typeface="Lucida Sans"/>
                          <a:cs typeface="Lucida Sans"/>
                          <a:sym typeface="Lucida Sans"/>
                        </a:rPr>
                        <a:t>1. Reactions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625">
                <a:tc>
                  <a:txBody>
                    <a:bodyPr/>
                    <a:lstStyle/>
                    <a:p>
                      <a:pPr marL="0" marR="0" lvl="0" indent="0" algn="ctr" rtl="0">
                        <a:spcBef>
                          <a:spcPts val="0"/>
                        </a:spcBef>
                        <a:spcAft>
                          <a:spcPts val="0"/>
                        </a:spcAft>
                        <a:buNone/>
                      </a:pPr>
                      <a:r>
                        <a:rPr lang="en-GB" sz="900">
                          <a:latin typeface="Lucida Sans"/>
                          <a:ea typeface="Lucida Sans"/>
                          <a:cs typeface="Lucida Sans"/>
                          <a:sym typeface="Lucida Sans"/>
                        </a:rPr>
                        <a:t>Functional group</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Reagent</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ctr" rtl="0">
                        <a:spcBef>
                          <a:spcPts val="0"/>
                        </a:spcBef>
                        <a:spcAft>
                          <a:spcPts val="0"/>
                        </a:spcAft>
                        <a:buNone/>
                      </a:pPr>
                      <a:r>
                        <a:rPr lang="en-GB" sz="900">
                          <a:latin typeface="Lucida Sans"/>
                          <a:ea typeface="Lucida Sans"/>
                          <a:cs typeface="Lucida Sans"/>
                          <a:sym typeface="Lucida Sans"/>
                        </a:rPr>
                        <a:t>Result</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Acyl chloride </a:t>
                      </a:r>
                      <a:endParaRPr/>
                    </a:p>
                    <a:p>
                      <a:pPr marL="0" marR="0" lvl="0" indent="0" algn="l" rtl="0">
                        <a:spcBef>
                          <a:spcPts val="0"/>
                        </a:spcBef>
                        <a:spcAft>
                          <a:spcPts val="0"/>
                        </a:spcAft>
                        <a:buNone/>
                      </a:pP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Silver nitrate </a:t>
                      </a:r>
                      <a:endParaRPr/>
                    </a:p>
                    <a:p>
                      <a:pPr marL="0" marR="0" lvl="0" indent="0" algn="l" rtl="0">
                        <a:spcBef>
                          <a:spcPts val="0"/>
                        </a:spcBef>
                        <a:spcAft>
                          <a:spcPts val="0"/>
                        </a:spcAft>
                        <a:buNone/>
                      </a:pP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Vigorous reaction steamy fumes of HCl rapid white precipitate of AgCl</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Alkene</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Bromine water</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Orange colour decolourises</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3"/>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Aminoacids</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b="0">
                          <a:solidFill>
                            <a:srgbClr val="000000"/>
                          </a:solidFill>
                          <a:latin typeface="Lucida Sans"/>
                          <a:ea typeface="Lucida Sans"/>
                          <a:cs typeface="Lucida Sans"/>
                          <a:sym typeface="Lucida Sans"/>
                        </a:rPr>
                        <a:t>Ninhydrin</a:t>
                      </a:r>
                      <a:r>
                        <a:rPr lang="en-GB" sz="900">
                          <a:solidFill>
                            <a:srgbClr val="000000"/>
                          </a:solidFill>
                          <a:latin typeface="Calibri"/>
                          <a:ea typeface="Calibri"/>
                          <a:cs typeface="Calibri"/>
                          <a:sym typeface="Calibri"/>
                        </a:rPr>
                        <a:t>.</a:t>
                      </a:r>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Blue-purple spot appears</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4"/>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Aromatic</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Combustion</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Smoky flames</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5"/>
                  </a:ext>
                </a:extLst>
              </a:tr>
              <a:tr h="252825">
                <a:tc>
                  <a:txBody>
                    <a:bodyPr/>
                    <a:lstStyle/>
                    <a:p>
                      <a:pPr marL="0" marR="0" lvl="0" indent="0" algn="l" rtl="0">
                        <a:spcBef>
                          <a:spcPts val="0"/>
                        </a:spcBef>
                        <a:spcAft>
                          <a:spcPts val="0"/>
                        </a:spcAft>
                        <a:buNone/>
                      </a:pPr>
                      <a:r>
                        <a:rPr lang="en-GB" sz="900">
                          <a:latin typeface="Lucida Sans"/>
                          <a:ea typeface="Lucida Sans"/>
                          <a:cs typeface="Lucida Sans"/>
                          <a:sym typeface="Lucida Sans"/>
                        </a:rPr>
                        <a:t>1 ^ry or 2^ry  alcohol</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Sodium dichromate and sulfuric acid</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Orange to green colour change </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6"/>
                  </a:ext>
                </a:extLst>
              </a:tr>
              <a:tr h="252825">
                <a:tc rowSpan="2">
                  <a:txBody>
                    <a:bodyPr/>
                    <a:lstStyle/>
                    <a:p>
                      <a:pPr marL="0" marR="0" lvl="0" indent="0" algn="l" rtl="0">
                        <a:spcBef>
                          <a:spcPts val="0"/>
                        </a:spcBef>
                        <a:spcAft>
                          <a:spcPts val="0"/>
                        </a:spcAft>
                        <a:buNone/>
                      </a:pPr>
                      <a:r>
                        <a:rPr lang="en-GB" sz="900">
                          <a:latin typeface="Lucida Sans"/>
                          <a:ea typeface="Lucida Sans"/>
                          <a:cs typeface="Lucida Sans"/>
                          <a:sym typeface="Lucida Sans"/>
                        </a:rPr>
                        <a:t>Aldehyde</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Fehling’s solution</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Blue solution to red precipitate</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7"/>
                  </a:ext>
                </a:extLst>
              </a:tr>
              <a:tr h="273625">
                <a:tc vMerge="1">
                  <a:txBody>
                    <a:bodyPr/>
                    <a:lstStyle/>
                    <a:p>
                      <a:endParaRPr lang="en-US"/>
                    </a:p>
                  </a:txBody>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Tollens’ reagent</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Silver mirror formed</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8"/>
                  </a:ext>
                </a:extLst>
              </a:tr>
              <a:tr h="273625">
                <a:tc>
                  <a:txBody>
                    <a:bodyPr/>
                    <a:lstStyle/>
                    <a:p>
                      <a:pPr marL="0" marR="0" lvl="0" indent="0" algn="l" rtl="0">
                        <a:spcBef>
                          <a:spcPts val="0"/>
                        </a:spcBef>
                        <a:spcAft>
                          <a:spcPts val="0"/>
                        </a:spcAft>
                        <a:buNone/>
                      </a:pP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Sodium dichromate and sulfuric acid</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Orange to green colour change </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09"/>
                  </a:ext>
                </a:extLst>
              </a:tr>
              <a:tr h="273625">
                <a:tc rowSpan="2">
                  <a:txBody>
                    <a:bodyPr/>
                    <a:lstStyle/>
                    <a:p>
                      <a:pPr marL="0" marR="0" lvl="0" indent="0" algn="l" rtl="0">
                        <a:spcBef>
                          <a:spcPts val="0"/>
                        </a:spcBef>
                        <a:spcAft>
                          <a:spcPts val="0"/>
                        </a:spcAft>
                        <a:buNone/>
                      </a:pPr>
                      <a:r>
                        <a:rPr lang="en-GB" sz="900">
                          <a:latin typeface="Lucida Sans"/>
                          <a:ea typeface="Lucida Sans"/>
                          <a:cs typeface="Lucida Sans"/>
                          <a:sym typeface="Lucida Sans"/>
                        </a:rPr>
                        <a:t>Carboxylic acid</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lnB w="12700" cap="flat" cmpd="sng">
                      <a:solidFill>
                        <a:srgbClr val="C2D59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Sodium carbonate</a:t>
                      </a:r>
                      <a:endParaRPr/>
                    </a:p>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2CH</a:t>
                      </a:r>
                      <a:r>
                        <a:rPr lang="en-GB" sz="700">
                          <a:latin typeface="Lucida Sans"/>
                          <a:ea typeface="Lucida Sans"/>
                          <a:cs typeface="Lucida Sans"/>
                          <a:sym typeface="Lucida Sans"/>
                        </a:rPr>
                        <a:t>3</a:t>
                      </a:r>
                      <a:r>
                        <a:rPr lang="en-GB" sz="900">
                          <a:latin typeface="Lucida Sans"/>
                          <a:ea typeface="Lucida Sans"/>
                          <a:cs typeface="Lucida Sans"/>
                          <a:sym typeface="Lucida Sans"/>
                        </a:rPr>
                        <a:t>CO</a:t>
                      </a:r>
                      <a:r>
                        <a:rPr lang="en-GB" sz="700">
                          <a:latin typeface="Lucida Sans"/>
                          <a:ea typeface="Lucida Sans"/>
                          <a:cs typeface="Lucida Sans"/>
                          <a:sym typeface="Lucida Sans"/>
                        </a:rPr>
                        <a:t>2</a:t>
                      </a:r>
                      <a:r>
                        <a:rPr lang="en-GB" sz="900">
                          <a:latin typeface="Lucida Sans"/>
                          <a:ea typeface="Lucida Sans"/>
                          <a:cs typeface="Lucida Sans"/>
                          <a:sym typeface="Lucida Sans"/>
                        </a:rPr>
                        <a:t>H + Na</a:t>
                      </a:r>
                      <a:r>
                        <a:rPr lang="en-GB" sz="700">
                          <a:latin typeface="Lucida Sans"/>
                          <a:ea typeface="Lucida Sans"/>
                          <a:cs typeface="Lucida Sans"/>
                          <a:sym typeface="Lucida Sans"/>
                        </a:rPr>
                        <a:t>2</a:t>
                      </a:r>
                      <a:r>
                        <a:rPr lang="en-GB" sz="900">
                          <a:latin typeface="Lucida Sans"/>
                          <a:ea typeface="Lucida Sans"/>
                          <a:cs typeface="Lucida Sans"/>
                          <a:sym typeface="Lucida Sans"/>
                        </a:rPr>
                        <a:t>CO</a:t>
                      </a:r>
                      <a:r>
                        <a:rPr lang="en-GB" sz="700">
                          <a:latin typeface="Lucida Sans"/>
                          <a:ea typeface="Lucida Sans"/>
                          <a:cs typeface="Lucida Sans"/>
                          <a:sym typeface="Lucida Sans"/>
                        </a:rPr>
                        <a:t>3 </a:t>
                      </a:r>
                      <a:r>
                        <a:rPr lang="en-GB" sz="900">
                          <a:latin typeface="Lucida Sans"/>
                          <a:ea typeface="Lucida Sans"/>
                          <a:cs typeface="Lucida Sans"/>
                          <a:sym typeface="Lucida Sans"/>
                        </a:rPr>
                        <a:t>🡪 2CH</a:t>
                      </a:r>
                      <a:r>
                        <a:rPr lang="en-GB" sz="700">
                          <a:latin typeface="Lucida Sans"/>
                          <a:ea typeface="Lucida Sans"/>
                          <a:cs typeface="Lucida Sans"/>
                          <a:sym typeface="Lucida Sans"/>
                        </a:rPr>
                        <a:t>3</a:t>
                      </a:r>
                      <a:r>
                        <a:rPr lang="en-GB" sz="900">
                          <a:latin typeface="Lucida Sans"/>
                          <a:ea typeface="Lucida Sans"/>
                          <a:cs typeface="Lucida Sans"/>
                          <a:sym typeface="Lucida Sans"/>
                        </a:rPr>
                        <a:t>CO</a:t>
                      </a:r>
                      <a:r>
                        <a:rPr lang="en-GB" sz="700">
                          <a:latin typeface="Lucida Sans"/>
                          <a:ea typeface="Lucida Sans"/>
                          <a:cs typeface="Lucida Sans"/>
                          <a:sym typeface="Lucida Sans"/>
                        </a:rPr>
                        <a:t>2</a:t>
                      </a:r>
                      <a:r>
                        <a:rPr lang="en-GB" sz="900">
                          <a:latin typeface="Lucida Sans"/>
                          <a:ea typeface="Lucida Sans"/>
                          <a:cs typeface="Lucida Sans"/>
                          <a:sym typeface="Lucida Sans"/>
                        </a:rPr>
                        <a:t> Na + H</a:t>
                      </a:r>
                      <a:r>
                        <a:rPr lang="en-GB" sz="700">
                          <a:latin typeface="Lucida Sans"/>
                          <a:ea typeface="Lucida Sans"/>
                          <a:cs typeface="Lucida Sans"/>
                          <a:sym typeface="Lucida Sans"/>
                        </a:rPr>
                        <a:t>2</a:t>
                      </a:r>
                      <a:r>
                        <a:rPr lang="en-GB" sz="900">
                          <a:latin typeface="Lucida Sans"/>
                          <a:ea typeface="Lucida Sans"/>
                          <a:cs typeface="Lucida Sans"/>
                          <a:sym typeface="Lucida Sans"/>
                        </a:rPr>
                        <a:t>O + CO</a:t>
                      </a:r>
                      <a:r>
                        <a:rPr lang="en-GB" sz="700">
                          <a:latin typeface="Lucida Sans"/>
                          <a:ea typeface="Lucida Sans"/>
                          <a:cs typeface="Lucida Sans"/>
                          <a:sym typeface="Lucida Sans"/>
                        </a:rPr>
                        <a:t>2</a:t>
                      </a:r>
                      <a:endParaRPr sz="7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Effervescence of CO</a:t>
                      </a:r>
                      <a:r>
                        <a:rPr lang="en-GB" sz="700">
                          <a:latin typeface="Lucida Sans"/>
                          <a:ea typeface="Lucida Sans"/>
                          <a:cs typeface="Lucida Sans"/>
                          <a:sym typeface="Lucida Sans"/>
                        </a:rPr>
                        <a:t>2</a:t>
                      </a:r>
                      <a:r>
                        <a:rPr lang="en-GB" sz="900">
                          <a:latin typeface="Lucida Sans"/>
                          <a:ea typeface="Lucida Sans"/>
                          <a:cs typeface="Lucida Sans"/>
                          <a:sym typeface="Lucida Sans"/>
                        </a:rPr>
                        <a:t> evolved</a:t>
                      </a:r>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10"/>
                  </a:ext>
                </a:extLst>
              </a:tr>
              <a:tr h="273625">
                <a:tc v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pH paper/indicator</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Mildly acidic solution</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1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Esters</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lnT w="12700" cap="flat" cmpd="sng">
                      <a:solidFill>
                        <a:srgbClr val="C2D59B"/>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900"/>
                        <a:buFont typeface="Calibri"/>
                        <a:buNone/>
                      </a:pP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Fruity smell</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12"/>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Haloalkane</a:t>
                      </a:r>
                      <a:endParaRPr sz="900">
                        <a:latin typeface="Lucida Sans"/>
                        <a:ea typeface="Lucida Sans"/>
                        <a:cs typeface="Lucida Sans"/>
                        <a:sym typeface="Lucida Sans"/>
                      </a:endParaRPr>
                    </a:p>
                  </a:txBody>
                  <a:tcPr marL="91450" marR="91450" marT="45725" marB="45725">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Warm with aqueous NaOH then cool then add nitric acid then add silver nitrate</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lnR w="12700" cap="flat" cmpd="sng">
                      <a:solidFill>
                        <a:srgbClr val="C2D59B"/>
                      </a:solidFill>
                      <a:prstDash val="solid"/>
                      <a:round/>
                      <a:headEnd type="none" w="sm" len="sm"/>
                      <a:tailEnd type="none" w="sm" len="sm"/>
                    </a:lnR>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White precipitate (chloroalkane)</a:t>
                      </a:r>
                      <a:endParaRPr/>
                    </a:p>
                    <a:p>
                      <a:pPr marL="0" marR="0" lvl="0" indent="0" algn="l" rtl="0">
                        <a:spcBef>
                          <a:spcPts val="0"/>
                        </a:spcBef>
                        <a:spcAft>
                          <a:spcPts val="0"/>
                        </a:spcAft>
                        <a:buNone/>
                      </a:pPr>
                      <a:r>
                        <a:rPr lang="en-GB" sz="900">
                          <a:latin typeface="Lucida Sans"/>
                          <a:ea typeface="Lucida Sans"/>
                          <a:cs typeface="Lucida Sans"/>
                          <a:sym typeface="Lucida Sans"/>
                        </a:rPr>
                        <a:t>Cream precipitate (bromoalkane)</a:t>
                      </a:r>
                      <a:endParaRPr/>
                    </a:p>
                    <a:p>
                      <a:pPr marL="0" marR="0" lvl="0" indent="0" algn="l" rtl="0">
                        <a:spcBef>
                          <a:spcPts val="0"/>
                        </a:spcBef>
                        <a:spcAft>
                          <a:spcPts val="0"/>
                        </a:spcAft>
                        <a:buNone/>
                      </a:pPr>
                      <a:r>
                        <a:rPr lang="en-GB" sz="900">
                          <a:latin typeface="Lucida Sans"/>
                          <a:ea typeface="Lucida Sans"/>
                          <a:cs typeface="Lucida Sans"/>
                          <a:sym typeface="Lucida Sans"/>
                        </a:rPr>
                        <a:t>Yellow precipitate (iodoalkane)</a:t>
                      </a:r>
                      <a:endParaRPr sz="900">
                        <a:latin typeface="Lucida Sans"/>
                        <a:ea typeface="Lucida Sans"/>
                        <a:cs typeface="Lucida Sans"/>
                        <a:sym typeface="Lucida Sans"/>
                      </a:endParaRPr>
                    </a:p>
                  </a:txBody>
                  <a:tcPr marL="91450" marR="91450" marT="45725" marB="45725">
                    <a:lnL w="12700" cap="flat" cmpd="sng">
                      <a:solidFill>
                        <a:srgbClr val="C2D59B"/>
                      </a:solidFill>
                      <a:prstDash val="solid"/>
                      <a:round/>
                      <a:headEnd type="none" w="sm" len="sm"/>
                      <a:tailEnd type="none" w="sm" len="sm"/>
                    </a:lnL>
                  </a:tcPr>
                </a:tc>
                <a:extLst>
                  <a:ext uri="{0D108BD9-81ED-4DB2-BD59-A6C34878D82A}">
                    <a16:rowId xmlns:a16="http://schemas.microsoft.com/office/drawing/2014/main" val="10013"/>
                  </a:ext>
                </a:extLst>
              </a:tr>
            </a:tbl>
          </a:graphicData>
        </a:graphic>
      </p:graphicFrame>
      <p:graphicFrame>
        <p:nvGraphicFramePr>
          <p:cNvPr id="481" name="Google Shape;481;p20"/>
          <p:cNvGraphicFramePr/>
          <p:nvPr/>
        </p:nvGraphicFramePr>
        <p:xfrm>
          <a:off x="272480" y="533764"/>
          <a:ext cx="3384375" cy="1554500"/>
        </p:xfrm>
        <a:graphic>
          <a:graphicData uri="http://schemas.openxmlformats.org/drawingml/2006/table">
            <a:tbl>
              <a:tblPr firstRow="1" bandRow="1">
                <a:noFill/>
                <a:tableStyleId>{6A9958FA-D7F5-4F15-870B-5C0A02EF1A6E}</a:tableStyleId>
              </a:tblPr>
              <a:tblGrid>
                <a:gridCol w="3384375">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latin typeface="Lucida Sans"/>
                          <a:ea typeface="Lucida Sans"/>
                          <a:cs typeface="Lucida Sans"/>
                          <a:sym typeface="Lucida Sans"/>
                        </a:rPr>
                        <a:t>3. Tollens’ Reagent </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217250">
                <a:tc>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Reagent: aqueous ammonia + silver nitrate.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active substance is the complex ion of </a:t>
                      </a:r>
                      <a:r>
                        <a:rPr lang="en-GB" sz="900" b="0">
                          <a:latin typeface="Lucida Sans"/>
                          <a:ea typeface="Lucida Sans"/>
                          <a:cs typeface="Lucida Sans"/>
                          <a:sym typeface="Lucida Sans"/>
                        </a:rPr>
                        <a:t>[Ag(NH</a:t>
                      </a:r>
                      <a:r>
                        <a:rPr lang="en-GB" sz="900" b="0" baseline="-25000">
                          <a:solidFill>
                            <a:schemeClr val="dk1"/>
                          </a:solidFill>
                          <a:latin typeface="Lucida Sans"/>
                          <a:ea typeface="Lucida Sans"/>
                          <a:cs typeface="Lucida Sans"/>
                          <a:sym typeface="Lucida Sans"/>
                        </a:rPr>
                        <a:t>3</a:t>
                      </a:r>
                      <a:r>
                        <a:rPr lang="en-GB" sz="900" b="0">
                          <a:latin typeface="Lucida Sans"/>
                          <a:ea typeface="Lucida Sans"/>
                          <a:cs typeface="Lucida Sans"/>
                          <a:sym typeface="Lucida Sans"/>
                        </a:rPr>
                        <a:t>)</a:t>
                      </a:r>
                      <a:r>
                        <a:rPr lang="en-GB" sz="900" b="0" baseline="-25000">
                          <a:solidFill>
                            <a:schemeClr val="dk1"/>
                          </a:solidFill>
                          <a:latin typeface="Lucida Sans"/>
                          <a:ea typeface="Lucida Sans"/>
                          <a:cs typeface="Lucida Sans"/>
                          <a:sym typeface="Lucida Sans"/>
                        </a:rPr>
                        <a:t>2</a:t>
                      </a:r>
                      <a:r>
                        <a:rPr lang="en-GB" sz="900" b="0">
                          <a:latin typeface="Lucida Sans"/>
                          <a:ea typeface="Lucida Sans"/>
                          <a:cs typeface="Lucida Sans"/>
                          <a:sym typeface="Lucida Sans"/>
                        </a:rPr>
                        <a:t>]</a:t>
                      </a:r>
                      <a:r>
                        <a:rPr lang="en-GB" sz="900" b="0" baseline="30000">
                          <a:solidFill>
                            <a:schemeClr val="dk1"/>
                          </a:solidFill>
                          <a:latin typeface="Lucida Sans"/>
                          <a:ea typeface="Lucida Sans"/>
                          <a:cs typeface="Lucida Sans"/>
                          <a:sym typeface="Lucida Sans"/>
                        </a:rPr>
                        <a:t>+</a:t>
                      </a:r>
                      <a:r>
                        <a:rPr lang="en-GB" sz="900" b="0">
                          <a:solidFill>
                            <a:schemeClr val="dk1"/>
                          </a:solidFill>
                          <a:latin typeface="Lucida Sans"/>
                          <a:ea typeface="Lucida Sans"/>
                          <a:cs typeface="Lucida Sans"/>
                          <a:sym typeface="Lucida Sans"/>
                        </a:rPr>
                        <a:t> </a:t>
                      </a:r>
                      <a:endParaRPr sz="900" b="0">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Conditions: heat gently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Reaction:. The silver(I) ions are reduced to silver atom and aldehydes/alcohols oxidised.</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Observation: a silver mirror forms coating the inside of the test tube. Ketones result in no change.</a:t>
                      </a:r>
                      <a:endParaRPr/>
                    </a:p>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 </a:t>
                      </a:r>
                      <a:endParaRPr/>
                    </a:p>
                    <a:p>
                      <a:pPr marL="0" marR="0" lvl="0" indent="0" algn="ctr" rtl="0">
                        <a:spcBef>
                          <a:spcPts val="0"/>
                        </a:spcBef>
                        <a:spcAft>
                          <a:spcPts val="0"/>
                        </a:spcAft>
                        <a:buClr>
                          <a:schemeClr val="dk1"/>
                        </a:buClr>
                        <a:buSzPts val="900"/>
                        <a:buFont typeface="Arial"/>
                        <a:buNone/>
                      </a:pPr>
                      <a:r>
                        <a:rPr lang="en-GB" sz="900">
                          <a:latin typeface="Lucida Sans"/>
                          <a:ea typeface="Lucida Sans"/>
                          <a:cs typeface="Lucida Sans"/>
                          <a:sym typeface="Lucida Sans"/>
                        </a:rPr>
                        <a:t>CH</a:t>
                      </a:r>
                      <a:r>
                        <a:rPr lang="en-GB" sz="900" b="0" baseline="-25000">
                          <a:solidFill>
                            <a:schemeClr val="dk1"/>
                          </a:solidFill>
                          <a:latin typeface="Lucida Sans"/>
                          <a:ea typeface="Lucida Sans"/>
                          <a:cs typeface="Lucida Sans"/>
                          <a:sym typeface="Lucida Sans"/>
                        </a:rPr>
                        <a:t>3</a:t>
                      </a:r>
                      <a:r>
                        <a:rPr lang="en-GB" sz="900">
                          <a:latin typeface="Lucida Sans"/>
                          <a:ea typeface="Lucida Sans"/>
                          <a:cs typeface="Lucida Sans"/>
                          <a:sym typeface="Lucida Sans"/>
                        </a:rPr>
                        <a:t>CHO + 2Ag</a:t>
                      </a:r>
                      <a:r>
                        <a:rPr lang="en-GB" sz="900" b="0" baseline="30000">
                          <a:solidFill>
                            <a:schemeClr val="dk1"/>
                          </a:solidFill>
                          <a:latin typeface="Lucida Sans"/>
                          <a:ea typeface="Lucida Sans"/>
                          <a:cs typeface="Lucida Sans"/>
                          <a:sym typeface="Lucida Sans"/>
                        </a:rPr>
                        <a:t>+</a:t>
                      </a:r>
                      <a:r>
                        <a:rPr lang="en-GB" sz="900">
                          <a:latin typeface="Lucida Sans"/>
                          <a:ea typeface="Lucida Sans"/>
                          <a:cs typeface="Lucida Sans"/>
                          <a:sym typeface="Lucida Sans"/>
                        </a:rPr>
                        <a:t> + H</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O 🡪 CH</a:t>
                      </a:r>
                      <a:r>
                        <a:rPr lang="en-GB" sz="900" b="0" baseline="-25000">
                          <a:solidFill>
                            <a:schemeClr val="dk1"/>
                          </a:solidFill>
                          <a:latin typeface="Lucida Sans"/>
                          <a:ea typeface="Lucida Sans"/>
                          <a:cs typeface="Lucida Sans"/>
                          <a:sym typeface="Lucida Sans"/>
                        </a:rPr>
                        <a:t>3</a:t>
                      </a:r>
                      <a:r>
                        <a:rPr lang="en-GB" sz="900">
                          <a:latin typeface="Lucida Sans"/>
                          <a:ea typeface="Lucida Sans"/>
                          <a:cs typeface="Lucida Sans"/>
                          <a:sym typeface="Lucida Sans"/>
                        </a:rPr>
                        <a:t>COOH + 2Ag + 2H</a:t>
                      </a:r>
                      <a:r>
                        <a:rPr lang="en-GB" sz="900" b="0" baseline="30000">
                          <a:solidFill>
                            <a:schemeClr val="dk1"/>
                          </a:solidFill>
                          <a:latin typeface="Lucida Sans"/>
                          <a:ea typeface="Lucida Sans"/>
                          <a:cs typeface="Lucida Sans"/>
                          <a:sym typeface="Lucida Sans"/>
                        </a:rPr>
                        <a:t>+</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
        <p:nvSpPr>
          <p:cNvPr id="482" name="Google Shape;482;p20"/>
          <p:cNvSpPr txBox="1"/>
          <p:nvPr/>
        </p:nvSpPr>
        <p:spPr>
          <a:xfrm>
            <a:off x="272480" y="188640"/>
            <a:ext cx="33843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18: Test tube reactions</a:t>
            </a:r>
            <a:endParaRPr sz="1800">
              <a:solidFill>
                <a:schemeClr val="dk1"/>
              </a:solidFill>
              <a:latin typeface="Lucida Sans"/>
              <a:ea typeface="Lucida Sans"/>
              <a:cs typeface="Lucida Sans"/>
              <a:sym typeface="Lucida Sans"/>
            </a:endParaRPr>
          </a:p>
        </p:txBody>
      </p:sp>
      <p:sp>
        <p:nvSpPr>
          <p:cNvPr id="483" name="Google Shape;483;p20"/>
          <p:cNvSpPr/>
          <p:nvPr/>
        </p:nvSpPr>
        <p:spPr>
          <a:xfrm>
            <a:off x="1496616" y="3227111"/>
            <a:ext cx="15841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chemeClr val="dk1"/>
              </a:solidFill>
              <a:latin typeface="Lucida Sans"/>
              <a:ea typeface="Lucida Sans"/>
              <a:cs typeface="Lucida Sans"/>
              <a:sym typeface="Lucida Sans"/>
            </a:endParaRPr>
          </a:p>
        </p:txBody>
      </p:sp>
      <p:pic>
        <p:nvPicPr>
          <p:cNvPr id="484" name="Google Shape;484;p20"/>
          <p:cNvPicPr preferRelativeResize="0"/>
          <p:nvPr/>
        </p:nvPicPr>
        <p:blipFill rotWithShape="1">
          <a:blip r:embed="rId3">
            <a:alphaModFix/>
          </a:blip>
          <a:srcRect/>
          <a:stretch/>
        </p:blipFill>
        <p:spPr>
          <a:xfrm>
            <a:off x="303437" y="3773953"/>
            <a:ext cx="3301945" cy="2103319"/>
          </a:xfrm>
          <a:prstGeom prst="rect">
            <a:avLst/>
          </a:prstGeom>
          <a:noFill/>
          <a:ln>
            <a:noFill/>
          </a:ln>
        </p:spPr>
      </p:pic>
      <p:graphicFrame>
        <p:nvGraphicFramePr>
          <p:cNvPr id="485" name="Google Shape;485;p20"/>
          <p:cNvGraphicFramePr/>
          <p:nvPr/>
        </p:nvGraphicFramePr>
        <p:xfrm>
          <a:off x="272466" y="2153859"/>
          <a:ext cx="3384375" cy="1554500"/>
        </p:xfrm>
        <a:graphic>
          <a:graphicData uri="http://schemas.openxmlformats.org/drawingml/2006/table">
            <a:tbl>
              <a:tblPr firstRow="1" bandRow="1">
                <a:noFill/>
                <a:tableStyleId>{6A9958FA-D7F5-4F15-870B-5C0A02EF1A6E}</a:tableStyleId>
              </a:tblPr>
              <a:tblGrid>
                <a:gridCol w="3384375">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latin typeface="Lucida Sans"/>
                          <a:ea typeface="Lucida Sans"/>
                          <a:cs typeface="Lucida Sans"/>
                          <a:sym typeface="Lucida Sans"/>
                        </a:rPr>
                        <a:t>4. Fehling’s Solution </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217250">
                <a:tc>
                  <a:txBody>
                    <a:bodyPr/>
                    <a:lstStyle/>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Reagent: Fehling’s Solution containing blue Cu</a:t>
                      </a:r>
                      <a:r>
                        <a:rPr lang="en-GB" sz="900" b="0" baseline="30000">
                          <a:solidFill>
                            <a:schemeClr val="dk1"/>
                          </a:solidFill>
                          <a:latin typeface="Lucida Sans"/>
                          <a:ea typeface="Lucida Sans"/>
                          <a:cs typeface="Lucida Sans"/>
                          <a:sym typeface="Lucida Sans"/>
                        </a:rPr>
                        <a:t>2+</a:t>
                      </a:r>
                      <a:endParaRPr sz="900">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 ions. Conditions: heat gently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Reaction: aldehydes only are oxidised and the copper (II) ions are reduced to copper(I) oxide . </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Observation: Blue Cu</a:t>
                      </a:r>
                      <a:r>
                        <a:rPr lang="en-GB" sz="900" b="0" baseline="30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 ions in solution change to a red precipitate of Cu</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O. Ketones do not react Fehling’s solution. </a:t>
                      </a:r>
                      <a:endParaRPr/>
                    </a:p>
                    <a:p>
                      <a:pPr marL="0" marR="0" lvl="0" indent="0" algn="l" rtl="0">
                        <a:lnSpc>
                          <a:spcPct val="100000"/>
                        </a:lnSpc>
                        <a:spcBef>
                          <a:spcPts val="0"/>
                        </a:spcBef>
                        <a:spcAft>
                          <a:spcPts val="0"/>
                        </a:spcAft>
                        <a:buClr>
                          <a:schemeClr val="dk1"/>
                        </a:buClr>
                        <a:buSzPts val="900"/>
                        <a:buFont typeface="Arial"/>
                        <a:buNone/>
                      </a:pPr>
                      <a:endParaRPr sz="900">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CH</a:t>
                      </a:r>
                      <a:r>
                        <a:rPr lang="en-GB" sz="900" b="0" baseline="-25000">
                          <a:solidFill>
                            <a:schemeClr val="dk1"/>
                          </a:solidFill>
                          <a:latin typeface="Lucida Sans"/>
                          <a:ea typeface="Lucida Sans"/>
                          <a:cs typeface="Lucida Sans"/>
                          <a:sym typeface="Lucida Sans"/>
                        </a:rPr>
                        <a:t>3</a:t>
                      </a:r>
                      <a:r>
                        <a:rPr lang="en-GB" sz="900">
                          <a:latin typeface="Lucida Sans"/>
                          <a:ea typeface="Lucida Sans"/>
                          <a:cs typeface="Lucida Sans"/>
                          <a:sym typeface="Lucida Sans"/>
                        </a:rPr>
                        <a:t>CHO + 2Cu</a:t>
                      </a:r>
                      <a:r>
                        <a:rPr lang="en-GB" sz="900" b="0" baseline="30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 + 2H</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O 🡪 CH</a:t>
                      </a:r>
                      <a:r>
                        <a:rPr lang="en-GB" sz="900" b="0" baseline="-25000">
                          <a:solidFill>
                            <a:schemeClr val="dk1"/>
                          </a:solidFill>
                          <a:latin typeface="Lucida Sans"/>
                          <a:ea typeface="Lucida Sans"/>
                          <a:cs typeface="Lucida Sans"/>
                          <a:sym typeface="Lucida Sans"/>
                        </a:rPr>
                        <a:t>3</a:t>
                      </a:r>
                      <a:r>
                        <a:rPr lang="en-GB" sz="900">
                          <a:latin typeface="Lucida Sans"/>
                          <a:ea typeface="Lucida Sans"/>
                          <a:cs typeface="Lucida Sans"/>
                          <a:sym typeface="Lucida Sans"/>
                        </a:rPr>
                        <a:t>COOH + Cu</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O + 4H</a:t>
                      </a:r>
                      <a:r>
                        <a:rPr lang="en-GB" sz="900" b="0" baseline="30000">
                          <a:solidFill>
                            <a:schemeClr val="dk1"/>
                          </a:solidFill>
                          <a:latin typeface="Lucida Sans"/>
                          <a:ea typeface="Lucida Sans"/>
                          <a:cs typeface="Lucida Sans"/>
                          <a:sym typeface="Lucida Sans"/>
                        </a:rPr>
                        <a:t>+</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86" name="Google Shape;486;p20"/>
          <p:cNvGraphicFramePr/>
          <p:nvPr/>
        </p:nvGraphicFramePr>
        <p:xfrm>
          <a:off x="3740165" y="5793824"/>
          <a:ext cx="5688625" cy="73154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latin typeface="Lucida Sans"/>
                          <a:ea typeface="Lucida Sans"/>
                          <a:cs typeface="Lucida Sans"/>
                          <a:sym typeface="Lucida Sans"/>
                        </a:rPr>
                        <a:t>2. Further observations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459975">
                <a:tc>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Is the compound solid? (possible long unbranched carbon chain or ionic bonding)</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Is the compound liquid? (hydrogen bonds, branched carbon chain)</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Is the compound soluble? (can form hydrogen bond)</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graphicFrame>
        <p:nvGraphicFramePr>
          <p:cNvPr id="491" name="Google Shape;491;p21"/>
          <p:cNvGraphicFramePr/>
          <p:nvPr/>
        </p:nvGraphicFramePr>
        <p:xfrm>
          <a:off x="3724853" y="188640"/>
          <a:ext cx="5980675" cy="1736675"/>
        </p:xfrm>
        <a:graphic>
          <a:graphicData uri="http://schemas.openxmlformats.org/drawingml/2006/table">
            <a:tbl>
              <a:tblPr firstRow="1" bandRow="1">
                <a:noFill/>
                <a:tableStyleId>{6A9958FA-D7F5-4F15-870B-5C0A02EF1A6E}</a:tableStyleId>
              </a:tblPr>
              <a:tblGrid>
                <a:gridCol w="598067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b="1">
                          <a:latin typeface="Lucida Sans"/>
                          <a:ea typeface="Lucida Sans"/>
                          <a:cs typeface="Lucida Sans"/>
                          <a:sym typeface="Lucida Sans"/>
                        </a:rPr>
                        <a:t>2. Reaction schemes</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094525">
                <a:tc>
                  <a:txBody>
                    <a:bodyPr/>
                    <a:lstStyle/>
                    <a:p>
                      <a:pPr marL="0" marR="0" lvl="0" indent="0" algn="l" rtl="0">
                        <a:lnSpc>
                          <a:spcPct val="100000"/>
                        </a:lnSpc>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Using</a:t>
                      </a:r>
                      <a:r>
                        <a:rPr lang="en-GB" sz="900" b="1">
                          <a:solidFill>
                            <a:schemeClr val="dk1"/>
                          </a:solidFill>
                          <a:latin typeface="Lucida Sans"/>
                          <a:ea typeface="Lucida Sans"/>
                          <a:cs typeface="Lucida Sans"/>
                          <a:sym typeface="Lucida Sans"/>
                        </a:rPr>
                        <a:t> </a:t>
                      </a:r>
                      <a:r>
                        <a:rPr lang="en-GB" sz="900" b="0">
                          <a:solidFill>
                            <a:schemeClr val="dk1"/>
                          </a:solidFill>
                          <a:latin typeface="Lucida Sans"/>
                          <a:ea typeface="Lucida Sans"/>
                          <a:cs typeface="Lucida Sans"/>
                          <a:sym typeface="Lucida Sans"/>
                        </a:rPr>
                        <a:t>organic reactions you can work out a reaction scheme to convert a starting material into a </a:t>
                      </a:r>
                      <a:r>
                        <a:rPr lang="en-GB" sz="900" b="1">
                          <a:solidFill>
                            <a:schemeClr val="dk1"/>
                          </a:solidFill>
                          <a:latin typeface="Lucida Sans"/>
                          <a:ea typeface="Lucida Sans"/>
                          <a:cs typeface="Lucida Sans"/>
                          <a:sym typeface="Lucida Sans"/>
                        </a:rPr>
                        <a:t>target molecule</a:t>
                      </a:r>
                      <a:r>
                        <a:rPr lang="en-GB" sz="900" b="0">
                          <a:solidFill>
                            <a:schemeClr val="dk1"/>
                          </a:solidFill>
                          <a:latin typeface="Lucida Sans"/>
                          <a:ea typeface="Lucida Sans"/>
                          <a:cs typeface="Lucida Sans"/>
                          <a:sym typeface="Lucida Sans"/>
                        </a:rPr>
                        <a:t>.</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Start by writing down the formula of the starting molecule and the target molecule.</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 Write down all the compounds which can be made from the starting molecule and all the ways that the target molecule can be made.</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It is </a:t>
                      </a:r>
                      <a:r>
                        <a:rPr lang="en-GB" sz="900" b="0">
                          <a:solidFill>
                            <a:schemeClr val="dk1"/>
                          </a:solidFill>
                          <a:latin typeface="Lucida Sans"/>
                          <a:ea typeface="Lucida Sans"/>
                          <a:cs typeface="Lucida Sans"/>
                          <a:sym typeface="Lucida Sans"/>
                        </a:rPr>
                        <a:t>important to keep the </a:t>
                      </a:r>
                      <a:r>
                        <a:rPr lang="en-GB" sz="900" b="0" u="sng">
                          <a:solidFill>
                            <a:schemeClr val="dk1"/>
                          </a:solidFill>
                          <a:latin typeface="Lucida Sans"/>
                          <a:ea typeface="Lucida Sans"/>
                          <a:cs typeface="Lucida Sans"/>
                          <a:sym typeface="Lucida Sans"/>
                        </a:rPr>
                        <a:t>number of steps in a reaction as small </a:t>
                      </a:r>
                      <a:r>
                        <a:rPr lang="en-GB" sz="900">
                          <a:solidFill>
                            <a:schemeClr val="dk1"/>
                          </a:solidFill>
                          <a:latin typeface="Lucida Sans"/>
                          <a:ea typeface="Lucida Sans"/>
                          <a:cs typeface="Lucida Sans"/>
                          <a:sym typeface="Lucida Sans"/>
                        </a:rPr>
                        <a:t>as possible and the </a:t>
                      </a:r>
                      <a:r>
                        <a:rPr lang="en-GB" sz="900" b="1" u="sng">
                          <a:solidFill>
                            <a:schemeClr val="dk1"/>
                          </a:solidFill>
                          <a:latin typeface="Lucida Sans"/>
                          <a:ea typeface="Lucida Sans"/>
                          <a:cs typeface="Lucida Sans"/>
                          <a:sym typeface="Lucida Sans"/>
                        </a:rPr>
                        <a:t>atom economy </a:t>
                      </a:r>
                      <a:r>
                        <a:rPr lang="en-GB" sz="900" b="0" u="sng">
                          <a:solidFill>
                            <a:schemeClr val="dk1"/>
                          </a:solidFill>
                          <a:latin typeface="Lucida Sans"/>
                          <a:ea typeface="Lucida Sans"/>
                          <a:cs typeface="Lucida Sans"/>
                          <a:sym typeface="Lucida Sans"/>
                        </a:rPr>
                        <a:t>hig</a:t>
                      </a:r>
                      <a:r>
                        <a:rPr lang="en-GB" sz="900" b="0">
                          <a:solidFill>
                            <a:schemeClr val="dk1"/>
                          </a:solidFill>
                          <a:latin typeface="Lucida Sans"/>
                          <a:ea typeface="Lucida Sans"/>
                          <a:cs typeface="Lucida Sans"/>
                          <a:sym typeface="Lucida Sans"/>
                        </a:rPr>
                        <a:t>h</a:t>
                      </a:r>
                      <a:r>
                        <a:rPr lang="en-GB" sz="900" b="1">
                          <a:solidFill>
                            <a:schemeClr val="dk1"/>
                          </a:solidFill>
                          <a:latin typeface="Lucida Sans"/>
                          <a:ea typeface="Lucida Sans"/>
                          <a:cs typeface="Lucida Sans"/>
                          <a:sym typeface="Lucida Sans"/>
                        </a:rPr>
                        <a:t> </a:t>
                      </a:r>
                      <a:r>
                        <a:rPr lang="en-GB" sz="900">
                          <a:solidFill>
                            <a:schemeClr val="dk1"/>
                          </a:solidFill>
                          <a:latin typeface="Lucida Sans"/>
                          <a:ea typeface="Lucida Sans"/>
                          <a:cs typeface="Lucida Sans"/>
                          <a:sym typeface="Lucida Sans"/>
                        </a:rPr>
                        <a:t>– this increases profit and reduces waste</a:t>
                      </a:r>
                      <a:endParaRPr/>
                    </a:p>
                    <a:p>
                      <a:pPr marL="171450" marR="0" lvl="0" indent="-171450" algn="l" rtl="0">
                        <a:lnSpc>
                          <a:spcPct val="100000"/>
                        </a:lnSpc>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Chemists aim to design processes </a:t>
                      </a:r>
                      <a:r>
                        <a:rPr lang="en-GB" sz="900" b="0">
                          <a:solidFill>
                            <a:schemeClr val="dk1"/>
                          </a:solidFill>
                          <a:latin typeface="Lucida Sans"/>
                          <a:ea typeface="Lucida Sans"/>
                          <a:cs typeface="Lucida Sans"/>
                          <a:sym typeface="Lucida Sans"/>
                        </a:rPr>
                        <a:t>that do not require a solvent and use </a:t>
                      </a:r>
                      <a:r>
                        <a:rPr lang="en-GB" sz="900" b="0" u="sng">
                          <a:solidFill>
                            <a:schemeClr val="dk1"/>
                          </a:solidFill>
                          <a:latin typeface="Lucida Sans"/>
                          <a:ea typeface="Lucida Sans"/>
                          <a:cs typeface="Lucida Sans"/>
                          <a:sym typeface="Lucida Sans"/>
                        </a:rPr>
                        <a:t>non-hazardous</a:t>
                      </a:r>
                      <a:r>
                        <a:rPr lang="en-GB" sz="900" b="0">
                          <a:solidFill>
                            <a:schemeClr val="dk1"/>
                          </a:solidFill>
                          <a:latin typeface="Lucida Sans"/>
                          <a:ea typeface="Lucida Sans"/>
                          <a:cs typeface="Lucida Sans"/>
                          <a:sym typeface="Lucida Sans"/>
                        </a:rPr>
                        <a:t> starting materials as this is more </a:t>
                      </a:r>
                      <a:r>
                        <a:rPr lang="en-GB" sz="900" b="0" u="sng">
                          <a:solidFill>
                            <a:schemeClr val="dk1"/>
                          </a:solidFill>
                          <a:latin typeface="Lucida Sans"/>
                          <a:ea typeface="Lucida Sans"/>
                          <a:cs typeface="Lucida Sans"/>
                          <a:sym typeface="Lucida Sans"/>
                        </a:rPr>
                        <a:t>sustainable</a:t>
                      </a:r>
                      <a:r>
                        <a:rPr lang="en-GB" sz="900" b="0">
                          <a:solidFill>
                            <a:schemeClr val="dk1"/>
                          </a:solidFill>
                          <a:latin typeface="Lucida Sans"/>
                          <a:ea typeface="Lucida Sans"/>
                          <a:cs typeface="Lucida Sans"/>
                          <a:sym typeface="Lucida Sans"/>
                        </a:rPr>
                        <a:t> and has less environmental impact</a:t>
                      </a:r>
                      <a:r>
                        <a:rPr lang="en-GB" sz="900">
                          <a:solidFill>
                            <a:schemeClr val="dk1"/>
                          </a:solidFill>
                          <a:latin typeface="Lucida Sans"/>
                          <a:ea typeface="Lucida Sans"/>
                          <a:cs typeface="Lucida Sans"/>
                          <a:sym typeface="Lucida Sans"/>
                        </a:rPr>
                        <a:t>.</a:t>
                      </a:r>
                      <a:endParaRPr/>
                    </a:p>
                    <a:p>
                      <a:pPr marL="0" marR="0" lvl="0" indent="0" algn="l" rtl="0">
                        <a:spcBef>
                          <a:spcPts val="0"/>
                        </a:spcBef>
                        <a:spcAft>
                          <a:spcPts val="0"/>
                        </a:spcAft>
                        <a:buNone/>
                      </a:pP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92" name="Google Shape;492;p21"/>
          <p:cNvGraphicFramePr/>
          <p:nvPr/>
        </p:nvGraphicFramePr>
        <p:xfrm>
          <a:off x="272480" y="533764"/>
          <a:ext cx="3384375" cy="113119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b="0">
                          <a:latin typeface="Lucida Sans"/>
                          <a:ea typeface="Lucida Sans"/>
                          <a:cs typeface="Lucida Sans"/>
                          <a:sym typeface="Lucida Sans"/>
                        </a:rPr>
                        <a:t>Atom economy: </a:t>
                      </a:r>
                      <a:endParaRPr sz="900" b="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a measure of the percentage of reactants that become useful products. </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spcBef>
                          <a:spcPts val="0"/>
                        </a:spcBef>
                        <a:spcAft>
                          <a:spcPts val="0"/>
                        </a:spcAft>
                        <a:buNone/>
                      </a:pPr>
                      <a:r>
                        <a:rPr lang="en-GB" sz="900" b="0">
                          <a:solidFill>
                            <a:schemeClr val="dk1"/>
                          </a:solidFill>
                          <a:latin typeface="Lucida Sans"/>
                          <a:ea typeface="Lucida Sans"/>
                          <a:cs typeface="Lucida Sans"/>
                          <a:sym typeface="Lucida Sans"/>
                        </a:rPr>
                        <a:t>Target molecule:</a:t>
                      </a:r>
                      <a:endParaRPr sz="900" b="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desired product of a synthetic process.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sp>
        <p:nvSpPr>
          <p:cNvPr id="493" name="Google Shape;493;p21"/>
          <p:cNvSpPr txBox="1"/>
          <p:nvPr/>
        </p:nvSpPr>
        <p:spPr>
          <a:xfrm>
            <a:off x="272480" y="188640"/>
            <a:ext cx="31683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19 Organic synthesis</a:t>
            </a:r>
            <a:endParaRPr sz="1800">
              <a:solidFill>
                <a:schemeClr val="dk1"/>
              </a:solidFill>
              <a:latin typeface="Lucida Sans"/>
              <a:ea typeface="Lucida Sans"/>
              <a:cs typeface="Lucida Sans"/>
              <a:sym typeface="Lucida Sans"/>
            </a:endParaRPr>
          </a:p>
        </p:txBody>
      </p:sp>
      <p:graphicFrame>
        <p:nvGraphicFramePr>
          <p:cNvPr id="494" name="Google Shape;494;p21"/>
          <p:cNvGraphicFramePr/>
          <p:nvPr/>
        </p:nvGraphicFramePr>
        <p:xfrm>
          <a:off x="279357" y="1720501"/>
          <a:ext cx="3377500" cy="2148880"/>
        </p:xfrm>
        <a:graphic>
          <a:graphicData uri="http://schemas.openxmlformats.org/drawingml/2006/table">
            <a:tbl>
              <a:tblPr firstRow="1" bandRow="1">
                <a:noFill/>
                <a:tableStyleId>{6A9958FA-D7F5-4F15-870B-5C0A02EF1A6E}</a:tableStyleId>
              </a:tblPr>
              <a:tblGrid>
                <a:gridCol w="3377500">
                  <a:extLst>
                    <a:ext uri="{9D8B030D-6E8A-4147-A177-3AD203B41FA5}">
                      <a16:colId xmlns:a16="http://schemas.microsoft.com/office/drawing/2014/main" val="20000"/>
                    </a:ext>
                  </a:extLst>
                </a:gridCol>
              </a:tblGrid>
              <a:tr h="119300">
                <a:tc>
                  <a:txBody>
                    <a:bodyPr/>
                    <a:lstStyle/>
                    <a:p>
                      <a:pPr marL="0" marR="0" lvl="0" indent="0" algn="l" rtl="0">
                        <a:spcBef>
                          <a:spcPts val="0"/>
                        </a:spcBef>
                        <a:spcAft>
                          <a:spcPts val="0"/>
                        </a:spcAft>
                        <a:buNone/>
                      </a:pPr>
                      <a:r>
                        <a:rPr lang="en-GB" sz="900" b="1">
                          <a:latin typeface="Lucida Sans"/>
                          <a:ea typeface="Lucida Sans"/>
                          <a:cs typeface="Lucida Sans"/>
                          <a:sym typeface="Lucida Sans"/>
                        </a:rPr>
                        <a:t>3. Chemical agents</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0900">
                <a:tc>
                  <a:txBody>
                    <a:bodyPr/>
                    <a:lstStyle/>
                    <a:p>
                      <a:pPr marL="0" marR="0" lvl="0" indent="0" algn="l" rtl="0">
                        <a:lnSpc>
                          <a:spcPct val="100000"/>
                        </a:lnSpc>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Oxidising agents:</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Potassium dichromate (K</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Cr</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O</a:t>
                      </a:r>
                      <a:r>
                        <a:rPr lang="en-GB" sz="900" b="0" baseline="-25000">
                          <a:solidFill>
                            <a:schemeClr val="dk1"/>
                          </a:solidFill>
                          <a:latin typeface="Lucida Sans"/>
                          <a:ea typeface="Lucida Sans"/>
                          <a:cs typeface="Lucida Sans"/>
                          <a:sym typeface="Lucida Sans"/>
                        </a:rPr>
                        <a:t>7</a:t>
                      </a:r>
                      <a:r>
                        <a:rPr lang="en-GB" sz="900" b="0">
                          <a:solidFill>
                            <a:schemeClr val="dk1"/>
                          </a:solidFill>
                          <a:latin typeface="Lucida Sans"/>
                          <a:ea typeface="Lucida Sans"/>
                          <a:cs typeface="Lucida Sans"/>
                          <a:sym typeface="Lucida Sans"/>
                        </a:rPr>
                        <a:t>) + sulphuric acid</a:t>
                      </a:r>
                      <a:r>
                        <a:rPr lang="en-GB" sz="900">
                          <a:latin typeface="Lucida Sans"/>
                          <a:ea typeface="Lucida Sans"/>
                          <a:cs typeface="Lucida Sans"/>
                          <a:sym typeface="Lucida Sans"/>
                        </a:rPr>
                        <a:t> </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34050">
                <a:tc>
                  <a:txBody>
                    <a:bodyPr/>
                    <a:lstStyle/>
                    <a:p>
                      <a:pPr marL="0" marR="0" lvl="0" indent="0" algn="l"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Reducing agents:</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Sodium tetrahydridoborate (III) (NaBrH</a:t>
                      </a:r>
                      <a:r>
                        <a:rPr lang="en-GB" sz="900" b="0" baseline="-25000">
                          <a:solidFill>
                            <a:schemeClr val="dk1"/>
                          </a:solidFill>
                          <a:latin typeface="Lucida Sans"/>
                          <a:ea typeface="Lucida Sans"/>
                          <a:cs typeface="Lucida Sans"/>
                          <a:sym typeface="Lucida Sans"/>
                        </a:rPr>
                        <a:t>4</a:t>
                      </a:r>
                      <a:r>
                        <a:rPr lang="en-GB" sz="900">
                          <a:latin typeface="Lucida Sans"/>
                          <a:ea typeface="Lucida Sans"/>
                          <a:cs typeface="Lucida Sans"/>
                          <a:sym typeface="Lucida Sans"/>
                        </a:rPr>
                        <a:t>), will reduce C=O but not C=C</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Hydrogen with a nickel catalyst (H</a:t>
                      </a:r>
                      <a:r>
                        <a:rPr lang="en-GB" sz="900" b="0" baseline="-25000">
                          <a:solidFill>
                            <a:schemeClr val="dk1"/>
                          </a:solidFill>
                          <a:latin typeface="Lucida Sans"/>
                          <a:ea typeface="Lucida Sans"/>
                          <a:cs typeface="Lucida Sans"/>
                          <a:sym typeface="Lucida Sans"/>
                        </a:rPr>
                        <a:t>2</a:t>
                      </a:r>
                      <a:r>
                        <a:rPr lang="en-GB" sz="900">
                          <a:latin typeface="Lucida Sans"/>
                          <a:ea typeface="Lucida Sans"/>
                          <a:cs typeface="Lucida Sans"/>
                          <a:sym typeface="Lucida Sans"/>
                        </a:rPr>
                        <a:t>/Ni) will reduce C=C but not C=O</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Tin and hydrochloric acid (Sn/H</a:t>
                      </a:r>
                      <a:r>
                        <a:rPr lang="en-GB" sz="900" b="0" baseline="30000">
                          <a:solidFill>
                            <a:schemeClr val="dk1"/>
                          </a:solidFill>
                          <a:latin typeface="Lucida Sans"/>
                          <a:ea typeface="Lucida Sans"/>
                          <a:cs typeface="Lucida Sans"/>
                          <a:sym typeface="Lucida Sans"/>
                        </a:rPr>
                        <a:t>+</a:t>
                      </a:r>
                      <a:r>
                        <a:rPr lang="en-GB" sz="900">
                          <a:latin typeface="Lucida Sans"/>
                          <a:ea typeface="Lucida Sans"/>
                          <a:cs typeface="Lucida Sans"/>
                          <a:sym typeface="Lucida Sans"/>
                        </a:rPr>
                        <a:t>) will reduce nitrates to amines.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363850">
                <a:tc>
                  <a:txBody>
                    <a:bodyPr/>
                    <a:lstStyle/>
                    <a:p>
                      <a:pPr marL="0" marR="0" lvl="0" indent="0" algn="l"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Dehydrating agents:</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Heated aluminium oxide</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H</a:t>
                      </a:r>
                      <a:r>
                        <a:rPr lang="en-GB" sz="900" b="0" baseline="30000">
                          <a:solidFill>
                            <a:schemeClr val="dk1"/>
                          </a:solidFill>
                          <a:latin typeface="Lucida Sans"/>
                          <a:ea typeface="Lucida Sans"/>
                          <a:cs typeface="Lucida Sans"/>
                          <a:sym typeface="Lucida Sans"/>
                        </a:rPr>
                        <a:t>+</a:t>
                      </a:r>
                      <a:r>
                        <a:rPr lang="en-GB" sz="900" b="0">
                          <a:solidFill>
                            <a:schemeClr val="dk1"/>
                          </a:solidFill>
                          <a:latin typeface="Lucida Sans"/>
                          <a:ea typeface="Lucida Sans"/>
                          <a:cs typeface="Lucida Sans"/>
                          <a:sym typeface="Lucida Sans"/>
                        </a:rPr>
                        <a:t> </a:t>
                      </a:r>
                      <a:r>
                        <a:rPr lang="en-GB" sz="900">
                          <a:latin typeface="Lucida Sans"/>
                          <a:ea typeface="Lucida Sans"/>
                          <a:cs typeface="Lucida Sans"/>
                          <a:sym typeface="Lucida Sans"/>
                        </a:rPr>
                        <a:t>(elimination reactions)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bl>
          </a:graphicData>
        </a:graphic>
      </p:graphicFrame>
      <p:pic>
        <p:nvPicPr>
          <p:cNvPr id="495" name="Google Shape;495;p21"/>
          <p:cNvPicPr preferRelativeResize="0"/>
          <p:nvPr/>
        </p:nvPicPr>
        <p:blipFill rotWithShape="1">
          <a:blip r:embed="rId3">
            <a:alphaModFix/>
          </a:blip>
          <a:srcRect/>
          <a:stretch/>
        </p:blipFill>
        <p:spPr>
          <a:xfrm>
            <a:off x="5110667" y="3790640"/>
            <a:ext cx="2506629" cy="2746394"/>
          </a:xfrm>
          <a:prstGeom prst="rect">
            <a:avLst/>
          </a:prstGeom>
          <a:noFill/>
          <a:ln>
            <a:noFill/>
          </a:ln>
        </p:spPr>
      </p:pic>
      <p:pic>
        <p:nvPicPr>
          <p:cNvPr id="496" name="Google Shape;496;p21"/>
          <p:cNvPicPr preferRelativeResize="0"/>
          <p:nvPr/>
        </p:nvPicPr>
        <p:blipFill rotWithShape="1">
          <a:blip r:embed="rId4">
            <a:alphaModFix/>
          </a:blip>
          <a:srcRect/>
          <a:stretch/>
        </p:blipFill>
        <p:spPr>
          <a:xfrm>
            <a:off x="3864933" y="1967096"/>
            <a:ext cx="1107349" cy="2220749"/>
          </a:xfrm>
          <a:prstGeom prst="rect">
            <a:avLst/>
          </a:prstGeom>
          <a:noFill/>
          <a:ln>
            <a:noFill/>
          </a:ln>
        </p:spPr>
      </p:pic>
      <p:sp>
        <p:nvSpPr>
          <p:cNvPr id="497" name="Google Shape;497;p21"/>
          <p:cNvSpPr/>
          <p:nvPr/>
        </p:nvSpPr>
        <p:spPr>
          <a:xfrm>
            <a:off x="1568624" y="2110373"/>
            <a:ext cx="49530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chemeClr val="dk1"/>
              </a:solidFill>
              <a:latin typeface="Lucida Sans"/>
              <a:ea typeface="Lucida Sans"/>
              <a:cs typeface="Lucida Sans"/>
              <a:sym typeface="Lucida Sans"/>
            </a:endParaRPr>
          </a:p>
        </p:txBody>
      </p:sp>
      <p:graphicFrame>
        <p:nvGraphicFramePr>
          <p:cNvPr id="498" name="Google Shape;498;p21"/>
          <p:cNvGraphicFramePr/>
          <p:nvPr/>
        </p:nvGraphicFramePr>
        <p:xfrm>
          <a:off x="4972282" y="1988840"/>
          <a:ext cx="4733250" cy="1691660"/>
        </p:xfrm>
        <a:graphic>
          <a:graphicData uri="http://schemas.openxmlformats.org/drawingml/2006/table">
            <a:tbl>
              <a:tblPr firstRow="1" bandRow="1">
                <a:noFill/>
                <a:tableStyleId>{6A9958FA-D7F5-4F15-870B-5C0A02EF1A6E}</a:tableStyleId>
              </a:tblPr>
              <a:tblGrid>
                <a:gridCol w="4733250">
                  <a:extLst>
                    <a:ext uri="{9D8B030D-6E8A-4147-A177-3AD203B41FA5}">
                      <a16:colId xmlns:a16="http://schemas.microsoft.com/office/drawing/2014/main" val="20000"/>
                    </a:ext>
                  </a:extLst>
                </a:gridCol>
              </a:tblGrid>
              <a:tr h="119300">
                <a:tc>
                  <a:txBody>
                    <a:bodyPr/>
                    <a:lstStyle/>
                    <a:p>
                      <a:pPr marL="0" marR="0" lvl="0" indent="0" algn="l" rtl="0">
                        <a:spcBef>
                          <a:spcPts val="0"/>
                        </a:spcBef>
                        <a:spcAft>
                          <a:spcPts val="0"/>
                        </a:spcAft>
                        <a:buNone/>
                      </a:pPr>
                      <a:r>
                        <a:rPr lang="en-GB" sz="900" b="1">
                          <a:latin typeface="Lucida Sans"/>
                          <a:ea typeface="Lucida Sans"/>
                          <a:cs typeface="Lucida Sans"/>
                          <a:sym typeface="Lucida Sans"/>
                        </a:rPr>
                        <a:t>4. Reflux</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0900">
                <a:tc>
                  <a:txBody>
                    <a:bodyPr/>
                    <a:lstStyle/>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Never seal the end of the condenser as the build up of gas pressure could cause the apparatus to explode.</a:t>
                      </a:r>
                      <a:endParaRPr/>
                    </a:p>
                    <a:p>
                      <a:pPr marL="0" marR="0" lvl="0" indent="0" algn="l" rtl="0">
                        <a:lnSpc>
                          <a:spcPct val="100000"/>
                        </a:lnSpc>
                        <a:spcBef>
                          <a:spcPts val="0"/>
                        </a:spcBef>
                        <a:spcAft>
                          <a:spcPts val="0"/>
                        </a:spcAft>
                        <a:buClr>
                          <a:schemeClr val="dk1"/>
                        </a:buClr>
                        <a:buSzPts val="900"/>
                        <a:buFont typeface="Calibri"/>
                        <a:buNone/>
                      </a:pPr>
                      <a:endParaRPr sz="900" b="0" i="0" u="none" strike="noStrike" cap="none">
                        <a:solidFill>
                          <a:srgbClr val="000000"/>
                        </a:solidFill>
                        <a:latin typeface="Lucida Sans"/>
                        <a:ea typeface="Lucida Sans"/>
                        <a:cs typeface="Lucida Sans"/>
                        <a:sym typeface="Lucida Sans"/>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Anti-bumping granules are added to the flask in both distillation and reflux to prevent vigorous, uneven boiling </a:t>
                      </a:r>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  Don’t draw lines between flask and condenser. </a:t>
                      </a:r>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 Don’t have top of condenser sealed </a:t>
                      </a:r>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 Condenser must have outer tube for water that is sealed at top and bottom</a:t>
                      </a:r>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 • Condenser must have two openings for water in and out that are open </a:t>
                      </a:r>
                      <a:endParaRPr/>
                    </a:p>
                    <a:p>
                      <a:pPr marL="0" marR="0" lvl="0" indent="0" algn="l" rtl="0">
                        <a:lnSpc>
                          <a:spcPct val="100000"/>
                        </a:lnSpc>
                        <a:spcBef>
                          <a:spcPts val="0"/>
                        </a:spcBef>
                        <a:spcAft>
                          <a:spcPts val="0"/>
                        </a:spcAft>
                        <a:buClr>
                          <a:srgbClr val="000000"/>
                        </a:buClr>
                        <a:buSzPts val="900"/>
                        <a:buFont typeface="Lucida Sans"/>
                        <a:buNone/>
                      </a:pPr>
                      <a:r>
                        <a:rPr lang="en-GB" sz="900" b="0" i="0" u="none" strike="noStrike" cap="none">
                          <a:solidFill>
                            <a:srgbClr val="000000"/>
                          </a:solidFill>
                          <a:latin typeface="Lucida Sans"/>
                          <a:ea typeface="Lucida Sans"/>
                          <a:cs typeface="Lucida Sans"/>
                          <a:sym typeface="Lucida Sans"/>
                        </a:rPr>
                        <a:t>Electric heaters are often used to heat organic chemicals. </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499" name="Google Shape;499;p21"/>
          <p:cNvPicPr preferRelativeResize="0"/>
          <p:nvPr/>
        </p:nvPicPr>
        <p:blipFill rotWithShape="1">
          <a:blip r:embed="rId5">
            <a:alphaModFix/>
          </a:blip>
          <a:srcRect/>
          <a:stretch/>
        </p:blipFill>
        <p:spPr>
          <a:xfrm>
            <a:off x="218510" y="3983491"/>
            <a:ext cx="1962093" cy="2664049"/>
          </a:xfrm>
          <a:prstGeom prst="rect">
            <a:avLst/>
          </a:prstGeom>
          <a:noFill/>
          <a:ln>
            <a:noFill/>
          </a:ln>
        </p:spPr>
      </p:pic>
      <p:sp>
        <p:nvSpPr>
          <p:cNvPr id="500" name="Google Shape;500;p21"/>
          <p:cNvSpPr/>
          <p:nvPr/>
        </p:nvSpPr>
        <p:spPr>
          <a:xfrm>
            <a:off x="2476500" y="2828836"/>
            <a:ext cx="4953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501" name="Google Shape;501;p21"/>
          <p:cNvGraphicFramePr/>
          <p:nvPr/>
        </p:nvGraphicFramePr>
        <p:xfrm>
          <a:off x="2147755" y="4277979"/>
          <a:ext cx="2537875" cy="2377460"/>
        </p:xfrm>
        <a:graphic>
          <a:graphicData uri="http://schemas.openxmlformats.org/drawingml/2006/table">
            <a:tbl>
              <a:tblPr firstRow="1" bandRow="1">
                <a:noFill/>
                <a:tableStyleId>{6A9958FA-D7F5-4F15-870B-5C0A02EF1A6E}</a:tableStyleId>
              </a:tblPr>
              <a:tblGrid>
                <a:gridCol w="2537875">
                  <a:extLst>
                    <a:ext uri="{9D8B030D-6E8A-4147-A177-3AD203B41FA5}">
                      <a16:colId xmlns:a16="http://schemas.microsoft.com/office/drawing/2014/main" val="20000"/>
                    </a:ext>
                  </a:extLst>
                </a:gridCol>
              </a:tblGrid>
              <a:tr h="119300">
                <a:tc>
                  <a:txBody>
                    <a:bodyPr/>
                    <a:lstStyle/>
                    <a:p>
                      <a:pPr marL="0" marR="0" lvl="0" indent="0" algn="l" rtl="0">
                        <a:spcBef>
                          <a:spcPts val="0"/>
                        </a:spcBef>
                        <a:spcAft>
                          <a:spcPts val="0"/>
                        </a:spcAft>
                        <a:buClr>
                          <a:schemeClr val="dk1"/>
                        </a:buClr>
                        <a:buSzPts val="900"/>
                        <a:buFont typeface="Arial"/>
                        <a:buNone/>
                      </a:pPr>
                      <a:r>
                        <a:rPr lang="en-GB" sz="900" b="1">
                          <a:latin typeface="Lucida Sans"/>
                          <a:ea typeface="Lucida Sans"/>
                          <a:cs typeface="Lucida Sans"/>
                          <a:sym typeface="Lucida Sans"/>
                        </a:rPr>
                        <a:t>5. Thiele tube</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0900">
                <a:tc>
                  <a:txBody>
                    <a:bodyPr/>
                    <a:lstStyle/>
                    <a:p>
                      <a:pPr marL="0" marR="0" lvl="0" indent="0" algn="l" rtl="0">
                        <a:lnSpc>
                          <a:spcPct val="100000"/>
                        </a:lnSpc>
                        <a:spcBef>
                          <a:spcPts val="0"/>
                        </a:spcBef>
                        <a:spcAft>
                          <a:spcPts val="0"/>
                        </a:spcAft>
                        <a:buClr>
                          <a:srgbClr val="000000"/>
                        </a:buClr>
                        <a:buSzPts val="900"/>
                        <a:buFont typeface="Arial"/>
                        <a:buNone/>
                      </a:pPr>
                      <a:r>
                        <a:rPr lang="en-GB" sz="900" b="0" i="0" u="none" strike="noStrike" cap="none">
                          <a:solidFill>
                            <a:srgbClr val="000000"/>
                          </a:solidFill>
                          <a:latin typeface="Lucida Sans"/>
                          <a:ea typeface="Lucida Sans"/>
                          <a:cs typeface="Lucida Sans"/>
                          <a:sym typeface="Lucida Sans"/>
                        </a:rPr>
                        <a:t>A Thiele tube is used to measure melting points.</a:t>
                      </a:r>
                      <a:endParaRPr/>
                    </a:p>
                    <a:p>
                      <a:pPr marL="171450" marR="0" lvl="0" indent="-171450" algn="l" rtl="0">
                        <a:lnSpc>
                          <a:spcPct val="100000"/>
                        </a:lnSpc>
                        <a:spcBef>
                          <a:spcPts val="0"/>
                        </a:spcBef>
                        <a:spcAft>
                          <a:spcPts val="0"/>
                        </a:spcAft>
                        <a:buClr>
                          <a:srgbClr val="000000"/>
                        </a:buClr>
                        <a:buSzPts val="900"/>
                        <a:buFont typeface="Arial"/>
                        <a:buChar char="•"/>
                      </a:pPr>
                      <a:r>
                        <a:rPr lang="en-GB" sz="900" b="0" i="0" u="none" strike="noStrike" cap="none">
                          <a:solidFill>
                            <a:srgbClr val="000000"/>
                          </a:solidFill>
                          <a:latin typeface="Lucida Sans"/>
                          <a:ea typeface="Lucida Sans"/>
                          <a:cs typeface="Lucida Sans"/>
                          <a:sym typeface="Lucida Sans"/>
                        </a:rPr>
                        <a:t>If impurities are present the melting point will be lowered and the sample will melt over a range of several degrees Celsius.</a:t>
                      </a:r>
                      <a:endParaRPr/>
                    </a:p>
                    <a:p>
                      <a:pPr marL="171450" marR="0" lvl="0" indent="-171450" algn="l" rtl="0">
                        <a:lnSpc>
                          <a:spcPct val="100000"/>
                        </a:lnSpc>
                        <a:spcBef>
                          <a:spcPts val="0"/>
                        </a:spcBef>
                        <a:spcAft>
                          <a:spcPts val="0"/>
                        </a:spcAft>
                        <a:buClr>
                          <a:srgbClr val="000000"/>
                        </a:buClr>
                        <a:buSzPts val="900"/>
                        <a:buFont typeface="Arial"/>
                        <a:buChar char="•"/>
                      </a:pPr>
                      <a:r>
                        <a:rPr lang="en-GB" sz="900" b="0" i="0" u="none" strike="noStrike" cap="none">
                          <a:solidFill>
                            <a:srgbClr val="000000"/>
                          </a:solidFill>
                          <a:latin typeface="Lucida Sans"/>
                          <a:ea typeface="Lucida Sans"/>
                          <a:cs typeface="Lucida Sans"/>
                          <a:sym typeface="Lucida Sans"/>
                        </a:rPr>
                        <a:t>The capillary tube is strapped to a thermometer immersed in some heating oil.</a:t>
                      </a:r>
                      <a:endParaRPr/>
                    </a:p>
                    <a:p>
                      <a:pPr marL="171450" marR="0" lvl="0" indent="-171450" algn="l" rtl="0">
                        <a:lnSpc>
                          <a:spcPct val="100000"/>
                        </a:lnSpc>
                        <a:spcBef>
                          <a:spcPts val="0"/>
                        </a:spcBef>
                        <a:spcAft>
                          <a:spcPts val="0"/>
                        </a:spcAft>
                        <a:buClr>
                          <a:srgbClr val="000000"/>
                        </a:buClr>
                        <a:buSzPts val="900"/>
                        <a:buFont typeface="Arial"/>
                        <a:buChar char="•"/>
                      </a:pPr>
                      <a:r>
                        <a:rPr lang="en-GB" sz="900" b="0" i="0" u="none" strike="noStrike" cap="none">
                          <a:solidFill>
                            <a:srgbClr val="000000"/>
                          </a:solidFill>
                          <a:latin typeface="Lucida Sans"/>
                          <a:ea typeface="Lucida Sans"/>
                          <a:cs typeface="Lucida Sans"/>
                          <a:sym typeface="Lucida Sans"/>
                        </a:rPr>
                        <a:t>Melting point can also be measured in an electronic melting point machine</a:t>
                      </a:r>
                      <a:endParaRPr/>
                    </a:p>
                    <a:p>
                      <a:pPr marL="171450" marR="0" lvl="0" indent="-171450" algn="l" rtl="0">
                        <a:lnSpc>
                          <a:spcPct val="100000"/>
                        </a:lnSpc>
                        <a:spcBef>
                          <a:spcPts val="0"/>
                        </a:spcBef>
                        <a:spcAft>
                          <a:spcPts val="0"/>
                        </a:spcAft>
                        <a:buClr>
                          <a:srgbClr val="000000"/>
                        </a:buClr>
                        <a:buSzPts val="900"/>
                        <a:buFont typeface="Arial"/>
                        <a:buChar char="•"/>
                      </a:pPr>
                      <a:r>
                        <a:rPr lang="en-GB" sz="900" b="0" i="0" u="none" strike="noStrike" cap="none">
                          <a:solidFill>
                            <a:srgbClr val="000000"/>
                          </a:solidFill>
                          <a:latin typeface="Lucida Sans"/>
                          <a:ea typeface="Lucida Sans"/>
                          <a:cs typeface="Lucida Sans"/>
                          <a:sym typeface="Lucida Sans"/>
                        </a:rPr>
                        <a:t>In both cases a small amount of the sample is put into a capillary tube. </a:t>
                      </a:r>
                      <a:endParaRPr/>
                    </a:p>
                    <a:p>
                      <a:pPr marL="171450" marR="0" lvl="0" indent="-171450" algn="l" rtl="0">
                        <a:lnSpc>
                          <a:spcPct val="100000"/>
                        </a:lnSpc>
                        <a:spcBef>
                          <a:spcPts val="0"/>
                        </a:spcBef>
                        <a:spcAft>
                          <a:spcPts val="0"/>
                        </a:spcAft>
                        <a:buClr>
                          <a:srgbClr val="000000"/>
                        </a:buClr>
                        <a:buSzPts val="900"/>
                        <a:buFont typeface="Arial"/>
                        <a:buChar char="•"/>
                      </a:pPr>
                      <a:r>
                        <a:rPr lang="en-GB" sz="900" b="0" i="0" u="none" strike="noStrike" cap="none">
                          <a:solidFill>
                            <a:srgbClr val="000000"/>
                          </a:solidFill>
                          <a:latin typeface="Lucida Sans"/>
                          <a:ea typeface="Lucida Sans"/>
                          <a:cs typeface="Lucida Sans"/>
                          <a:sym typeface="Lucida Sans"/>
                        </a:rPr>
                        <a:t>The tube is heated up and is heated slowly near the melting point</a:t>
                      </a:r>
                      <a:endParaRPr/>
                    </a:p>
                  </a:txBody>
                  <a:tcPr marL="91450" marR="91450" marT="45725" marB="45725"/>
                </a:tc>
                <a:extLst>
                  <a:ext uri="{0D108BD9-81ED-4DB2-BD59-A6C34878D82A}">
                    <a16:rowId xmlns:a16="http://schemas.microsoft.com/office/drawing/2014/main" val="10001"/>
                  </a:ext>
                </a:extLst>
              </a:tr>
            </a:tbl>
          </a:graphicData>
        </a:graphic>
      </p:graphicFrame>
      <p:sp>
        <p:nvSpPr>
          <p:cNvPr id="502" name="Google Shape;502;p21"/>
          <p:cNvSpPr/>
          <p:nvPr/>
        </p:nvSpPr>
        <p:spPr>
          <a:xfrm>
            <a:off x="6363981" y="4425173"/>
            <a:ext cx="49530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chemeClr val="dk1"/>
              </a:solidFill>
              <a:latin typeface="Lucida Sans"/>
              <a:ea typeface="Lucida Sans"/>
              <a:cs typeface="Lucida Sans"/>
              <a:sym typeface="Lucida Sans"/>
            </a:endParaRPr>
          </a:p>
        </p:txBody>
      </p:sp>
      <p:graphicFrame>
        <p:nvGraphicFramePr>
          <p:cNvPr id="503" name="Google Shape;503;p21"/>
          <p:cNvGraphicFramePr/>
          <p:nvPr/>
        </p:nvGraphicFramePr>
        <p:xfrm>
          <a:off x="7755680" y="3869341"/>
          <a:ext cx="1949850" cy="1417340"/>
        </p:xfrm>
        <a:graphic>
          <a:graphicData uri="http://schemas.openxmlformats.org/drawingml/2006/table">
            <a:tbl>
              <a:tblPr firstRow="1" bandRow="1">
                <a:noFill/>
                <a:tableStyleId>{6A9958FA-D7F5-4F15-870B-5C0A02EF1A6E}</a:tableStyleId>
              </a:tblPr>
              <a:tblGrid>
                <a:gridCol w="1949850">
                  <a:extLst>
                    <a:ext uri="{9D8B030D-6E8A-4147-A177-3AD203B41FA5}">
                      <a16:colId xmlns:a16="http://schemas.microsoft.com/office/drawing/2014/main" val="20000"/>
                    </a:ext>
                  </a:extLst>
                </a:gridCol>
              </a:tblGrid>
              <a:tr h="119300">
                <a:tc>
                  <a:txBody>
                    <a:bodyPr/>
                    <a:lstStyle/>
                    <a:p>
                      <a:pPr marL="0" marR="0" lvl="0" indent="0" algn="l" rtl="0">
                        <a:spcBef>
                          <a:spcPts val="0"/>
                        </a:spcBef>
                        <a:spcAft>
                          <a:spcPts val="0"/>
                        </a:spcAft>
                        <a:buClr>
                          <a:schemeClr val="dk1"/>
                        </a:buClr>
                        <a:buSzPts val="900"/>
                        <a:buFont typeface="Arial"/>
                        <a:buNone/>
                      </a:pPr>
                      <a:r>
                        <a:rPr lang="en-GB" sz="900" b="1">
                          <a:latin typeface="Lucida Sans"/>
                          <a:ea typeface="Lucida Sans"/>
                          <a:cs typeface="Lucida Sans"/>
                          <a:sym typeface="Lucida Sans"/>
                        </a:rPr>
                        <a:t>6. Distillation</a:t>
                      </a:r>
                      <a:endParaRPr sz="900" b="1">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0900">
                <a:tc>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In general used as separation technique to separate an organic product from its reacting mixture.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distillate will be collected at the approximate boiling point range of the desired liquid.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graphicFrame>
        <p:nvGraphicFramePr>
          <p:cNvPr id="150" name="Google Shape;150;p3"/>
          <p:cNvGraphicFramePr/>
          <p:nvPr/>
        </p:nvGraphicFramePr>
        <p:xfrm>
          <a:off x="3499045" y="138006"/>
          <a:ext cx="6264700" cy="893085"/>
        </p:xfrm>
        <a:graphic>
          <a:graphicData uri="http://schemas.openxmlformats.org/drawingml/2006/table">
            <a:tbl>
              <a:tblPr firstRow="1" bandRow="1">
                <a:noFill/>
                <a:tableStyleId>{6A9958FA-D7F5-4F15-870B-5C0A02EF1A6E}</a:tableStyleId>
              </a:tblPr>
              <a:tblGrid>
                <a:gridCol w="6264700">
                  <a:extLst>
                    <a:ext uri="{9D8B030D-6E8A-4147-A177-3AD203B41FA5}">
                      <a16:colId xmlns:a16="http://schemas.microsoft.com/office/drawing/2014/main" val="20000"/>
                    </a:ext>
                  </a:extLst>
                </a:gridCol>
              </a:tblGrid>
              <a:tr h="199625">
                <a:tc>
                  <a:txBody>
                    <a:bodyPr/>
                    <a:lstStyle/>
                    <a:p>
                      <a:pPr marL="0" marR="0" lvl="0" indent="0" algn="just" rtl="0">
                        <a:spcBef>
                          <a:spcPts val="0"/>
                        </a:spcBef>
                        <a:spcAft>
                          <a:spcPts val="0"/>
                        </a:spcAft>
                        <a:buNone/>
                      </a:pPr>
                      <a:r>
                        <a:rPr lang="en-GB" sz="900">
                          <a:latin typeface="Lucida Sans"/>
                          <a:ea typeface="Lucida Sans"/>
                          <a:cs typeface="Lucida Sans"/>
                          <a:sym typeface="Lucida Sans"/>
                        </a:rPr>
                        <a:t>1.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664475">
                <a:tc>
                  <a:txBody>
                    <a:bodyPr/>
                    <a:lstStyle/>
                    <a:p>
                      <a:pPr marL="0" marR="0" lvl="0" indent="0" algn="just" rtl="0">
                        <a:spcBef>
                          <a:spcPts val="0"/>
                        </a:spcBef>
                        <a:spcAft>
                          <a:spcPts val="0"/>
                        </a:spcAft>
                        <a:buNone/>
                      </a:pPr>
                      <a:r>
                        <a:rPr lang="en-GB" sz="900" b="0" i="0" u="none" strike="noStrike">
                          <a:solidFill>
                            <a:schemeClr val="dk1"/>
                          </a:solidFill>
                          <a:latin typeface="Lucida Sans"/>
                          <a:ea typeface="Lucida Sans"/>
                          <a:cs typeface="Lucida Sans"/>
                          <a:sym typeface="Lucida Sans"/>
                        </a:rPr>
                        <a:t>General formula: </a:t>
                      </a:r>
                      <a:r>
                        <a:rPr lang="en-GB" sz="900">
                          <a:latin typeface="Lucida Sans"/>
                          <a:ea typeface="Lucida Sans"/>
                          <a:cs typeface="Lucida Sans"/>
                          <a:sym typeface="Lucida Sans"/>
                        </a:rPr>
                        <a:t>C</a:t>
                      </a:r>
                      <a:r>
                        <a:rPr lang="en-GB" sz="800">
                          <a:latin typeface="Lucida Sans"/>
                          <a:ea typeface="Lucida Sans"/>
                          <a:cs typeface="Lucida Sans"/>
                          <a:sym typeface="Lucida Sans"/>
                        </a:rPr>
                        <a:t>n</a:t>
                      </a:r>
                      <a:r>
                        <a:rPr lang="en-GB" sz="900">
                          <a:latin typeface="Lucida Sans"/>
                          <a:ea typeface="Lucida Sans"/>
                          <a:cs typeface="Lucida Sans"/>
                          <a:sym typeface="Lucida Sans"/>
                        </a:rPr>
                        <a:t>H</a:t>
                      </a:r>
                      <a:r>
                        <a:rPr lang="en-GB" sz="800">
                          <a:latin typeface="Lucida Sans"/>
                          <a:ea typeface="Lucida Sans"/>
                          <a:cs typeface="Lucida Sans"/>
                          <a:sym typeface="Lucida Sans"/>
                        </a:rPr>
                        <a:t>2n+2</a:t>
                      </a:r>
                      <a:endParaRPr sz="1800" b="0" i="0" u="none" strike="noStrike">
                        <a:solidFill>
                          <a:schemeClr val="dk1"/>
                        </a:solidFill>
                        <a:latin typeface="Lucida Sans"/>
                        <a:ea typeface="Lucida Sans"/>
                        <a:cs typeface="Lucida Sans"/>
                        <a:sym typeface="Lucida Sans"/>
                      </a:endParaRPr>
                    </a:p>
                    <a:p>
                      <a:pPr marL="0" marR="0" lvl="0" indent="0" algn="just" rtl="0">
                        <a:lnSpc>
                          <a:spcPct val="100000"/>
                        </a:lnSpc>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Properties of the alkanes, summarised to the left, are linked to the length of their chains. Between these simple molecules there are weak intermolecular forces of attraction which increase with the chain length. </a:t>
                      </a:r>
                      <a:endParaRPr/>
                    </a:p>
                    <a:p>
                      <a:pPr marL="0" marR="0" lvl="0" indent="0" algn="just" rtl="0">
                        <a:spcBef>
                          <a:spcPts val="0"/>
                        </a:spcBef>
                        <a:spcAft>
                          <a:spcPts val="0"/>
                        </a:spcAft>
                        <a:buClr>
                          <a:schemeClr val="dk1"/>
                        </a:buClr>
                        <a:buSzPts val="900"/>
                        <a:buFont typeface="Arial"/>
                        <a:buNone/>
                      </a:pPr>
                      <a:r>
                        <a:rPr lang="en-GB" sz="900" b="0" i="0" u="none" strike="noStrike">
                          <a:solidFill>
                            <a:schemeClr val="dk1"/>
                          </a:solidFill>
                          <a:latin typeface="Lucida Sans"/>
                          <a:ea typeface="Lucida Sans"/>
                          <a:cs typeface="Lucida Sans"/>
                          <a:sym typeface="Lucida Sans"/>
                        </a:rPr>
                        <a:t>Alkanes are fairly unreactive but good combustibles.</a:t>
                      </a:r>
                      <a:endParaRPr/>
                    </a:p>
                  </a:txBody>
                  <a:tcPr marL="91450" marR="91450" marT="45725" marB="45725"/>
                </a:tc>
                <a:extLst>
                  <a:ext uri="{0D108BD9-81ED-4DB2-BD59-A6C34878D82A}">
                    <a16:rowId xmlns:a16="http://schemas.microsoft.com/office/drawing/2014/main" val="10001"/>
                  </a:ext>
                </a:extLst>
              </a:tr>
            </a:tbl>
          </a:graphicData>
        </a:graphic>
      </p:graphicFrame>
      <p:sp>
        <p:nvSpPr>
          <p:cNvPr id="151" name="Google Shape;151;p3"/>
          <p:cNvSpPr txBox="1"/>
          <p:nvPr/>
        </p:nvSpPr>
        <p:spPr>
          <a:xfrm>
            <a:off x="272480" y="188640"/>
            <a:ext cx="2736304"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 Alkanes</a:t>
            </a:r>
            <a:endParaRPr sz="1800" dirty="0">
              <a:solidFill>
                <a:schemeClr val="dk1"/>
              </a:solidFill>
              <a:latin typeface="Lucida Sans"/>
              <a:ea typeface="Lucida Sans"/>
              <a:cs typeface="Lucida Sans"/>
              <a:sym typeface="Lucida Sans"/>
            </a:endParaRPr>
          </a:p>
        </p:txBody>
      </p:sp>
      <p:graphicFrame>
        <p:nvGraphicFramePr>
          <p:cNvPr id="152" name="Google Shape;152;p3"/>
          <p:cNvGraphicFramePr/>
          <p:nvPr/>
        </p:nvGraphicFramePr>
        <p:xfrm>
          <a:off x="3512840" y="1082432"/>
          <a:ext cx="6264700" cy="1554500"/>
        </p:xfrm>
        <a:graphic>
          <a:graphicData uri="http://schemas.openxmlformats.org/drawingml/2006/table">
            <a:tbl>
              <a:tblPr firstRow="1" bandRow="1">
                <a:noFill/>
                <a:tableStyleId>{6A9958FA-D7F5-4F15-870B-5C0A02EF1A6E}</a:tableStyleId>
              </a:tblPr>
              <a:tblGrid>
                <a:gridCol w="6264700">
                  <a:extLst>
                    <a:ext uri="{9D8B030D-6E8A-4147-A177-3AD203B41FA5}">
                      <a16:colId xmlns:a16="http://schemas.microsoft.com/office/drawing/2014/main" val="20000"/>
                    </a:ext>
                  </a:extLst>
                </a:gridCol>
              </a:tblGrid>
              <a:tr h="203575">
                <a:tc>
                  <a:txBody>
                    <a:bodyPr/>
                    <a:lstStyle/>
                    <a:p>
                      <a:pPr marL="0" marR="0" lvl="0" indent="0" algn="just" rtl="0">
                        <a:spcBef>
                          <a:spcPts val="0"/>
                        </a:spcBef>
                        <a:spcAft>
                          <a:spcPts val="0"/>
                        </a:spcAft>
                        <a:buNone/>
                      </a:pPr>
                      <a:r>
                        <a:rPr lang="en-GB" sz="900">
                          <a:latin typeface="Lucida Sans"/>
                          <a:ea typeface="Lucida Sans"/>
                          <a:cs typeface="Lucida Sans"/>
                          <a:sym typeface="Lucida Sans"/>
                        </a:rPr>
                        <a:t>2. Fractional distillation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204500">
                <a:tc>
                  <a:txBody>
                    <a:bodyPr/>
                    <a:lstStyle/>
                    <a:p>
                      <a:pPr marL="0" marR="0" lvl="0" indent="0" algn="just" rtl="0">
                        <a:spcBef>
                          <a:spcPts val="0"/>
                        </a:spcBef>
                        <a:spcAft>
                          <a:spcPts val="0"/>
                        </a:spcAft>
                        <a:buNone/>
                      </a:pPr>
                      <a:r>
                        <a:rPr lang="en-GB" sz="900">
                          <a:solidFill>
                            <a:srgbClr val="000000"/>
                          </a:solidFill>
                          <a:latin typeface="Lucida Sans"/>
                          <a:ea typeface="Lucida Sans"/>
                          <a:cs typeface="Lucida Sans"/>
                          <a:sym typeface="Lucida Sans"/>
                        </a:rPr>
                        <a:t>In fractional distillation: </a:t>
                      </a:r>
                      <a:endParaRPr/>
                    </a:p>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crude oil heated to about 370℃ and fed into the bottom of a fractionating column, hottest at bottom, coolest at top.</a:t>
                      </a:r>
                      <a:endParaRPr/>
                    </a:p>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the vapours pass up the tower via a series of rays containing caps until they reach a tray that is cold enough to allow their condensation depending on boiling point.</a:t>
                      </a:r>
                      <a:endParaRPr/>
                    </a:p>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at each level the fraction is piped of.</a:t>
                      </a:r>
                      <a:endParaRPr/>
                    </a:p>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 lighter smaller chains rise, cool and condense at the top</a:t>
                      </a:r>
                      <a:endParaRPr sz="900">
                        <a:solidFill>
                          <a:srgbClr val="000000"/>
                        </a:solidFill>
                        <a:latin typeface="Lucida Sans"/>
                        <a:ea typeface="Lucida Sans"/>
                        <a:cs typeface="Lucida Sans"/>
                        <a:sym typeface="Lucida Sans"/>
                      </a:endParaRPr>
                    </a:p>
                    <a:p>
                      <a:pPr marL="171450" marR="0" lvl="0" indent="-171450" algn="just" rtl="0">
                        <a:spcBef>
                          <a:spcPts val="0"/>
                        </a:spcBef>
                        <a:spcAft>
                          <a:spcPts val="0"/>
                        </a:spcAft>
                        <a:buClr>
                          <a:srgbClr val="000000"/>
                        </a:buClr>
                        <a:buSzPts val="900"/>
                        <a:buFont typeface="Arial"/>
                        <a:buChar char="•"/>
                      </a:pPr>
                      <a:r>
                        <a:rPr lang="en-GB" sz="900">
                          <a:solidFill>
                            <a:srgbClr val="000000"/>
                          </a:solidFill>
                          <a:latin typeface="Lucida Sans"/>
                          <a:ea typeface="Lucida Sans"/>
                          <a:cs typeface="Lucida Sans"/>
                          <a:sym typeface="Lucida Sans"/>
                        </a:rPr>
                        <a:t>heavier longer chain fractions are collected at the bottom</a:t>
                      </a:r>
                      <a:endParaRPr sz="900">
                        <a:solidFill>
                          <a:srgbClr val="000000"/>
                        </a:solidFill>
                        <a:latin typeface="Lucida Sans"/>
                        <a:ea typeface="Lucida Sans"/>
                        <a:cs typeface="Lucida Sans"/>
                        <a:sym typeface="Lucida Sans"/>
                      </a:endParaRPr>
                    </a:p>
                    <a:p>
                      <a:pPr marL="0" marR="0" lvl="0" indent="0" algn="just" rtl="0">
                        <a:spcBef>
                          <a:spcPts val="0"/>
                        </a:spcBef>
                        <a:spcAft>
                          <a:spcPts val="0"/>
                        </a:spcAft>
                        <a:buNone/>
                      </a:pPr>
                      <a:r>
                        <a:rPr lang="en-GB" sz="900">
                          <a:solidFill>
                            <a:srgbClr val="000000"/>
                          </a:solidFill>
                          <a:latin typeface="Lucida Sans"/>
                          <a:ea typeface="Lucida Sans"/>
                          <a:cs typeface="Lucida Sans"/>
                          <a:sym typeface="Lucida Sans"/>
                        </a:rPr>
                        <a:t>Large chain fractions are cracked producing smaller more useful fuels.</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153" name="Google Shape;153;p3"/>
          <p:cNvGraphicFramePr/>
          <p:nvPr/>
        </p:nvGraphicFramePr>
        <p:xfrm>
          <a:off x="3512840" y="2673464"/>
          <a:ext cx="6264700" cy="1691660"/>
        </p:xfrm>
        <a:graphic>
          <a:graphicData uri="http://schemas.openxmlformats.org/drawingml/2006/table">
            <a:tbl>
              <a:tblPr firstRow="1" bandRow="1">
                <a:noFill/>
                <a:tableStyleId>{6A9958FA-D7F5-4F15-870B-5C0A02EF1A6E}</a:tableStyleId>
              </a:tblPr>
              <a:tblGrid>
                <a:gridCol w="6264700">
                  <a:extLst>
                    <a:ext uri="{9D8B030D-6E8A-4147-A177-3AD203B41FA5}">
                      <a16:colId xmlns:a16="http://schemas.microsoft.com/office/drawing/2014/main" val="20000"/>
                    </a:ext>
                  </a:extLst>
                </a:gridCol>
              </a:tblGrid>
              <a:tr h="20485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3. Cracking</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30730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Cracking – breaks long chain hydrocarbons into shorter chain hydrocarbons</a:t>
                      </a:r>
                      <a:endParaRPr/>
                    </a:p>
                    <a:p>
                      <a:pPr marL="0" marR="0" lvl="0" indent="0" algn="just" rtl="0">
                        <a:spcBef>
                          <a:spcPts val="0"/>
                        </a:spcBef>
                        <a:spcAft>
                          <a:spcPts val="0"/>
                        </a:spcAft>
                        <a:buNone/>
                      </a:pPr>
                      <a:endParaRPr sz="900">
                        <a:solidFill>
                          <a:srgbClr val="000000"/>
                        </a:solidFill>
                        <a:latin typeface="Lucida Sans"/>
                        <a:ea typeface="Lucida Sans"/>
                        <a:cs typeface="Lucida Sans"/>
                        <a:sym typeface="Lucida Sans"/>
                      </a:endParaRPr>
                    </a:p>
                    <a:p>
                      <a:pPr marL="0" marR="0" lvl="0" indent="0" algn="just" rtl="0">
                        <a:spcBef>
                          <a:spcPts val="0"/>
                        </a:spcBef>
                        <a:spcAft>
                          <a:spcPts val="0"/>
                        </a:spcAft>
                        <a:buNone/>
                      </a:pPr>
                      <a:r>
                        <a:rPr lang="en-GB" sz="900" b="0" u="sng">
                          <a:solidFill>
                            <a:srgbClr val="000000"/>
                          </a:solidFill>
                          <a:latin typeface="Lucida Sans"/>
                          <a:ea typeface="Lucida Sans"/>
                          <a:cs typeface="Lucida Sans"/>
                          <a:sym typeface="Lucida Sans"/>
                        </a:rPr>
                        <a:t>Thermal cracking</a:t>
                      </a:r>
                      <a:endParaRPr/>
                    </a:p>
                    <a:p>
                      <a:pPr marL="0" marR="0" lvl="0" indent="0" algn="just" rtl="0">
                        <a:spcBef>
                          <a:spcPts val="0"/>
                        </a:spcBef>
                        <a:spcAft>
                          <a:spcPts val="0"/>
                        </a:spcAft>
                        <a:buNone/>
                      </a:pPr>
                      <a:r>
                        <a:rPr lang="en-GB" sz="900" b="0">
                          <a:solidFill>
                            <a:srgbClr val="000000"/>
                          </a:solidFill>
                          <a:latin typeface="Lucida Sans"/>
                          <a:ea typeface="Lucida Sans"/>
                          <a:cs typeface="Lucida Sans"/>
                          <a:sym typeface="Lucida Sans"/>
                        </a:rPr>
                        <a:t>Conditions  high temperature (700-1200°K) and high pressure 7000Pa. </a:t>
                      </a:r>
                      <a:endParaRPr/>
                    </a:p>
                    <a:p>
                      <a:pPr marL="0" marR="0" lvl="0" indent="0" algn="just" rtl="0">
                        <a:spcBef>
                          <a:spcPts val="0"/>
                        </a:spcBef>
                        <a:spcAft>
                          <a:spcPts val="0"/>
                        </a:spcAft>
                        <a:buNone/>
                      </a:pPr>
                      <a:r>
                        <a:rPr lang="en-GB" sz="900" b="0">
                          <a:solidFill>
                            <a:srgbClr val="000000"/>
                          </a:solidFill>
                          <a:latin typeface="Lucida Sans"/>
                          <a:ea typeface="Lucida Sans"/>
                          <a:cs typeface="Lucida Sans"/>
                          <a:sym typeface="Lucida Sans"/>
                        </a:rPr>
                        <a:t>C-C bonds break forming 2 radicals that form a variety of shorter chains molecules.</a:t>
                      </a:r>
                      <a:r>
                        <a:rPr lang="en-GB" sz="900" b="0">
                          <a:solidFill>
                            <a:schemeClr val="dk1"/>
                          </a:solidFill>
                          <a:latin typeface="Lucida Sans"/>
                          <a:ea typeface="Lucida Sans"/>
                          <a:cs typeface="Lucida Sans"/>
                          <a:sym typeface="Lucida Sans"/>
                        </a:rPr>
                        <a:t> High proportions of alkanes are produced.</a:t>
                      </a:r>
                      <a:endParaRPr/>
                    </a:p>
                    <a:p>
                      <a:pPr marL="0" marR="0" lvl="0" indent="0" algn="just" rtl="0">
                        <a:spcBef>
                          <a:spcPts val="0"/>
                        </a:spcBef>
                        <a:spcAft>
                          <a:spcPts val="0"/>
                        </a:spcAft>
                        <a:buNone/>
                      </a:pPr>
                      <a:endParaRPr sz="900" b="0">
                        <a:solidFill>
                          <a:schemeClr val="dk1"/>
                        </a:solidFill>
                        <a:latin typeface="Lucida Sans"/>
                        <a:ea typeface="Lucida Sans"/>
                        <a:cs typeface="Lucida Sans"/>
                        <a:sym typeface="Lucida Sans"/>
                      </a:endParaRPr>
                    </a:p>
                    <a:p>
                      <a:pPr marL="0" marR="0" lvl="0" indent="0" algn="just" rtl="0">
                        <a:spcBef>
                          <a:spcPts val="0"/>
                        </a:spcBef>
                        <a:spcAft>
                          <a:spcPts val="0"/>
                        </a:spcAft>
                        <a:buNone/>
                      </a:pPr>
                      <a:r>
                        <a:rPr lang="en-GB" sz="900" b="0" u="sng">
                          <a:solidFill>
                            <a:schemeClr val="dk1"/>
                          </a:solidFill>
                          <a:latin typeface="Lucida Sans"/>
                          <a:ea typeface="Lucida Sans"/>
                          <a:cs typeface="Lucida Sans"/>
                          <a:sym typeface="Lucida Sans"/>
                        </a:rPr>
                        <a:t>Catalytic cracking</a:t>
                      </a:r>
                      <a:endParaRPr/>
                    </a:p>
                    <a:p>
                      <a:pPr marL="0" marR="0" lvl="0" indent="0" algn="just" rtl="0">
                        <a:spcBef>
                          <a:spcPts val="0"/>
                        </a:spcBef>
                        <a:spcAft>
                          <a:spcPts val="0"/>
                        </a:spcAft>
                        <a:buNone/>
                      </a:pPr>
                      <a:r>
                        <a:rPr lang="en-GB" sz="900">
                          <a:solidFill>
                            <a:schemeClr val="dk1"/>
                          </a:solidFill>
                          <a:latin typeface="Lucida Sans"/>
                          <a:ea typeface="Lucida Sans"/>
                          <a:cs typeface="Lucida Sans"/>
                          <a:sym typeface="Lucida Sans"/>
                        </a:rPr>
                        <a:t>Conditions 720°K, pressure just above atmospheric and Zeolite catalyst. Makes branched alkanes, cycloalkanes and aromatic compounds.</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154" name="Google Shape;154;p3"/>
          <p:cNvPicPr preferRelativeResize="0"/>
          <p:nvPr/>
        </p:nvPicPr>
        <p:blipFill rotWithShape="1">
          <a:blip r:embed="rId3">
            <a:alphaModFix/>
          </a:blip>
          <a:srcRect/>
          <a:stretch/>
        </p:blipFill>
        <p:spPr>
          <a:xfrm>
            <a:off x="2288704" y="2747290"/>
            <a:ext cx="870067" cy="930211"/>
          </a:xfrm>
          <a:prstGeom prst="rect">
            <a:avLst/>
          </a:prstGeom>
          <a:noFill/>
          <a:ln>
            <a:noFill/>
          </a:ln>
        </p:spPr>
      </p:pic>
      <p:sp>
        <p:nvSpPr>
          <p:cNvPr id="155" name="Google Shape;155;p3"/>
          <p:cNvSpPr txBox="1"/>
          <p:nvPr/>
        </p:nvSpPr>
        <p:spPr>
          <a:xfrm>
            <a:off x="2186570" y="3761790"/>
            <a:ext cx="107433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dk1"/>
                </a:solidFill>
                <a:latin typeface="Lucida Sans"/>
                <a:ea typeface="Lucida Sans"/>
                <a:cs typeface="Lucida Sans"/>
                <a:sym typeface="Lucida Sans"/>
              </a:rPr>
              <a:t>Zeolite - structure</a:t>
            </a:r>
            <a:endParaRPr sz="800">
              <a:solidFill>
                <a:schemeClr val="dk1"/>
              </a:solidFill>
              <a:latin typeface="Lucida Sans"/>
              <a:ea typeface="Lucida Sans"/>
              <a:cs typeface="Lucida Sans"/>
              <a:sym typeface="Lucida Sans"/>
            </a:endParaRPr>
          </a:p>
        </p:txBody>
      </p:sp>
      <p:pic>
        <p:nvPicPr>
          <p:cNvPr id="156" name="Google Shape;156;p3"/>
          <p:cNvPicPr preferRelativeResize="0"/>
          <p:nvPr/>
        </p:nvPicPr>
        <p:blipFill rotWithShape="1">
          <a:blip r:embed="rId4">
            <a:alphaModFix/>
          </a:blip>
          <a:srcRect/>
          <a:stretch/>
        </p:blipFill>
        <p:spPr>
          <a:xfrm>
            <a:off x="7113240" y="5604053"/>
            <a:ext cx="2473207" cy="1137315"/>
          </a:xfrm>
          <a:prstGeom prst="rect">
            <a:avLst/>
          </a:prstGeom>
          <a:noFill/>
          <a:ln>
            <a:noFill/>
          </a:ln>
        </p:spPr>
      </p:pic>
      <p:pic>
        <p:nvPicPr>
          <p:cNvPr id="157" name="Google Shape;157;p3"/>
          <p:cNvPicPr preferRelativeResize="0"/>
          <p:nvPr/>
        </p:nvPicPr>
        <p:blipFill rotWithShape="1">
          <a:blip r:embed="rId5">
            <a:alphaModFix/>
          </a:blip>
          <a:srcRect/>
          <a:stretch/>
        </p:blipFill>
        <p:spPr>
          <a:xfrm>
            <a:off x="0" y="2182717"/>
            <a:ext cx="2000672" cy="2990695"/>
          </a:xfrm>
          <a:prstGeom prst="rect">
            <a:avLst/>
          </a:prstGeom>
          <a:noFill/>
          <a:ln>
            <a:noFill/>
          </a:ln>
        </p:spPr>
      </p:pic>
      <p:graphicFrame>
        <p:nvGraphicFramePr>
          <p:cNvPr id="158" name="Google Shape;158;p3"/>
          <p:cNvGraphicFramePr/>
          <p:nvPr/>
        </p:nvGraphicFramePr>
        <p:xfrm>
          <a:off x="275684" y="603877"/>
          <a:ext cx="3099625" cy="1410300"/>
        </p:xfrm>
        <a:graphic>
          <a:graphicData uri="http://schemas.openxmlformats.org/drawingml/2006/table">
            <a:tbl>
              <a:tblPr firstRow="1" bandRow="1">
                <a:noFill/>
                <a:tableStyleId>{B37D3F55-2C8B-4400-8FCC-385175DAFD24}</a:tableStyleId>
              </a:tblPr>
              <a:tblGrid>
                <a:gridCol w="999625">
                  <a:extLst>
                    <a:ext uri="{9D8B030D-6E8A-4147-A177-3AD203B41FA5}">
                      <a16:colId xmlns:a16="http://schemas.microsoft.com/office/drawing/2014/main" val="20000"/>
                    </a:ext>
                  </a:extLst>
                </a:gridCol>
                <a:gridCol w="1088900">
                  <a:extLst>
                    <a:ext uri="{9D8B030D-6E8A-4147-A177-3AD203B41FA5}">
                      <a16:colId xmlns:a16="http://schemas.microsoft.com/office/drawing/2014/main" val="20001"/>
                    </a:ext>
                  </a:extLst>
                </a:gridCol>
                <a:gridCol w="101110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Size chain</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Short</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Long</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97750">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Boiling point</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Low</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High</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Flammability</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High - Ignites easily</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Low -Hard to ignite</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Viscosity</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High - Flows easily</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Lucida Sans"/>
                        <a:buNone/>
                      </a:pPr>
                      <a:r>
                        <a:rPr lang="en-GB" sz="900">
                          <a:solidFill>
                            <a:srgbClr val="000000"/>
                          </a:solidFill>
                          <a:latin typeface="Lucida Sans"/>
                          <a:ea typeface="Lucida Sans"/>
                          <a:cs typeface="Lucida Sans"/>
                          <a:sym typeface="Lucida Sans"/>
                        </a:rPr>
                        <a:t>Low - Doesn’t flow well</a:t>
                      </a:r>
                      <a:endParaRPr sz="900">
                        <a:latin typeface="Lucida Sans"/>
                        <a:ea typeface="Lucida Sans"/>
                        <a:cs typeface="Lucida Sans"/>
                        <a:sym typeface="Lucida Sans"/>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59" name="Google Shape;159;p3"/>
          <p:cNvSpPr txBox="1"/>
          <p:nvPr/>
        </p:nvSpPr>
        <p:spPr>
          <a:xfrm>
            <a:off x="205161" y="2067301"/>
            <a:ext cx="1359668"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Properties of alkanes</a:t>
            </a:r>
            <a:endParaRPr sz="900">
              <a:solidFill>
                <a:schemeClr val="dk1"/>
              </a:solidFill>
              <a:latin typeface="Lucida Sans"/>
              <a:ea typeface="Lucida Sans"/>
              <a:cs typeface="Lucida Sans"/>
              <a:sym typeface="Lucida Sans"/>
            </a:endParaRPr>
          </a:p>
        </p:txBody>
      </p:sp>
      <p:sp>
        <p:nvSpPr>
          <p:cNvPr id="160" name="Google Shape;160;p3"/>
          <p:cNvSpPr txBox="1"/>
          <p:nvPr/>
        </p:nvSpPr>
        <p:spPr>
          <a:xfrm>
            <a:off x="695615" y="5026869"/>
            <a:ext cx="137409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Fractionating column</a:t>
            </a:r>
            <a:endParaRPr sz="900">
              <a:solidFill>
                <a:schemeClr val="dk1"/>
              </a:solidFill>
              <a:latin typeface="Lucida Sans"/>
              <a:ea typeface="Lucida Sans"/>
              <a:cs typeface="Lucida Sans"/>
              <a:sym typeface="Lucida Sans"/>
            </a:endParaRPr>
          </a:p>
        </p:txBody>
      </p:sp>
      <p:sp>
        <p:nvSpPr>
          <p:cNvPr id="161" name="Google Shape;161;p3"/>
          <p:cNvSpPr txBox="1"/>
          <p:nvPr/>
        </p:nvSpPr>
        <p:spPr>
          <a:xfrm>
            <a:off x="5888941" y="6536688"/>
            <a:ext cx="24320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Laboratory catalytic cracking equipment</a:t>
            </a:r>
            <a:endParaRPr sz="900">
              <a:solidFill>
                <a:schemeClr val="dk1"/>
              </a:solidFill>
              <a:latin typeface="Lucida Sans"/>
              <a:ea typeface="Lucida Sans"/>
              <a:cs typeface="Lucida Sans"/>
              <a:sym typeface="Lucida Sans"/>
            </a:endParaRPr>
          </a:p>
        </p:txBody>
      </p:sp>
      <p:graphicFrame>
        <p:nvGraphicFramePr>
          <p:cNvPr id="162" name="Google Shape;162;p3"/>
          <p:cNvGraphicFramePr/>
          <p:nvPr/>
        </p:nvGraphicFramePr>
        <p:xfrm>
          <a:off x="3512840" y="4496170"/>
          <a:ext cx="6278500" cy="1005860"/>
        </p:xfrm>
        <a:graphic>
          <a:graphicData uri="http://schemas.openxmlformats.org/drawingml/2006/table">
            <a:tbl>
              <a:tblPr firstRow="1" bandRow="1">
                <a:noFill/>
                <a:tableStyleId>{6A9958FA-D7F5-4F15-870B-5C0A02EF1A6E}</a:tableStyleId>
              </a:tblPr>
              <a:tblGrid>
                <a:gridCol w="6278500">
                  <a:extLst>
                    <a:ext uri="{9D8B030D-6E8A-4147-A177-3AD203B41FA5}">
                      <a16:colId xmlns:a16="http://schemas.microsoft.com/office/drawing/2014/main" val="20000"/>
                    </a:ext>
                  </a:extLst>
                </a:gridCol>
              </a:tblGrid>
              <a:tr h="19390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4. Combustion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755150">
                <a:tc>
                  <a:txBody>
                    <a:bodyPr/>
                    <a:lstStyle/>
                    <a:p>
                      <a:pPr marL="171450" marR="0" lvl="0" indent="-171450" algn="l" rtl="0">
                        <a:spcBef>
                          <a:spcPts val="0"/>
                        </a:spcBef>
                        <a:spcAft>
                          <a:spcPts val="0"/>
                        </a:spcAft>
                        <a:buClr>
                          <a:schemeClr val="dk1"/>
                        </a:buClr>
                        <a:buSzPts val="900"/>
                        <a:buFont typeface="Arial"/>
                        <a:buChar char="•"/>
                      </a:pPr>
                      <a:r>
                        <a:rPr lang="en-GB" sz="900" b="0" u="sng">
                          <a:solidFill>
                            <a:schemeClr val="dk1"/>
                          </a:solidFill>
                          <a:latin typeface="Lucida Sans"/>
                          <a:ea typeface="Lucida Sans"/>
                          <a:cs typeface="Lucida Sans"/>
                          <a:sym typeface="Lucida Sans"/>
                        </a:rPr>
                        <a:t>Complete combustion </a:t>
                      </a:r>
                      <a:r>
                        <a:rPr lang="en-GB" sz="900" b="0">
                          <a:solidFill>
                            <a:schemeClr val="dk1"/>
                          </a:solidFill>
                          <a:latin typeface="Lucida Sans"/>
                          <a:ea typeface="Lucida Sans"/>
                          <a:cs typeface="Lucida Sans"/>
                          <a:sym typeface="Lucida Sans"/>
                        </a:rPr>
                        <a:t>(plenty of oxygen) </a:t>
                      </a:r>
                      <a:r>
                        <a:rPr lang="en-GB" sz="900">
                          <a:solidFill>
                            <a:schemeClr val="dk1"/>
                          </a:solidFill>
                          <a:latin typeface="Lucida Sans"/>
                          <a:ea typeface="Lucida Sans"/>
                          <a:cs typeface="Lucida Sans"/>
                          <a:sym typeface="Lucida Sans"/>
                        </a:rPr>
                        <a:t>of alkanes produces </a:t>
                      </a:r>
                      <a:r>
                        <a:rPr lang="en-GB" sz="900" b="0">
                          <a:solidFill>
                            <a:schemeClr val="dk1"/>
                          </a:solidFill>
                          <a:latin typeface="Lucida Sans"/>
                          <a:ea typeface="Lucida Sans"/>
                          <a:cs typeface="Lucida Sans"/>
                          <a:sym typeface="Lucida Sans"/>
                        </a:rPr>
                        <a:t>carbon dioxide and water only, releasing large amounts of energy. </a:t>
                      </a:r>
                      <a:endParaRPr/>
                    </a:p>
                    <a:p>
                      <a:pPr marL="171450" marR="0" lvl="0" indent="-171450" algn="l" rtl="0">
                        <a:spcBef>
                          <a:spcPts val="0"/>
                        </a:spcBef>
                        <a:spcAft>
                          <a:spcPts val="0"/>
                        </a:spcAft>
                        <a:buClr>
                          <a:schemeClr val="dk1"/>
                        </a:buClr>
                        <a:buSzPts val="900"/>
                        <a:buFont typeface="Arial"/>
                        <a:buChar char="•"/>
                      </a:pPr>
                      <a:r>
                        <a:rPr lang="en-GB" sz="900" b="0" u="sng">
                          <a:solidFill>
                            <a:schemeClr val="dk1"/>
                          </a:solidFill>
                          <a:latin typeface="Lucida Sans"/>
                          <a:ea typeface="Lucida Sans"/>
                          <a:cs typeface="Lucida Sans"/>
                          <a:sym typeface="Lucida Sans"/>
                        </a:rPr>
                        <a:t>Incomplete combustion </a:t>
                      </a:r>
                      <a:r>
                        <a:rPr lang="en-GB" sz="900" b="0">
                          <a:solidFill>
                            <a:schemeClr val="dk1"/>
                          </a:solidFill>
                          <a:latin typeface="Lucida Sans"/>
                          <a:ea typeface="Lucida Sans"/>
                          <a:cs typeface="Lucida Sans"/>
                          <a:sym typeface="Lucida Sans"/>
                        </a:rPr>
                        <a:t>(limited supply of oxygen) of alkanes produces carbon monoxide and water ,with even less oxygen carbon (soot) is produced. This often happens with long hydrocarbons that need a lot of oxygen. Less energy is released.</a:t>
                      </a:r>
                      <a:endParaRPr/>
                    </a:p>
                  </a:txBody>
                  <a:tcPr marL="91450" marR="91450" marT="45725" marB="45725"/>
                </a:tc>
                <a:extLst>
                  <a:ext uri="{0D108BD9-81ED-4DB2-BD59-A6C34878D82A}">
                    <a16:rowId xmlns:a16="http://schemas.microsoft.com/office/drawing/2014/main" val="10001"/>
                  </a:ext>
                </a:extLst>
              </a:tr>
            </a:tbl>
          </a:graphicData>
        </a:graphic>
      </p:graphicFrame>
      <p:pic>
        <p:nvPicPr>
          <p:cNvPr id="163" name="Google Shape;163;p3" descr="Image result for carbon carbon bond"/>
          <p:cNvPicPr preferRelativeResize="0"/>
          <p:nvPr/>
        </p:nvPicPr>
        <p:blipFill rotWithShape="1">
          <a:blip r:embed="rId6">
            <a:alphaModFix/>
          </a:blip>
          <a:srcRect/>
          <a:stretch/>
        </p:blipFill>
        <p:spPr>
          <a:xfrm>
            <a:off x="884995" y="5452733"/>
            <a:ext cx="1604293" cy="11667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68" name="Google Shape;168;p4"/>
          <p:cNvGraphicFramePr/>
          <p:nvPr/>
        </p:nvGraphicFramePr>
        <p:xfrm>
          <a:off x="3075072" y="115456"/>
          <a:ext cx="6702475" cy="2240300"/>
        </p:xfrm>
        <a:graphic>
          <a:graphicData uri="http://schemas.openxmlformats.org/drawingml/2006/table">
            <a:tbl>
              <a:tblPr firstRow="1" bandRow="1">
                <a:noFill/>
                <a:tableStyleId>{6A9958FA-D7F5-4F15-870B-5C0A02EF1A6E}</a:tableStyleId>
              </a:tblPr>
              <a:tblGrid>
                <a:gridCol w="6702475">
                  <a:extLst>
                    <a:ext uri="{9D8B030D-6E8A-4147-A177-3AD203B41FA5}">
                      <a16:colId xmlns:a16="http://schemas.microsoft.com/office/drawing/2014/main" val="20000"/>
                    </a:ext>
                  </a:extLst>
                </a:gridCol>
              </a:tblGrid>
              <a:tr h="21755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1. Pollution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458825">
                <a:tc>
                  <a:txBody>
                    <a:bodyPr/>
                    <a:lstStyle/>
                    <a:p>
                      <a:pPr marL="0" marR="0" lvl="0" indent="0" algn="l" rtl="0">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Combustion of all hydrocarbons may </a:t>
                      </a:r>
                      <a:r>
                        <a:rPr lang="en-GB" sz="900" b="0">
                          <a:solidFill>
                            <a:schemeClr val="dk1"/>
                          </a:solidFill>
                          <a:latin typeface="Lucida Sans"/>
                          <a:ea typeface="Lucida Sans"/>
                          <a:cs typeface="Lucida Sans"/>
                          <a:sym typeface="Lucida Sans"/>
                        </a:rPr>
                        <a:t>produce polluting products when burnt such as:</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Carbon monoxide (CO): a poison</a:t>
                      </a:r>
                      <a:endParaRPr/>
                    </a:p>
                    <a:p>
                      <a:pPr marL="171450" marR="0" lvl="0" indent="-171450" algn="l" rtl="0">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Nitrogen oxides (NOx): formed in the engine thanks to the high temperatures. These gasses can react with water to form nitric acid arising acid rain and photochemical smog.</a:t>
                      </a:r>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N</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2NO(g)</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Sulphur dioxide (SO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 produced by sulphur impurities in fuel. This gas can react with water to form sulphuric acid arising acid rain.</a:t>
                      </a:r>
                      <a:endParaRPr sz="900" b="0">
                        <a:solidFill>
                          <a:schemeClr val="dk1"/>
                        </a:solidFill>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S(s) + 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SO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a:t>
                      </a:r>
                      <a:endParaRPr/>
                    </a:p>
                    <a:p>
                      <a:pPr marL="0" marR="0" lvl="0" indent="0" algn="ctr" rtl="0">
                        <a:spcBef>
                          <a:spcPts val="0"/>
                        </a:spcBef>
                        <a:spcAft>
                          <a:spcPts val="0"/>
                        </a:spcAft>
                        <a:buNone/>
                      </a:pPr>
                      <a:r>
                        <a:rPr lang="en-GB" sz="900" b="0">
                          <a:solidFill>
                            <a:schemeClr val="dk1"/>
                          </a:solidFill>
                          <a:latin typeface="Lucida Sans"/>
                          <a:ea typeface="Lucida Sans"/>
                          <a:cs typeface="Lucida Sans"/>
                          <a:sym typeface="Lucida Sans"/>
                        </a:rPr>
                        <a:t>SO</a:t>
                      </a:r>
                      <a:r>
                        <a:rPr lang="en-GB" sz="900" b="0" baseline="-25000">
                          <a:solidFill>
                            <a:schemeClr val="dk1"/>
                          </a:solidFill>
                          <a:latin typeface="Lucida Sans"/>
                          <a:ea typeface="Lucida Sans"/>
                          <a:cs typeface="Lucida Sans"/>
                          <a:sym typeface="Lucida Sans"/>
                        </a:rPr>
                        <a:t>2 </a:t>
                      </a:r>
                      <a:r>
                        <a:rPr lang="en-GB" sz="900" b="0">
                          <a:solidFill>
                            <a:schemeClr val="dk1"/>
                          </a:solidFill>
                          <a:latin typeface="Lucida Sans"/>
                          <a:ea typeface="Lucida Sans"/>
                          <a:cs typeface="Lucida Sans"/>
                          <a:sym typeface="Lucida Sans"/>
                        </a:rPr>
                        <a:t>(s) + 0.5O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O(l) 🡪 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SO</a:t>
                      </a:r>
                      <a:r>
                        <a:rPr lang="en-GB" sz="900" b="0" baseline="-25000">
                          <a:solidFill>
                            <a:schemeClr val="dk1"/>
                          </a:solidFill>
                          <a:latin typeface="Lucida Sans"/>
                          <a:ea typeface="Lucida Sans"/>
                          <a:cs typeface="Lucida Sans"/>
                          <a:sym typeface="Lucida Sans"/>
                        </a:rPr>
                        <a:t>4</a:t>
                      </a:r>
                      <a:r>
                        <a:rPr lang="en-GB" sz="900" b="0">
                          <a:solidFill>
                            <a:schemeClr val="dk1"/>
                          </a:solidFill>
                          <a:latin typeface="Lucida Sans"/>
                          <a:ea typeface="Lucida Sans"/>
                          <a:cs typeface="Lucida Sans"/>
                          <a:sym typeface="Lucida Sans"/>
                        </a:rPr>
                        <a:t>(l)</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Carbon particles, called particulates, which can cause cancer and asthma.</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Unburnt hydrocarbons may enter the atmosphere that contribute to photochemical smog and are green house gasses.</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Carbon dioxide (CO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):a green house gas.</a:t>
                      </a:r>
                      <a:endParaRPr/>
                    </a:p>
                    <a:p>
                      <a:pPr marL="171450" marR="0" lvl="0" indent="-171450" algn="l" rtl="0">
                        <a:lnSpc>
                          <a:spcPct val="100000"/>
                        </a:lnSpc>
                        <a:spcBef>
                          <a:spcPts val="0"/>
                        </a:spcBef>
                        <a:spcAft>
                          <a:spcPts val="0"/>
                        </a:spcAft>
                        <a:buClr>
                          <a:schemeClr val="dk1"/>
                        </a:buClr>
                        <a:buSzPts val="900"/>
                        <a:buFont typeface="Arial"/>
                        <a:buChar char="•"/>
                      </a:pPr>
                      <a:r>
                        <a:rPr lang="en-GB" sz="900" b="0">
                          <a:solidFill>
                            <a:schemeClr val="dk1"/>
                          </a:solidFill>
                          <a:latin typeface="Lucida Sans"/>
                          <a:ea typeface="Lucida Sans"/>
                          <a:cs typeface="Lucida Sans"/>
                          <a:sym typeface="Lucida Sans"/>
                        </a:rPr>
                        <a:t>Water vapour (H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 a green house gas.</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
        <p:nvSpPr>
          <p:cNvPr id="169" name="Google Shape;169;p4"/>
          <p:cNvSpPr txBox="1"/>
          <p:nvPr/>
        </p:nvSpPr>
        <p:spPr>
          <a:xfrm>
            <a:off x="272480" y="188640"/>
            <a:ext cx="2736304"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 Pollution</a:t>
            </a:r>
            <a:endParaRPr sz="1800" dirty="0">
              <a:solidFill>
                <a:schemeClr val="dk1"/>
              </a:solidFill>
              <a:latin typeface="Lucida Sans"/>
              <a:ea typeface="Lucida Sans"/>
              <a:cs typeface="Lucida Sans"/>
              <a:sym typeface="Lucida Sans"/>
            </a:endParaRPr>
          </a:p>
        </p:txBody>
      </p:sp>
      <p:pic>
        <p:nvPicPr>
          <p:cNvPr id="170" name="Google Shape;170;p4"/>
          <p:cNvPicPr preferRelativeResize="0"/>
          <p:nvPr/>
        </p:nvPicPr>
        <p:blipFill rotWithShape="1">
          <a:blip r:embed="rId3">
            <a:alphaModFix/>
          </a:blip>
          <a:srcRect/>
          <a:stretch/>
        </p:blipFill>
        <p:spPr>
          <a:xfrm>
            <a:off x="275581" y="587477"/>
            <a:ext cx="2768237" cy="3052822"/>
          </a:xfrm>
          <a:prstGeom prst="rect">
            <a:avLst/>
          </a:prstGeom>
          <a:noFill/>
          <a:ln>
            <a:noFill/>
          </a:ln>
        </p:spPr>
      </p:pic>
      <p:sp>
        <p:nvSpPr>
          <p:cNvPr id="171" name="Google Shape;171;p4"/>
          <p:cNvSpPr/>
          <p:nvPr/>
        </p:nvSpPr>
        <p:spPr>
          <a:xfrm>
            <a:off x="992560" y="3630216"/>
            <a:ext cx="1512168" cy="23083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900">
                <a:solidFill>
                  <a:schemeClr val="dk1"/>
                </a:solidFill>
                <a:latin typeface="Lucida Sans"/>
                <a:ea typeface="Lucida Sans"/>
                <a:cs typeface="Lucida Sans"/>
                <a:sym typeface="Lucida Sans"/>
              </a:rPr>
              <a:t>Flue gas desulfurisation</a:t>
            </a:r>
            <a:endParaRPr sz="900">
              <a:solidFill>
                <a:schemeClr val="dk1"/>
              </a:solidFill>
              <a:latin typeface="Lucida Sans"/>
              <a:ea typeface="Lucida Sans"/>
              <a:cs typeface="Lucida Sans"/>
              <a:sym typeface="Lucida Sans"/>
            </a:endParaRPr>
          </a:p>
        </p:txBody>
      </p:sp>
      <p:graphicFrame>
        <p:nvGraphicFramePr>
          <p:cNvPr id="172" name="Google Shape;172;p4"/>
          <p:cNvGraphicFramePr/>
          <p:nvPr/>
        </p:nvGraphicFramePr>
        <p:xfrm>
          <a:off x="3075072" y="2420888"/>
          <a:ext cx="6702475" cy="1691660"/>
        </p:xfrm>
        <a:graphic>
          <a:graphicData uri="http://schemas.openxmlformats.org/drawingml/2006/table">
            <a:tbl>
              <a:tblPr firstRow="1" bandRow="1">
                <a:noFill/>
                <a:tableStyleId>{6A9958FA-D7F5-4F15-870B-5C0A02EF1A6E}</a:tableStyleId>
              </a:tblPr>
              <a:tblGrid>
                <a:gridCol w="6702475">
                  <a:extLst>
                    <a:ext uri="{9D8B030D-6E8A-4147-A177-3AD203B41FA5}">
                      <a16:colId xmlns:a16="http://schemas.microsoft.com/office/drawing/2014/main" val="20000"/>
                    </a:ext>
                  </a:extLst>
                </a:gridCol>
              </a:tblGrid>
              <a:tr h="21755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2. Desulfurisation</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458825">
                <a:tc>
                  <a:txBody>
                    <a:bodyPr/>
                    <a:lstStyle/>
                    <a:p>
                      <a:pPr marL="0" marR="0" lvl="0" indent="0" algn="l" rtl="0">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The gas given out by power stations are called flue gases so the process of removing sulphur dioxide is called flue gas desulfurisation.</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In one method a slurry of calcium oxide (lime) and water is sprayed into the flue gas to form gypsum (calcium sulphate) that can be used to make plaster and plasterboards:</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CaO (s) + SO</a:t>
                      </a:r>
                      <a:r>
                        <a:rPr lang="en-GB" sz="900" b="0" baseline="-25000">
                          <a:solidFill>
                            <a:schemeClr val="dk1"/>
                          </a:solidFill>
                          <a:latin typeface="Lucida Sans"/>
                          <a:ea typeface="Lucida Sans"/>
                          <a:cs typeface="Lucida Sans"/>
                          <a:sym typeface="Lucida Sans"/>
                        </a:rPr>
                        <a:t>2 </a:t>
                      </a:r>
                      <a:r>
                        <a:rPr lang="en-GB" sz="900" b="0">
                          <a:solidFill>
                            <a:schemeClr val="dk1"/>
                          </a:solidFill>
                          <a:latin typeface="Lucida Sans"/>
                          <a:ea typeface="Lucida Sans"/>
                          <a:cs typeface="Lucida Sans"/>
                          <a:sym typeface="Lucida Sans"/>
                        </a:rPr>
                        <a:t>(s) + 0.5O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+ 2H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O(l) 🡪 CaSO</a:t>
                      </a:r>
                      <a:r>
                        <a:rPr lang="en-GB" sz="900" b="0" baseline="-25000">
                          <a:solidFill>
                            <a:schemeClr val="dk1"/>
                          </a:solidFill>
                          <a:latin typeface="Lucida Sans"/>
                          <a:ea typeface="Lucida Sans"/>
                          <a:cs typeface="Lucida Sans"/>
                          <a:sym typeface="Lucida Sans"/>
                        </a:rPr>
                        <a:t>4</a:t>
                      </a:r>
                      <a:r>
                        <a:rPr lang="en-GB" sz="900" b="0">
                          <a:solidFill>
                            <a:schemeClr val="dk1"/>
                          </a:solidFill>
                          <a:latin typeface="Lucida Sans"/>
                          <a:ea typeface="Lucida Sans"/>
                          <a:cs typeface="Lucida Sans"/>
                          <a:sym typeface="Lucida Sans"/>
                        </a:rPr>
                        <a:t>•2H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O(s)</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In an alternative process calcium carbonate (limestone) is used instead of calcium oxide:</a:t>
                      </a:r>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CaCO</a:t>
                      </a:r>
                      <a:r>
                        <a:rPr lang="en-GB" sz="900" b="0" baseline="-25000">
                          <a:solidFill>
                            <a:schemeClr val="dk1"/>
                          </a:solidFill>
                          <a:latin typeface="Lucida Sans"/>
                          <a:ea typeface="Lucida Sans"/>
                          <a:cs typeface="Lucida Sans"/>
                          <a:sym typeface="Lucida Sans"/>
                        </a:rPr>
                        <a:t>3 </a:t>
                      </a:r>
                      <a:r>
                        <a:rPr lang="en-GB" sz="900" b="0">
                          <a:solidFill>
                            <a:schemeClr val="dk1"/>
                          </a:solidFill>
                          <a:latin typeface="Lucida Sans"/>
                          <a:ea typeface="Lucida Sans"/>
                          <a:cs typeface="Lucida Sans"/>
                          <a:sym typeface="Lucida Sans"/>
                        </a:rPr>
                        <a:t>(s) + SO</a:t>
                      </a:r>
                      <a:r>
                        <a:rPr lang="en-GB" sz="900" b="0" baseline="-25000">
                          <a:solidFill>
                            <a:schemeClr val="dk1"/>
                          </a:solidFill>
                          <a:latin typeface="Lucida Sans"/>
                          <a:ea typeface="Lucida Sans"/>
                          <a:cs typeface="Lucida Sans"/>
                          <a:sym typeface="Lucida Sans"/>
                        </a:rPr>
                        <a:t>2 </a:t>
                      </a:r>
                      <a:r>
                        <a:rPr lang="en-GB" sz="900" b="0">
                          <a:solidFill>
                            <a:schemeClr val="dk1"/>
                          </a:solidFill>
                          <a:latin typeface="Lucida Sans"/>
                          <a:ea typeface="Lucida Sans"/>
                          <a:cs typeface="Lucida Sans"/>
                          <a:sym typeface="Lucida Sans"/>
                        </a:rPr>
                        <a:t>(s) + 0.5O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 🡪 CaSO</a:t>
                      </a:r>
                      <a:r>
                        <a:rPr lang="en-GB" sz="900" b="0" baseline="-25000">
                          <a:solidFill>
                            <a:schemeClr val="dk1"/>
                          </a:solidFill>
                          <a:latin typeface="Lucida Sans"/>
                          <a:ea typeface="Lucida Sans"/>
                          <a:cs typeface="Lucida Sans"/>
                          <a:sym typeface="Lucida Sans"/>
                        </a:rPr>
                        <a:t>4</a:t>
                      </a:r>
                      <a:r>
                        <a:rPr lang="en-GB" sz="900" b="0">
                          <a:solidFill>
                            <a:schemeClr val="dk1"/>
                          </a:solidFill>
                          <a:latin typeface="Lucida Sans"/>
                          <a:ea typeface="Lucida Sans"/>
                          <a:cs typeface="Lucida Sans"/>
                          <a:sym typeface="Lucida Sans"/>
                        </a:rPr>
                        <a:t> + CO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 (g)</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173" name="Google Shape;173;p4"/>
          <p:cNvGraphicFramePr/>
          <p:nvPr/>
        </p:nvGraphicFramePr>
        <p:xfrm>
          <a:off x="3075072" y="4206489"/>
          <a:ext cx="6702475" cy="1454760"/>
        </p:xfrm>
        <a:graphic>
          <a:graphicData uri="http://schemas.openxmlformats.org/drawingml/2006/table">
            <a:tbl>
              <a:tblPr firstRow="1" bandRow="1">
                <a:noFill/>
                <a:tableStyleId>{6A9958FA-D7F5-4F15-870B-5C0A02EF1A6E}</a:tableStyleId>
              </a:tblPr>
              <a:tblGrid>
                <a:gridCol w="6702475">
                  <a:extLst>
                    <a:ext uri="{9D8B030D-6E8A-4147-A177-3AD203B41FA5}">
                      <a16:colId xmlns:a16="http://schemas.microsoft.com/office/drawing/2014/main" val="20000"/>
                    </a:ext>
                  </a:extLst>
                </a:gridCol>
              </a:tblGrid>
              <a:tr h="192150">
                <a:tc>
                  <a:txBody>
                    <a:bodyPr/>
                    <a:lstStyle/>
                    <a:p>
                      <a:pPr marL="0" marR="0" lvl="0" indent="0" algn="just" rtl="0">
                        <a:spcBef>
                          <a:spcPts val="0"/>
                        </a:spcBef>
                        <a:spcAft>
                          <a:spcPts val="0"/>
                        </a:spcAft>
                        <a:buNone/>
                      </a:pPr>
                      <a:r>
                        <a:rPr lang="en-GB" sz="900">
                          <a:latin typeface="Lucida Sans"/>
                          <a:ea typeface="Lucida Sans"/>
                          <a:cs typeface="Lucida Sans"/>
                          <a:sym typeface="Lucida Sans"/>
                        </a:rPr>
                        <a:t>3. Catalytic converter</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226150">
                <a:tc>
                  <a:txBody>
                    <a:bodyPr/>
                    <a:lstStyle/>
                    <a:p>
                      <a:pPr marL="0" marR="0" lvl="0" indent="0" algn="l" rtl="0">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The catalytic converters is a honeycomb made of ceramic coated with platinum and rhodium metals that work as catalysts. The structure allows for a high surface area to catalyse:</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CO (g) + NO (g)) 🡪 CO</a:t>
                      </a:r>
                      <a:r>
                        <a:rPr lang="en-GB" sz="900" b="0" baseline="-25000">
                          <a:solidFill>
                            <a:schemeClr val="dk1"/>
                          </a:solidFill>
                          <a:latin typeface="Lucida Sans"/>
                          <a:ea typeface="Lucida Sans"/>
                          <a:cs typeface="Lucida Sans"/>
                          <a:sym typeface="Lucida Sans"/>
                        </a:rPr>
                        <a:t>2 </a:t>
                      </a:r>
                      <a:r>
                        <a:rPr lang="en-GB" sz="900" b="0">
                          <a:solidFill>
                            <a:schemeClr val="dk1"/>
                          </a:solidFill>
                          <a:latin typeface="Lucida Sans"/>
                          <a:ea typeface="Lucida Sans"/>
                          <a:cs typeface="Lucida Sans"/>
                          <a:sym typeface="Lucida Sans"/>
                        </a:rPr>
                        <a:t>(g) + 2CO</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(g)</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0" marR="0" lvl="0" indent="0" algn="l" rtl="0">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And this reaction with unburned hydrocarbons (this reaction can be adapted to any hydrocarbon):</a:t>
                      </a:r>
                      <a:endParaRPr/>
                    </a:p>
                    <a:p>
                      <a:pPr marL="0" marR="0" lvl="0" indent="0" algn="l" rtl="0">
                        <a:spcBef>
                          <a:spcPts val="0"/>
                        </a:spcBef>
                        <a:spcAft>
                          <a:spcPts val="0"/>
                        </a:spcAft>
                        <a:buClr>
                          <a:schemeClr val="dk1"/>
                        </a:buClr>
                        <a:buSzPts val="900"/>
                        <a:buFont typeface="Arial"/>
                        <a:buNone/>
                      </a:pPr>
                      <a:endParaRPr sz="900">
                        <a:solidFill>
                          <a:schemeClr val="dk1"/>
                        </a:solidFill>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b="0">
                          <a:solidFill>
                            <a:schemeClr val="dk1"/>
                          </a:solidFill>
                          <a:latin typeface="Lucida Sans"/>
                          <a:ea typeface="Lucida Sans"/>
                          <a:cs typeface="Lucida Sans"/>
                          <a:sym typeface="Lucida Sans"/>
                        </a:rPr>
                        <a:t>C</a:t>
                      </a:r>
                      <a:r>
                        <a:rPr lang="en-GB" sz="900" b="0" baseline="-25000">
                          <a:solidFill>
                            <a:schemeClr val="dk1"/>
                          </a:solidFill>
                          <a:latin typeface="Lucida Sans"/>
                          <a:ea typeface="Lucida Sans"/>
                          <a:cs typeface="Lucida Sans"/>
                          <a:sym typeface="Lucida Sans"/>
                        </a:rPr>
                        <a:t>8</a:t>
                      </a:r>
                      <a:r>
                        <a:rPr lang="en-GB" sz="900" b="0">
                          <a:solidFill>
                            <a:schemeClr val="dk1"/>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18</a:t>
                      </a:r>
                      <a:r>
                        <a:rPr lang="en-GB" sz="900" b="0">
                          <a:solidFill>
                            <a:schemeClr val="dk1"/>
                          </a:solidFill>
                          <a:latin typeface="Lucida Sans"/>
                          <a:ea typeface="Lucida Sans"/>
                          <a:cs typeface="Lucida Sans"/>
                          <a:sym typeface="Lucida Sans"/>
                        </a:rPr>
                        <a:t> + 25NO 🡪 12.5N</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 + 9H</a:t>
                      </a:r>
                      <a:r>
                        <a:rPr lang="en-GB" sz="900" b="0" baseline="-25000">
                          <a:solidFill>
                            <a:schemeClr val="dk1"/>
                          </a:solidFill>
                          <a:latin typeface="Lucida Sans"/>
                          <a:ea typeface="Lucida Sans"/>
                          <a:cs typeface="Lucida Sans"/>
                          <a:sym typeface="Lucida Sans"/>
                        </a:rPr>
                        <a:t>2</a:t>
                      </a:r>
                      <a:r>
                        <a:rPr lang="en-GB" sz="900" b="0">
                          <a:solidFill>
                            <a:schemeClr val="dk1"/>
                          </a:solidFill>
                          <a:latin typeface="Lucida Sans"/>
                          <a:ea typeface="Lucida Sans"/>
                          <a:cs typeface="Lucida Sans"/>
                          <a:sym typeface="Lucida Sans"/>
                        </a:rPr>
                        <a:t>O + 8CO</a:t>
                      </a:r>
                      <a:r>
                        <a:rPr lang="en-GB" sz="900" b="0" baseline="-25000">
                          <a:solidFill>
                            <a:schemeClr val="dk1"/>
                          </a:solidFill>
                          <a:latin typeface="Lucida Sans"/>
                          <a:ea typeface="Lucida Sans"/>
                          <a:cs typeface="Lucida Sans"/>
                          <a:sym typeface="Lucida Sans"/>
                        </a:rPr>
                        <a:t>2</a:t>
                      </a:r>
                      <a:endParaRPr sz="900" b="0">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pic>
        <p:nvPicPr>
          <p:cNvPr id="174" name="Google Shape;174;p4"/>
          <p:cNvPicPr preferRelativeResize="0"/>
          <p:nvPr/>
        </p:nvPicPr>
        <p:blipFill rotWithShape="1">
          <a:blip r:embed="rId4">
            <a:alphaModFix/>
          </a:blip>
          <a:srcRect/>
          <a:stretch/>
        </p:blipFill>
        <p:spPr>
          <a:xfrm>
            <a:off x="148987" y="4493080"/>
            <a:ext cx="2926085" cy="1242526"/>
          </a:xfrm>
          <a:prstGeom prst="rect">
            <a:avLst/>
          </a:prstGeom>
          <a:noFill/>
          <a:ln>
            <a:noFill/>
          </a:ln>
        </p:spPr>
      </p:pic>
      <p:sp>
        <p:nvSpPr>
          <p:cNvPr id="175" name="Google Shape;175;p4"/>
          <p:cNvSpPr/>
          <p:nvPr/>
        </p:nvSpPr>
        <p:spPr>
          <a:xfrm>
            <a:off x="992560" y="5790456"/>
            <a:ext cx="1512168" cy="23083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900">
                <a:solidFill>
                  <a:schemeClr val="dk1"/>
                </a:solidFill>
                <a:latin typeface="Lucida Sans"/>
                <a:ea typeface="Lucida Sans"/>
                <a:cs typeface="Lucida Sans"/>
                <a:sym typeface="Lucida Sans"/>
              </a:rPr>
              <a:t>Catalytic converter</a:t>
            </a:r>
            <a:endParaRPr sz="900">
              <a:solidFill>
                <a:schemeClr val="dk1"/>
              </a:solidFill>
              <a:latin typeface="Lucida Sans"/>
              <a:ea typeface="Lucida Sans"/>
              <a:cs typeface="Lucida Sans"/>
              <a:sym typeface="Lucida Sans"/>
            </a:endParaRPr>
          </a:p>
        </p:txBody>
      </p:sp>
      <p:graphicFrame>
        <p:nvGraphicFramePr>
          <p:cNvPr id="176" name="Google Shape;176;p4"/>
          <p:cNvGraphicFramePr/>
          <p:nvPr/>
        </p:nvGraphicFramePr>
        <p:xfrm>
          <a:off x="3075072" y="5707603"/>
          <a:ext cx="6702475" cy="1033785"/>
        </p:xfrm>
        <a:graphic>
          <a:graphicData uri="http://schemas.openxmlformats.org/drawingml/2006/table">
            <a:tbl>
              <a:tblPr firstRow="1" bandRow="1">
                <a:noFill/>
                <a:tableStyleId>{6A9958FA-D7F5-4F15-870B-5C0A02EF1A6E}</a:tableStyleId>
              </a:tblPr>
              <a:tblGrid>
                <a:gridCol w="6702475">
                  <a:extLst>
                    <a:ext uri="{9D8B030D-6E8A-4147-A177-3AD203B41FA5}">
                      <a16:colId xmlns:a16="http://schemas.microsoft.com/office/drawing/2014/main" val="20000"/>
                    </a:ext>
                  </a:extLst>
                </a:gridCol>
              </a:tblGrid>
              <a:tr h="222675">
                <a:tc>
                  <a:txBody>
                    <a:bodyPr/>
                    <a:lstStyle/>
                    <a:p>
                      <a:pPr marL="0" marR="0" lvl="0" indent="0" algn="just" rtl="0">
                        <a:spcBef>
                          <a:spcPts val="0"/>
                        </a:spcBef>
                        <a:spcAft>
                          <a:spcPts val="0"/>
                        </a:spcAft>
                        <a:buNone/>
                      </a:pPr>
                      <a:r>
                        <a:rPr lang="en-GB" sz="900">
                          <a:latin typeface="Lucida Sans"/>
                          <a:ea typeface="Lucida Sans"/>
                          <a:cs typeface="Lucida Sans"/>
                          <a:sym typeface="Lucida Sans"/>
                        </a:rPr>
                        <a:t>4. CFCs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805175">
                <a:tc>
                  <a:txBody>
                    <a:bodyPr/>
                    <a:lstStyle/>
                    <a:p>
                      <a:pPr marL="0" marR="0" lvl="0" indent="0" algn="l" rtl="0">
                        <a:spcBef>
                          <a:spcPts val="0"/>
                        </a:spcBef>
                        <a:spcAft>
                          <a:spcPts val="0"/>
                        </a:spcAft>
                        <a:buClr>
                          <a:schemeClr val="dk1"/>
                        </a:buClr>
                        <a:buSzPts val="900"/>
                        <a:buFont typeface="Arial"/>
                        <a:buNone/>
                      </a:pPr>
                      <a:r>
                        <a:rPr lang="en-GB" sz="900">
                          <a:solidFill>
                            <a:schemeClr val="dk1"/>
                          </a:solidFill>
                          <a:latin typeface="Lucida Sans"/>
                          <a:ea typeface="Lucida Sans"/>
                          <a:cs typeface="Lucida Sans"/>
                          <a:sym typeface="Lucida Sans"/>
                        </a:rPr>
                        <a:t>Chlorofluorocarbons (CFCs) can be damaging for the Ozone layer due to a free radical mechanism reaction where chlorine acts as a catalyst to the breakdown of ozone into oxygen. (more details about free radicals in section 4)</a:t>
                      </a:r>
                      <a:endParaRPr sz="900" b="0">
                        <a:solidFill>
                          <a:schemeClr val="dk1"/>
                        </a:solidFill>
                        <a:latin typeface="Lucida Sans"/>
                        <a:ea typeface="Lucida Sans"/>
                        <a:cs typeface="Lucida Sans"/>
                        <a:sym typeface="Lucida Sans"/>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CCl</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F</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   →   </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CClF</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   +   Cl</a:t>
                      </a:r>
                      <a:r>
                        <a:rPr lang="en-GB" sz="900" b="0" baseline="30000">
                          <a:latin typeface="Lucida Sans"/>
                          <a:ea typeface="Lucida Sans"/>
                          <a:cs typeface="Lucida Sans"/>
                          <a:sym typeface="Lucida Sans"/>
                        </a:rPr>
                        <a:t>●</a:t>
                      </a:r>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Cl</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 O</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 → ClO</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 O</a:t>
                      </a:r>
                      <a:r>
                        <a:rPr lang="en-GB" sz="900" b="0" baseline="-25000">
                          <a:latin typeface="Lucida Sans"/>
                          <a:ea typeface="Lucida Sans"/>
                          <a:cs typeface="Lucida Sans"/>
                          <a:sym typeface="Lucida Sans"/>
                        </a:rPr>
                        <a:t>2</a:t>
                      </a:r>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ClO</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 O</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 → Cl</a:t>
                      </a:r>
                      <a:r>
                        <a:rPr lang="en-GB" sz="900" b="0" baseline="30000">
                          <a:latin typeface="Lucida Sans"/>
                          <a:ea typeface="Lucida Sans"/>
                          <a:cs typeface="Lucida Sans"/>
                          <a:sym typeface="Lucida Sans"/>
                        </a:rPr>
                        <a:t>●</a:t>
                      </a:r>
                      <a:r>
                        <a:rPr lang="en-GB" sz="900" b="0">
                          <a:latin typeface="Lucida Sans"/>
                          <a:ea typeface="Lucida Sans"/>
                          <a:cs typeface="Lucida Sans"/>
                          <a:sym typeface="Lucida Sans"/>
                        </a:rPr>
                        <a:t> + 2O</a:t>
                      </a:r>
                      <a:r>
                        <a:rPr lang="en-GB" sz="900" b="0" baseline="-25000">
                          <a:latin typeface="Lucida Sans"/>
                          <a:ea typeface="Lucida Sans"/>
                          <a:cs typeface="Lucida Sans"/>
                          <a:sym typeface="Lucida Sans"/>
                        </a:rPr>
                        <a:t>2</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graphicFrame>
        <p:nvGraphicFramePr>
          <p:cNvPr id="181" name="Google Shape;181;p5"/>
          <p:cNvGraphicFramePr/>
          <p:nvPr/>
        </p:nvGraphicFramePr>
        <p:xfrm>
          <a:off x="3728864" y="116632"/>
          <a:ext cx="5976675" cy="2514650"/>
        </p:xfrm>
        <a:graphic>
          <a:graphicData uri="http://schemas.openxmlformats.org/drawingml/2006/table">
            <a:tbl>
              <a:tblPr firstRow="1" bandRow="1">
                <a:noFill/>
                <a:tableStyleId>{6A9958FA-D7F5-4F15-870B-5C0A02EF1A6E}</a:tableStyleId>
              </a:tblPr>
              <a:tblGrid>
                <a:gridCol w="5976675">
                  <a:extLst>
                    <a:ext uri="{9D8B030D-6E8A-4147-A177-3AD203B41FA5}">
                      <a16:colId xmlns:a16="http://schemas.microsoft.com/office/drawing/2014/main" val="20000"/>
                    </a:ext>
                  </a:extLst>
                </a:gridCol>
              </a:tblGrid>
              <a:tr h="216650">
                <a:tc>
                  <a:txBody>
                    <a:bodyPr/>
                    <a:lstStyle/>
                    <a:p>
                      <a:pPr marL="0" marR="0" lvl="0" indent="0" algn="l" rtl="0">
                        <a:spcBef>
                          <a:spcPts val="0"/>
                        </a:spcBef>
                        <a:spcAft>
                          <a:spcPts val="0"/>
                        </a:spcAft>
                        <a:buNone/>
                      </a:pPr>
                      <a:r>
                        <a:rPr lang="en-GB" sz="900">
                          <a:latin typeface="Lucida Sans"/>
                          <a:ea typeface="Lucida Sans"/>
                          <a:cs typeface="Lucida Sans"/>
                          <a:sym typeface="Lucida Sans"/>
                        </a:rPr>
                        <a:t>2. Properties</a:t>
                      </a:r>
                      <a:endParaRPr sz="900">
                        <a:solidFill>
                          <a:schemeClr val="lt1"/>
                        </a:solidFill>
                        <a:latin typeface="Lucida Sans"/>
                        <a:ea typeface="Lucida Sans"/>
                        <a:cs typeface="Lucida Sans"/>
                        <a:sym typeface="Lucida Sans"/>
                      </a:endParaRPr>
                    </a:p>
                  </a:txBody>
                  <a:tcPr marL="91450" marR="91450" marT="45725" marB="45725">
                    <a:lnL w="12700" cap="flat" cmpd="sng">
                      <a:solidFill>
                        <a:srgbClr val="92D050"/>
                      </a:solidFill>
                      <a:prstDash val="solid"/>
                      <a:round/>
                      <a:headEnd type="none" w="sm" len="sm"/>
                      <a:tailEnd type="none" w="sm" len="sm"/>
                    </a:lnL>
                    <a:lnR w="12700" cap="flat" cmpd="sng">
                      <a:solidFill>
                        <a:srgbClr val="92D050"/>
                      </a:solidFill>
                      <a:prstDash val="solid"/>
                      <a:round/>
                      <a:headEnd type="none" w="sm" len="sm"/>
                      <a:tailEnd type="none" w="sm" len="sm"/>
                    </a:lnR>
                    <a:lnT w="12700" cap="flat" cmpd="sng">
                      <a:solidFill>
                        <a:srgbClr val="92D050"/>
                      </a:solidFill>
                      <a:prstDash val="solid"/>
                      <a:round/>
                      <a:headEnd type="none" w="sm" len="sm"/>
                      <a:tailEnd type="none" w="sm" len="sm"/>
                    </a:lnT>
                  </a:tcPr>
                </a:tc>
                <a:extLst>
                  <a:ext uri="{0D108BD9-81ED-4DB2-BD59-A6C34878D82A}">
                    <a16:rowId xmlns:a16="http://schemas.microsoft.com/office/drawing/2014/main" val="10000"/>
                  </a:ext>
                </a:extLst>
              </a:tr>
              <a:tr h="216650">
                <a:tc>
                  <a:txBody>
                    <a:bodyPr/>
                    <a:lstStyle/>
                    <a:p>
                      <a:pPr marL="0" marR="0" lvl="0" indent="0" algn="just" rtl="0">
                        <a:spcBef>
                          <a:spcPts val="0"/>
                        </a:spcBef>
                        <a:spcAft>
                          <a:spcPts val="0"/>
                        </a:spcAft>
                        <a:buNone/>
                      </a:pPr>
                      <a:r>
                        <a:rPr lang="en-GB" sz="900" b="0" i="0" u="none" strike="noStrike">
                          <a:solidFill>
                            <a:schemeClr val="dk1"/>
                          </a:solidFill>
                          <a:latin typeface="Lucida Sans"/>
                          <a:ea typeface="Lucida Sans"/>
                          <a:cs typeface="Lucida Sans"/>
                          <a:sym typeface="Lucida Sans"/>
                        </a:rPr>
                        <a:t>General formula </a:t>
                      </a:r>
                      <a:r>
                        <a:rPr lang="en-GB" sz="900">
                          <a:solidFill>
                            <a:srgbClr val="000000"/>
                          </a:solidFill>
                          <a:latin typeface="Lucida Sans"/>
                          <a:ea typeface="Lucida Sans"/>
                          <a:cs typeface="Lucida Sans"/>
                          <a:sym typeface="Lucida Sans"/>
                        </a:rPr>
                        <a:t>C</a:t>
                      </a:r>
                      <a:r>
                        <a:rPr lang="en-GB" sz="900" b="0" baseline="-25000">
                          <a:solidFill>
                            <a:schemeClr val="dk1"/>
                          </a:solidFill>
                          <a:latin typeface="Lucida Sans"/>
                          <a:ea typeface="Lucida Sans"/>
                          <a:cs typeface="Lucida Sans"/>
                          <a:sym typeface="Lucida Sans"/>
                        </a:rPr>
                        <a:t>n</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2n+1</a:t>
                      </a:r>
                      <a:r>
                        <a:rPr lang="en-GB" sz="900">
                          <a:latin typeface="Lucida Sans"/>
                          <a:ea typeface="Lucida Sans"/>
                          <a:cs typeface="Lucida Sans"/>
                          <a:sym typeface="Lucida Sans"/>
                        </a:rPr>
                        <a:t>X where X is the halogen</a:t>
                      </a:r>
                      <a:endParaRPr sz="1800" b="0" i="0" u="none" strike="noStrike">
                        <a:solidFill>
                          <a:schemeClr val="dk1"/>
                        </a:solidFill>
                        <a:latin typeface="Lucida Sans"/>
                        <a:ea typeface="Lucida Sans"/>
                        <a:cs typeface="Lucida Sans"/>
                        <a:sym typeface="Lucida Sans"/>
                      </a:endParaRPr>
                    </a:p>
                  </a:txBody>
                  <a:tcPr marL="91450" marR="91450" marT="45725" marB="45725">
                    <a:lnL w="12700" cap="flat" cmpd="sng">
                      <a:solidFill>
                        <a:srgbClr val="92D050"/>
                      </a:solidFill>
                      <a:prstDash val="solid"/>
                      <a:round/>
                      <a:headEnd type="none" w="sm" len="sm"/>
                      <a:tailEnd type="none" w="sm" len="sm"/>
                    </a:lnL>
                    <a:lnR w="12700" cap="flat" cmpd="sng">
                      <a:solidFill>
                        <a:srgbClr val="92D050"/>
                      </a:solidFill>
                      <a:prstDash val="solid"/>
                      <a:round/>
                      <a:headEnd type="none" w="sm" len="sm"/>
                      <a:tailEnd type="none" w="sm" len="sm"/>
                    </a:lnR>
                    <a:lnB w="12700" cap="flat" cmpd="sng">
                      <a:solidFill>
                        <a:schemeClr val="accent3"/>
                      </a:solidFill>
                      <a:prstDash val="solid"/>
                      <a:round/>
                      <a:headEnd type="none" w="sm" len="sm"/>
                      <a:tailEnd type="none" w="sm" len="sm"/>
                    </a:lnB>
                  </a:tcPr>
                </a:tc>
                <a:extLst>
                  <a:ext uri="{0D108BD9-81ED-4DB2-BD59-A6C34878D82A}">
                    <a16:rowId xmlns:a16="http://schemas.microsoft.com/office/drawing/2014/main" val="10001"/>
                  </a:ext>
                </a:extLst>
              </a:tr>
              <a:tr h="346650">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Halogenolakanes can be classified into:</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Primary have one R group attached to the carbon linked to the halogen.</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Secondary </a:t>
                      </a:r>
                      <a:r>
                        <a:rPr lang="en-GB" sz="900">
                          <a:solidFill>
                            <a:srgbClr val="010066"/>
                          </a:solidFill>
                          <a:latin typeface="Lucida Sans"/>
                          <a:ea typeface="Lucida Sans"/>
                          <a:cs typeface="Lucida Sans"/>
                          <a:sym typeface="Lucida Sans"/>
                        </a:rPr>
                        <a:t>have two R groups attached to the carbon linked to the halogen.</a:t>
                      </a:r>
                      <a:endParaRPr sz="90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Tertiary </a:t>
                      </a:r>
                      <a:r>
                        <a:rPr lang="en-GB" sz="900">
                          <a:solidFill>
                            <a:srgbClr val="010066"/>
                          </a:solidFill>
                          <a:latin typeface="Lucida Sans"/>
                          <a:ea typeface="Lucida Sans"/>
                          <a:cs typeface="Lucida Sans"/>
                          <a:sym typeface="Lucida Sans"/>
                        </a:rPr>
                        <a:t>have three R groups attached to the carbon linked to the halogen</a:t>
                      </a:r>
                      <a:r>
                        <a:rPr lang="en-GB" sz="900">
                          <a:solidFill>
                            <a:srgbClr val="010066"/>
                          </a:solidFill>
                        </a:rPr>
                        <a:t>.</a:t>
                      </a:r>
                      <a:endParaRPr/>
                    </a:p>
                  </a:txBody>
                  <a:tcPr marL="91450" marR="91450" marT="45725" marB="45725">
                    <a:lnL w="12700" cap="flat" cmpd="sng">
                      <a:solidFill>
                        <a:srgbClr val="92D050"/>
                      </a:solidFill>
                      <a:prstDash val="solid"/>
                      <a:round/>
                      <a:headEnd type="none" w="sm" len="sm"/>
                      <a:tailEnd type="none" w="sm" len="sm"/>
                    </a:lnL>
                    <a:lnR w="12700" cap="flat" cmpd="sng">
                      <a:solidFill>
                        <a:srgbClr val="92D050"/>
                      </a:solidFill>
                      <a:prstDash val="solid"/>
                      <a:round/>
                      <a:headEnd type="none" w="sm" len="sm"/>
                      <a:tailEnd type="none" w="sm" len="sm"/>
                    </a:lnR>
                    <a:lnT w="12700" cap="flat" cmpd="sng">
                      <a:solidFill>
                        <a:schemeClr val="accent3"/>
                      </a:solidFill>
                      <a:prstDash val="solid"/>
                      <a:round/>
                      <a:headEnd type="none" w="sm" len="sm"/>
                      <a:tailEnd type="none" w="sm" len="sm"/>
                    </a:lnT>
                    <a:lnB w="12700" cap="flat" cmpd="sng">
                      <a:solidFill>
                        <a:schemeClr val="accent3"/>
                      </a:solidFill>
                      <a:prstDash val="solid"/>
                      <a:round/>
                      <a:headEnd type="none" w="sm" len="sm"/>
                      <a:tailEnd type="none" w="sm" len="sm"/>
                    </a:lnB>
                  </a:tcPr>
                </a:tc>
                <a:extLst>
                  <a:ext uri="{0D108BD9-81ED-4DB2-BD59-A6C34878D82A}">
                    <a16:rowId xmlns:a16="http://schemas.microsoft.com/office/drawing/2014/main" val="10002"/>
                  </a:ext>
                </a:extLst>
              </a:tr>
              <a:tr h="346650">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Physical properties of halogenoalkanes mainly depend on the polarity of the C-X bond.</a:t>
                      </a:r>
                      <a:endParaRPr/>
                    </a:p>
                    <a:p>
                      <a:pPr marL="0" marR="0" lvl="0" indent="0" algn="l" rtl="0">
                        <a:lnSpc>
                          <a:spcPct val="100000"/>
                        </a:lnSpc>
                        <a:spcBef>
                          <a:spcPts val="0"/>
                        </a:spcBef>
                        <a:spcAft>
                          <a:spcPts val="0"/>
                        </a:spcAft>
                        <a:buClr>
                          <a:schemeClr val="dk1"/>
                        </a:buClr>
                        <a:buSzPts val="900"/>
                        <a:buFont typeface="Calibri"/>
                        <a:buNone/>
                      </a:pPr>
                      <a:endParaRPr sz="90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Solubility: the polarity of the bond is not enough to make halogenoalkanes soluble in water, the main intermolecular forces are Van der Walls and dipole-dipole attractions.</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Boiling point: - increases with increased chain length.</a:t>
                      </a:r>
                      <a:endParaRPr/>
                    </a:p>
                    <a:p>
                      <a:pPr marL="0" marR="0" lvl="0" indent="0" algn="l"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                          - increases going down the halogen group.</a:t>
                      </a:r>
                      <a:endParaRPr/>
                    </a:p>
                    <a:p>
                      <a:pPr marL="0" marR="0" lvl="0" indent="0" algn="l" rtl="0">
                        <a:lnSpc>
                          <a:spcPct val="100000"/>
                        </a:lnSpc>
                        <a:spcBef>
                          <a:spcPts val="0"/>
                        </a:spcBef>
                        <a:spcAft>
                          <a:spcPts val="0"/>
                        </a:spcAft>
                        <a:buClr>
                          <a:schemeClr val="dk1"/>
                        </a:buClr>
                        <a:buSzPts val="900"/>
                        <a:buFont typeface="Calibri"/>
                        <a:buNone/>
                      </a:pPr>
                      <a:endParaRPr sz="900">
                        <a:latin typeface="Lucida Sans"/>
                        <a:ea typeface="Lucida Sans"/>
                        <a:cs typeface="Lucida Sans"/>
                        <a:sym typeface="Lucida Sans"/>
                      </a:endParaRPr>
                    </a:p>
                  </a:txBody>
                  <a:tcPr marL="91450" marR="91450" marT="45725" marB="45725">
                    <a:lnL w="12700" cap="flat" cmpd="sng">
                      <a:solidFill>
                        <a:srgbClr val="92D050"/>
                      </a:solidFill>
                      <a:prstDash val="solid"/>
                      <a:round/>
                      <a:headEnd type="none" w="sm" len="sm"/>
                      <a:tailEnd type="none" w="sm" len="sm"/>
                    </a:lnL>
                    <a:lnR w="12700" cap="flat" cmpd="sng">
                      <a:solidFill>
                        <a:srgbClr val="92D050"/>
                      </a:solidFill>
                      <a:prstDash val="solid"/>
                      <a:round/>
                      <a:headEnd type="none" w="sm" len="sm"/>
                      <a:tailEnd type="none" w="sm" len="sm"/>
                    </a:lnR>
                    <a:lnT w="12700" cap="flat" cmpd="sng">
                      <a:solidFill>
                        <a:schemeClr val="accent3"/>
                      </a:solidFill>
                      <a:prstDash val="solid"/>
                      <a:round/>
                      <a:headEnd type="none" w="sm" len="sm"/>
                      <a:tailEnd type="none" w="sm" len="sm"/>
                    </a:lnT>
                    <a:lnB w="12700" cap="flat" cmpd="sng">
                      <a:solidFill>
                        <a:schemeClr val="accent3"/>
                      </a:solidFill>
                      <a:prstDash val="solid"/>
                      <a:round/>
                      <a:headEnd type="none" w="sm" len="sm"/>
                      <a:tailEnd type="none" w="sm" len="sm"/>
                    </a:lnB>
                  </a:tcPr>
                </a:tc>
                <a:extLst>
                  <a:ext uri="{0D108BD9-81ED-4DB2-BD59-A6C34878D82A}">
                    <a16:rowId xmlns:a16="http://schemas.microsoft.com/office/drawing/2014/main" val="10003"/>
                  </a:ext>
                </a:extLst>
              </a:tr>
              <a:tr h="346650">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Chemical properties depend on the C-X bond strength and polarity. Reactivity increases going down the halogen group even though C-I is the least polar bond, this is due to atom size.</a:t>
                      </a:r>
                      <a:endParaRPr sz="900">
                        <a:latin typeface="Lucida Sans"/>
                        <a:ea typeface="Lucida Sans"/>
                        <a:cs typeface="Lucida Sans"/>
                        <a:sym typeface="Lucida Sans"/>
                      </a:endParaRPr>
                    </a:p>
                  </a:txBody>
                  <a:tcPr marL="91450" marR="91450" marT="45725" marB="45725">
                    <a:lnL w="12700" cap="flat" cmpd="sng">
                      <a:solidFill>
                        <a:srgbClr val="92D050"/>
                      </a:solidFill>
                      <a:prstDash val="solid"/>
                      <a:round/>
                      <a:headEnd type="none" w="sm" len="sm"/>
                      <a:tailEnd type="none" w="sm" len="sm"/>
                    </a:lnL>
                    <a:lnR w="12700" cap="flat" cmpd="sng">
                      <a:solidFill>
                        <a:srgbClr val="92D050"/>
                      </a:solidFill>
                      <a:prstDash val="solid"/>
                      <a:round/>
                      <a:headEnd type="none" w="sm" len="sm"/>
                      <a:tailEnd type="none" w="sm" len="sm"/>
                    </a:lnR>
                    <a:lnT w="12700" cap="flat" cmpd="sng">
                      <a:solidFill>
                        <a:schemeClr val="accent3"/>
                      </a:solidFill>
                      <a:prstDash val="solid"/>
                      <a:round/>
                      <a:headEnd type="none" w="sm" len="sm"/>
                      <a:tailEnd type="none" w="sm" len="sm"/>
                    </a:lnT>
                    <a:lnB w="12700" cap="flat" cmpd="sng">
                      <a:solidFill>
                        <a:srgbClr val="92D05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182" name="Google Shape;182;p5"/>
          <p:cNvGraphicFramePr/>
          <p:nvPr/>
        </p:nvGraphicFramePr>
        <p:xfrm>
          <a:off x="272480" y="533765"/>
          <a:ext cx="3384375" cy="1933605"/>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22315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223150">
                <a:tc>
                  <a:txBody>
                    <a:bodyPr/>
                    <a:lstStyle/>
                    <a:p>
                      <a:pPr marL="0" marR="0" lvl="0" indent="0" algn="l" rtl="0">
                        <a:spcBef>
                          <a:spcPts val="0"/>
                        </a:spcBef>
                        <a:spcAft>
                          <a:spcPts val="0"/>
                        </a:spcAft>
                        <a:buNone/>
                      </a:pPr>
                      <a:r>
                        <a:rPr lang="en-GB" sz="900">
                          <a:latin typeface="Lucida Sans"/>
                          <a:ea typeface="Lucida Sans"/>
                          <a:cs typeface="Lucida Sans"/>
                          <a:sym typeface="Lucida Sans"/>
                        </a:rPr>
                        <a:t>Anhydrous</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In the absence of water</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223150">
                <a:tc>
                  <a:txBody>
                    <a:bodyPr/>
                    <a:lstStyle/>
                    <a:p>
                      <a:pPr marL="0" marR="0" lvl="0" indent="0" algn="l" rtl="0">
                        <a:spcBef>
                          <a:spcPts val="0"/>
                        </a:spcBef>
                        <a:spcAft>
                          <a:spcPts val="0"/>
                        </a:spcAft>
                        <a:buNone/>
                      </a:pPr>
                      <a:r>
                        <a:rPr lang="en-GB" sz="900">
                          <a:latin typeface="Lucida Sans"/>
                          <a:ea typeface="Lucida Sans"/>
                          <a:cs typeface="Lucida Sans"/>
                          <a:sym typeface="Lucida Sans"/>
                        </a:rPr>
                        <a:t>Initiation: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Radical forming step.</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23150">
                <a:tc>
                  <a:txBody>
                    <a:bodyPr/>
                    <a:lstStyle/>
                    <a:p>
                      <a:pPr marL="0" marR="0" lvl="0" indent="0" algn="l" rtl="0">
                        <a:spcBef>
                          <a:spcPts val="0"/>
                        </a:spcBef>
                        <a:spcAft>
                          <a:spcPts val="0"/>
                        </a:spcAft>
                        <a:buNone/>
                      </a:pPr>
                      <a:r>
                        <a:rPr lang="en-GB" sz="900">
                          <a:latin typeface="Lucida Sans"/>
                          <a:ea typeface="Lucida Sans"/>
                          <a:cs typeface="Lucida Sans"/>
                          <a:sym typeface="Lucida Sans"/>
                        </a:rPr>
                        <a:t>Nucleophile: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Electron pair donor.</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3"/>
                  </a:ext>
                </a:extLst>
              </a:tr>
              <a:tr h="223150">
                <a:tc>
                  <a:txBody>
                    <a:bodyPr/>
                    <a:lstStyle/>
                    <a:p>
                      <a:pPr marL="0" marR="0" lvl="0" indent="0" algn="l" rtl="0">
                        <a:spcBef>
                          <a:spcPts val="0"/>
                        </a:spcBef>
                        <a:spcAft>
                          <a:spcPts val="0"/>
                        </a:spcAft>
                        <a:buNone/>
                      </a:pPr>
                      <a:r>
                        <a:rPr lang="en-GB" sz="900">
                          <a:latin typeface="Lucida Sans"/>
                          <a:ea typeface="Lucida Sans"/>
                          <a:cs typeface="Lucida Sans"/>
                          <a:sym typeface="Lucida Sans"/>
                        </a:rPr>
                        <a:t>Propagation: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Spreading of the radicals.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r h="490900">
                <a:tc>
                  <a:txBody>
                    <a:bodyPr/>
                    <a:lstStyle/>
                    <a:p>
                      <a:pPr marL="0" marR="0" lvl="0" indent="0" algn="l" rtl="0">
                        <a:spcBef>
                          <a:spcPts val="0"/>
                        </a:spcBef>
                        <a:spcAft>
                          <a:spcPts val="0"/>
                        </a:spcAft>
                        <a:buNone/>
                      </a:pPr>
                      <a:r>
                        <a:rPr lang="en-GB" sz="900">
                          <a:latin typeface="Lucida Sans"/>
                          <a:ea typeface="Lucida Sans"/>
                          <a:cs typeface="Lucida Sans"/>
                          <a:sym typeface="Lucida Sans"/>
                        </a:rPr>
                        <a:t>Radical: </a:t>
                      </a:r>
                      <a:endParaRPr sz="900">
                        <a:latin typeface="Lucida Sans"/>
                        <a:ea typeface="Lucida Sans"/>
                        <a:cs typeface="Lucida Sans"/>
                        <a:sym typeface="Lucida San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Free radicals are reactive species with an unpaired electron and are drawn using a dot.</a:t>
                      </a:r>
                      <a:endParaRPr/>
                    </a:p>
                  </a:txBody>
                  <a:tcPr marL="91450" marR="91450" marT="45725" marB="45725"/>
                </a:tc>
                <a:extLst>
                  <a:ext uri="{0D108BD9-81ED-4DB2-BD59-A6C34878D82A}">
                    <a16:rowId xmlns:a16="http://schemas.microsoft.com/office/drawing/2014/main" val="10005"/>
                  </a:ext>
                </a:extLst>
              </a:tr>
              <a:tr h="287625">
                <a:tc>
                  <a:txBody>
                    <a:bodyPr/>
                    <a:lstStyle/>
                    <a:p>
                      <a:pPr marL="0" marR="0" lvl="0" indent="0" algn="l" rtl="0">
                        <a:spcBef>
                          <a:spcPts val="0"/>
                        </a:spcBef>
                        <a:spcAft>
                          <a:spcPts val="0"/>
                        </a:spcAft>
                        <a:buNone/>
                      </a:pPr>
                      <a:r>
                        <a:rPr lang="en-GB" sz="900">
                          <a:latin typeface="Lucida Sans"/>
                          <a:ea typeface="Lucida Sans"/>
                          <a:cs typeface="Lucida Sans"/>
                          <a:sym typeface="Lucida Sans"/>
                        </a:rPr>
                        <a:t>Termination: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All radicals are removed.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6"/>
                  </a:ext>
                </a:extLst>
              </a:tr>
            </a:tbl>
          </a:graphicData>
        </a:graphic>
      </p:graphicFrame>
      <p:sp>
        <p:nvSpPr>
          <p:cNvPr id="183" name="Google Shape;183;p5"/>
          <p:cNvSpPr txBox="1"/>
          <p:nvPr/>
        </p:nvSpPr>
        <p:spPr>
          <a:xfrm>
            <a:off x="272480" y="188640"/>
            <a:ext cx="33258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Lucida Sans"/>
                <a:ea typeface="Lucida Sans"/>
                <a:cs typeface="Lucida Sans"/>
                <a:sym typeface="Lucida Sans"/>
              </a:rPr>
              <a:t>Module 4: Halogenoalkanes</a:t>
            </a:r>
            <a:endParaRPr sz="1800" dirty="0">
              <a:solidFill>
                <a:schemeClr val="dk1"/>
              </a:solidFill>
              <a:latin typeface="Lucida Sans"/>
              <a:ea typeface="Lucida Sans"/>
              <a:cs typeface="Lucida Sans"/>
              <a:sym typeface="Lucida Sans"/>
            </a:endParaRPr>
          </a:p>
        </p:txBody>
      </p:sp>
      <p:graphicFrame>
        <p:nvGraphicFramePr>
          <p:cNvPr id="184" name="Google Shape;184;p5"/>
          <p:cNvGraphicFramePr/>
          <p:nvPr/>
        </p:nvGraphicFramePr>
        <p:xfrm>
          <a:off x="3728864" y="2683291"/>
          <a:ext cx="5976675" cy="3338040"/>
        </p:xfrm>
        <a:graphic>
          <a:graphicData uri="http://schemas.openxmlformats.org/drawingml/2006/table">
            <a:tbl>
              <a:tblPr firstRow="1" bandRow="1">
                <a:noFill/>
                <a:tableStyleId>{6A9958FA-D7F5-4F15-870B-5C0A02EF1A6E}</a:tableStyleId>
              </a:tblPr>
              <a:tblGrid>
                <a:gridCol w="3717200">
                  <a:extLst>
                    <a:ext uri="{9D8B030D-6E8A-4147-A177-3AD203B41FA5}">
                      <a16:colId xmlns:a16="http://schemas.microsoft.com/office/drawing/2014/main" val="20000"/>
                    </a:ext>
                  </a:extLst>
                </a:gridCol>
                <a:gridCol w="2259475">
                  <a:extLst>
                    <a:ext uri="{9D8B030D-6E8A-4147-A177-3AD203B41FA5}">
                      <a16:colId xmlns:a16="http://schemas.microsoft.com/office/drawing/2014/main" val="20001"/>
                    </a:ext>
                  </a:extLst>
                </a:gridCol>
              </a:tblGrid>
              <a:tr h="221475">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3 Formation</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221475">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Halogenoalkanes are formed  via different mechanisms.</a:t>
                      </a:r>
                      <a:endParaRPr/>
                    </a:p>
                  </a:txBody>
                  <a:tcPr marL="91450" marR="91450" marT="45725" marB="45725">
                    <a:lnB w="12700" cap="flat" cmpd="sng">
                      <a:solidFill>
                        <a:schemeClr val="accent3"/>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1"/>
                  </a:ext>
                </a:extLst>
              </a:tr>
              <a:tr h="354375">
                <a:tc gridSpan="2">
                  <a:txBody>
                    <a:bodyPr/>
                    <a:lstStyle/>
                    <a:p>
                      <a:pPr marL="0" marR="0" lvl="0" indent="0" algn="just" rtl="0">
                        <a:lnSpc>
                          <a:spcPct val="100000"/>
                        </a:lnSpc>
                        <a:spcBef>
                          <a:spcPts val="0"/>
                        </a:spcBef>
                        <a:spcAft>
                          <a:spcPts val="0"/>
                        </a:spcAft>
                        <a:buClr>
                          <a:schemeClr val="dk1"/>
                        </a:buClr>
                        <a:buSzPts val="900"/>
                        <a:buFont typeface="Lucida Sans"/>
                        <a:buNone/>
                      </a:pPr>
                      <a:r>
                        <a:rPr lang="en-GB" sz="900">
                          <a:latin typeface="Lucida Sans"/>
                          <a:ea typeface="Lucida Sans"/>
                          <a:cs typeface="Lucida Sans"/>
                          <a:sym typeface="Lucida Sans"/>
                        </a:rPr>
                        <a:t>Free radical substitution reaction starting from an alkane and an halogen, this reaction occurs only in the presence of UV light.</a:t>
                      </a:r>
                      <a:endParaRPr sz="900">
                        <a:latin typeface="Lucida Sans"/>
                        <a:ea typeface="Lucida Sans"/>
                        <a:cs typeface="Lucida Sans"/>
                        <a:sym typeface="Lucida Sans"/>
                      </a:endParaRPr>
                    </a:p>
                  </a:txBody>
                  <a:tcPr marL="91450" marR="91450" marT="45725" marB="45725">
                    <a:lnT w="12700" cap="flat" cmpd="sng">
                      <a:solidFill>
                        <a:schemeClr val="accent3"/>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2"/>
                  </a:ext>
                </a:extLst>
              </a:tr>
              <a:tr h="1923525">
                <a:tc>
                  <a:txBody>
                    <a:bodyPr/>
                    <a:lstStyle/>
                    <a:p>
                      <a:pPr marL="0" marR="0" lvl="0" indent="0" algn="just" rtl="0">
                        <a:lnSpc>
                          <a:spcPct val="100000"/>
                        </a:lnSpc>
                        <a:spcBef>
                          <a:spcPts val="0"/>
                        </a:spcBef>
                        <a:spcAft>
                          <a:spcPts val="0"/>
                        </a:spcAft>
                        <a:buClr>
                          <a:srgbClr val="000000"/>
                        </a:buClr>
                        <a:buSzPts val="900"/>
                        <a:buFont typeface="Lucida Sans"/>
                        <a:buNone/>
                      </a:pPr>
                      <a:r>
                        <a:rPr lang="en-GB" sz="900">
                          <a:solidFill>
                            <a:srgbClr val="000000"/>
                          </a:solidFill>
                          <a:latin typeface="Lucida Sans"/>
                          <a:ea typeface="Lucida Sans"/>
                          <a:cs typeface="Lucida Sans"/>
                          <a:sym typeface="Lucida Sans"/>
                        </a:rPr>
                        <a:t>CH</a:t>
                      </a:r>
                      <a:r>
                        <a:rPr lang="en-GB" sz="900" b="0" baseline="-25000">
                          <a:solidFill>
                            <a:schemeClr val="dk1"/>
                          </a:solidFill>
                          <a:latin typeface="Lucida Sans"/>
                          <a:ea typeface="Lucida Sans"/>
                          <a:cs typeface="Lucida Sans"/>
                          <a:sym typeface="Lucida Sans"/>
                        </a:rPr>
                        <a:t>4 </a:t>
                      </a:r>
                      <a:r>
                        <a:rPr lang="en-GB" sz="900">
                          <a:solidFill>
                            <a:srgbClr val="000000"/>
                          </a:solidFill>
                          <a:latin typeface="Lucida Sans"/>
                          <a:ea typeface="Lucida Sans"/>
                          <a:cs typeface="Lucida Sans"/>
                          <a:sym typeface="Lucida Sans"/>
                        </a:rPr>
                        <a:t>(g) + Cl</a:t>
                      </a:r>
                      <a:r>
                        <a:rPr lang="en-GB" sz="900" b="0" baseline="-25000">
                          <a:solidFill>
                            <a:schemeClr val="dk1"/>
                          </a:solidFill>
                          <a:latin typeface="Lucida Sans"/>
                          <a:ea typeface="Lucida Sans"/>
                          <a:cs typeface="Lucida Sans"/>
                          <a:sym typeface="Lucida Sans"/>
                        </a:rPr>
                        <a:t>2 </a:t>
                      </a:r>
                      <a:r>
                        <a:rPr lang="en-GB" sz="900">
                          <a:solidFill>
                            <a:srgbClr val="000000"/>
                          </a:solidFill>
                          <a:latin typeface="Lucida Sans"/>
                          <a:ea typeface="Lucida Sans"/>
                          <a:cs typeface="Lucida Sans"/>
                          <a:sym typeface="Lucida Sans"/>
                        </a:rPr>
                        <a:t>(g) 🡪CH</a:t>
                      </a:r>
                      <a:r>
                        <a:rPr lang="en-GB" sz="900" b="0" baseline="-25000">
                          <a:solidFill>
                            <a:schemeClr val="dk1"/>
                          </a:solidFill>
                          <a:latin typeface="Lucida Sans"/>
                          <a:ea typeface="Lucida Sans"/>
                          <a:cs typeface="Lucida Sans"/>
                          <a:sym typeface="Lucida Sans"/>
                        </a:rPr>
                        <a:t>3</a:t>
                      </a:r>
                      <a:r>
                        <a:rPr lang="en-GB" sz="900">
                          <a:solidFill>
                            <a:srgbClr val="000000"/>
                          </a:solidFill>
                          <a:latin typeface="Lucida Sans"/>
                          <a:ea typeface="Lucida Sans"/>
                          <a:cs typeface="Lucida Sans"/>
                          <a:sym typeface="Lucida Sans"/>
                        </a:rPr>
                        <a:t>Cl(g) + HCl (g) this reaction occurs in 3 steps:</a:t>
                      </a:r>
                      <a:endParaRPr/>
                    </a:p>
                    <a:p>
                      <a:pPr marL="0" marR="0" lvl="0" indent="0" algn="just" rtl="0">
                        <a:lnSpc>
                          <a:spcPct val="100000"/>
                        </a:lnSpc>
                        <a:spcBef>
                          <a:spcPts val="0"/>
                        </a:spcBef>
                        <a:spcAft>
                          <a:spcPts val="0"/>
                        </a:spcAft>
                        <a:buClr>
                          <a:schemeClr val="dk1"/>
                        </a:buClr>
                        <a:buSzPts val="900"/>
                        <a:buFont typeface="Calibri"/>
                        <a:buNone/>
                      </a:pPr>
                      <a:endParaRPr sz="900">
                        <a:solidFill>
                          <a:srgbClr val="000000"/>
                        </a:solidFill>
                        <a:latin typeface="Lucida Sans"/>
                        <a:ea typeface="Lucida Sans"/>
                        <a:cs typeface="Lucida Sans"/>
                        <a:sym typeface="Lucida Sans"/>
                      </a:endParaRPr>
                    </a:p>
                    <a:p>
                      <a:pPr marL="228600" marR="0" lvl="0" indent="-228600" algn="just" rtl="0">
                        <a:lnSpc>
                          <a:spcPct val="100000"/>
                        </a:lnSpc>
                        <a:spcBef>
                          <a:spcPts val="0"/>
                        </a:spcBef>
                        <a:spcAft>
                          <a:spcPts val="0"/>
                        </a:spcAft>
                        <a:buClr>
                          <a:srgbClr val="000000"/>
                        </a:buClr>
                        <a:buSzPts val="900"/>
                        <a:buFont typeface="Calibri"/>
                        <a:buAutoNum type="arabicPeriod"/>
                      </a:pPr>
                      <a:r>
                        <a:rPr lang="en-GB" sz="900">
                          <a:solidFill>
                            <a:srgbClr val="000000"/>
                          </a:solidFill>
                          <a:latin typeface="Lucida Sans"/>
                          <a:ea typeface="Lucida Sans"/>
                          <a:cs typeface="Lucida Sans"/>
                          <a:sym typeface="Lucida Sans"/>
                        </a:rPr>
                        <a:t>Initiation: breaking of the covalent bond of the halogen. Highly reactive free radicals are formed.</a:t>
                      </a:r>
                      <a:endParaRPr/>
                    </a:p>
                    <a:p>
                      <a:pPr marL="228600" marR="0" lvl="0" indent="-228600" algn="just" rtl="0">
                        <a:lnSpc>
                          <a:spcPct val="100000"/>
                        </a:lnSpc>
                        <a:spcBef>
                          <a:spcPts val="0"/>
                        </a:spcBef>
                        <a:spcAft>
                          <a:spcPts val="0"/>
                        </a:spcAft>
                        <a:buClr>
                          <a:srgbClr val="000000"/>
                        </a:buClr>
                        <a:buSzPts val="900"/>
                        <a:buFont typeface="Calibri"/>
                        <a:buAutoNum type="arabicPeriod"/>
                      </a:pPr>
                      <a:r>
                        <a:rPr lang="en-GB" sz="900">
                          <a:solidFill>
                            <a:srgbClr val="000000"/>
                          </a:solidFill>
                          <a:latin typeface="Lucida Sans"/>
                          <a:ea typeface="Lucida Sans"/>
                          <a:cs typeface="Lucida Sans"/>
                          <a:sym typeface="Lucida Sans"/>
                        </a:rPr>
                        <a:t>Propagation: the free radical takes the hydrogen on the alkane to form an acid and a new alkyl radical is formed. The new radical reacts with another halogen producing an halogenoalkane and another halogen radical.</a:t>
                      </a:r>
                      <a:endParaRPr/>
                    </a:p>
                    <a:p>
                      <a:pPr marL="228600" marR="0" lvl="0" indent="-228600" algn="just" rtl="0">
                        <a:lnSpc>
                          <a:spcPct val="100000"/>
                        </a:lnSpc>
                        <a:spcBef>
                          <a:spcPts val="0"/>
                        </a:spcBef>
                        <a:spcAft>
                          <a:spcPts val="0"/>
                        </a:spcAft>
                        <a:buClr>
                          <a:srgbClr val="000000"/>
                        </a:buClr>
                        <a:buSzPts val="900"/>
                        <a:buFont typeface="Calibri"/>
                        <a:buAutoNum type="arabicPeriod"/>
                      </a:pPr>
                      <a:r>
                        <a:rPr lang="en-GB" sz="900">
                          <a:solidFill>
                            <a:srgbClr val="000000"/>
                          </a:solidFill>
                          <a:latin typeface="Lucida Sans"/>
                          <a:ea typeface="Lucida Sans"/>
                          <a:cs typeface="Lucida Sans"/>
                          <a:sym typeface="Lucida Sans"/>
                        </a:rPr>
                        <a:t>Termination: in this step free radicals react with each other. All radicals are removed.</a:t>
                      </a:r>
                      <a:endParaRPr/>
                    </a:p>
                    <a:p>
                      <a:pPr marL="228600" marR="0" lvl="0" indent="-171450" algn="just" rtl="0">
                        <a:lnSpc>
                          <a:spcPct val="100000"/>
                        </a:lnSpc>
                        <a:spcBef>
                          <a:spcPts val="0"/>
                        </a:spcBef>
                        <a:spcAft>
                          <a:spcPts val="0"/>
                        </a:spcAft>
                        <a:buClr>
                          <a:schemeClr val="dk1"/>
                        </a:buClr>
                        <a:buSzPts val="900"/>
                        <a:buFont typeface="Calibri"/>
                        <a:buNone/>
                      </a:pPr>
                      <a:endParaRPr sz="900">
                        <a:solidFill>
                          <a:srgbClr val="000000"/>
                        </a:solidFill>
                        <a:latin typeface="Lucida Sans"/>
                        <a:ea typeface="Lucida Sans"/>
                        <a:cs typeface="Lucida Sans"/>
                        <a:sym typeface="Lucida Sans"/>
                      </a:endParaRPr>
                    </a:p>
                    <a:p>
                      <a:pPr marL="0" marR="0" lvl="0" indent="0" algn="just" rtl="0">
                        <a:lnSpc>
                          <a:spcPct val="100000"/>
                        </a:lnSpc>
                        <a:spcBef>
                          <a:spcPts val="0"/>
                        </a:spcBef>
                        <a:spcAft>
                          <a:spcPts val="0"/>
                        </a:spcAft>
                        <a:buClr>
                          <a:srgbClr val="000000"/>
                        </a:buClr>
                        <a:buSzPts val="900"/>
                        <a:buFont typeface="Calibri"/>
                        <a:buNone/>
                      </a:pPr>
                      <a:r>
                        <a:rPr lang="en-GB" sz="900">
                          <a:solidFill>
                            <a:srgbClr val="000000"/>
                          </a:solidFill>
                          <a:latin typeface="Lucida Sans"/>
                          <a:ea typeface="Lucida Sans"/>
                          <a:cs typeface="Lucida Sans"/>
                          <a:sym typeface="Lucida Sans"/>
                        </a:rPr>
                        <a:t>Other products are formed.</a:t>
                      </a:r>
                      <a:endParaRPr sz="900">
                        <a:solidFill>
                          <a:srgbClr val="000000"/>
                        </a:solidFill>
                        <a:latin typeface="Lucida Sans"/>
                        <a:ea typeface="Lucida Sans"/>
                        <a:cs typeface="Lucida Sans"/>
                        <a:sym typeface="Lucida Sans"/>
                      </a:endParaRPr>
                    </a:p>
                  </a:txBody>
                  <a:tcPr marL="91450" marR="91450" marT="45725" marB="45725">
                    <a:lnT w="9525" cap="flat" cmpd="sng">
                      <a:solidFill>
                        <a:srgbClr val="000000">
                          <a:alpha val="0"/>
                        </a:srgbClr>
                      </a:solidFill>
                      <a:prstDash val="solid"/>
                      <a:round/>
                      <a:headEnd type="none" w="sm" len="sm"/>
                      <a:tailEnd type="none" w="sm" len="sm"/>
                    </a:lnT>
                    <a:lnB w="12700" cap="flat" cmpd="sng">
                      <a:solidFill>
                        <a:schemeClr val="accent3"/>
                      </a:solidFill>
                      <a:prstDash val="solid"/>
                      <a:round/>
                      <a:headEnd type="none" w="sm" len="sm"/>
                      <a:tailEnd type="none" w="sm" len="sm"/>
                    </a:lnB>
                  </a:tcPr>
                </a:tc>
                <a:tc>
                  <a:txBody>
                    <a:bodyPr/>
                    <a:lstStyle/>
                    <a:p>
                      <a:pPr marL="0" marR="0" lvl="0" indent="0" algn="l" rtl="0">
                        <a:spcBef>
                          <a:spcPts val="0"/>
                        </a:spcBef>
                        <a:spcAft>
                          <a:spcPts val="0"/>
                        </a:spcAft>
                        <a:buNone/>
                      </a:pPr>
                      <a:endParaRPr sz="900">
                        <a:latin typeface="Lucida Sans"/>
                        <a:ea typeface="Lucida Sans"/>
                        <a:cs typeface="Lucida Sans"/>
                        <a:sym typeface="Lucida Sans"/>
                      </a:endParaRPr>
                    </a:p>
                  </a:txBody>
                  <a:tcPr marL="91450" marR="91450" marT="45725" marB="45725">
                    <a:lnT w="9525" cap="flat" cmpd="sng">
                      <a:solidFill>
                        <a:srgbClr val="000000">
                          <a:alpha val="0"/>
                        </a:srgbClr>
                      </a:solidFill>
                      <a:prstDash val="solid"/>
                      <a:round/>
                      <a:headEnd type="none" w="sm" len="sm"/>
                      <a:tailEnd type="none" w="sm" len="sm"/>
                    </a:lnT>
                    <a:lnB w="12700" cap="flat" cmpd="sng">
                      <a:solidFill>
                        <a:schemeClr val="accent3"/>
                      </a:solidFill>
                      <a:prstDash val="solid"/>
                      <a:round/>
                      <a:headEnd type="none" w="sm" len="sm"/>
                      <a:tailEnd type="none" w="sm" len="sm"/>
                    </a:lnB>
                  </a:tcPr>
                </a:tc>
                <a:extLst>
                  <a:ext uri="{0D108BD9-81ED-4DB2-BD59-A6C34878D82A}">
                    <a16:rowId xmlns:a16="http://schemas.microsoft.com/office/drawing/2014/main" val="10003"/>
                  </a:ext>
                </a:extLst>
              </a:tr>
              <a:tr h="591525">
                <a:tc gridSpan="2">
                  <a:txBody>
                    <a:bodyPr/>
                    <a:lstStyle/>
                    <a:p>
                      <a:pPr marL="0" marR="0" lvl="0" indent="0" algn="l" rtl="0">
                        <a:spcBef>
                          <a:spcPts val="0"/>
                        </a:spcBef>
                        <a:spcAft>
                          <a:spcPts val="0"/>
                        </a:spcAft>
                        <a:buNone/>
                      </a:pPr>
                      <a:r>
                        <a:rPr lang="en-GB" sz="900">
                          <a:solidFill>
                            <a:srgbClr val="000000"/>
                          </a:solidFill>
                          <a:latin typeface="Lucida Sans"/>
                          <a:ea typeface="Lucida Sans"/>
                          <a:cs typeface="Lucida Sans"/>
                          <a:sym typeface="Lucida Sans"/>
                        </a:rPr>
                        <a:t>From alkenes with hydrogen halides at room temperature or  from alkenes reacting with halogens.</a:t>
                      </a:r>
                      <a:endParaRPr/>
                    </a:p>
                    <a:p>
                      <a:pPr marL="0" marR="0" lvl="0" indent="0" algn="l" rtl="0">
                        <a:spcBef>
                          <a:spcPts val="0"/>
                        </a:spcBef>
                        <a:spcAft>
                          <a:spcPts val="0"/>
                        </a:spcAft>
                        <a:buNone/>
                      </a:pPr>
                      <a:endParaRPr sz="900">
                        <a:solidFill>
                          <a:srgbClr val="000000"/>
                        </a:solidFill>
                        <a:latin typeface="Lucida Sans"/>
                        <a:ea typeface="Lucida Sans"/>
                        <a:cs typeface="Lucida Sans"/>
                        <a:sym typeface="Lucida Sans"/>
                      </a:endParaRPr>
                    </a:p>
                    <a:p>
                      <a:pPr marL="0" marR="0" lvl="0" indent="0" algn="ctr" rtl="0">
                        <a:lnSpc>
                          <a:spcPct val="100000"/>
                        </a:lnSpc>
                        <a:spcBef>
                          <a:spcPts val="0"/>
                        </a:spcBef>
                        <a:spcAft>
                          <a:spcPts val="0"/>
                        </a:spcAft>
                        <a:buClr>
                          <a:srgbClr val="000000"/>
                        </a:buClr>
                        <a:buSzPts val="900"/>
                        <a:buFont typeface="Lucida Sans"/>
                        <a:buNone/>
                      </a:pPr>
                      <a:r>
                        <a:rPr lang="en-GB" sz="900">
                          <a:solidFill>
                            <a:srgbClr val="000000"/>
                          </a:solidFill>
                          <a:latin typeface="Lucida Sans"/>
                          <a:ea typeface="Lucida Sans"/>
                          <a:cs typeface="Lucida Sans"/>
                          <a:sym typeface="Lucida Sans"/>
                        </a:rPr>
                        <a:t>C</a:t>
                      </a:r>
                      <a:r>
                        <a:rPr lang="en-GB" sz="900" b="0" baseline="-25000">
                          <a:solidFill>
                            <a:schemeClr val="dk1"/>
                          </a:solidFill>
                          <a:latin typeface="Lucida Sans"/>
                          <a:ea typeface="Lucida Sans"/>
                          <a:cs typeface="Lucida Sans"/>
                          <a:sym typeface="Lucida Sans"/>
                        </a:rPr>
                        <a:t>3</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6</a:t>
                      </a:r>
                      <a:r>
                        <a:rPr lang="en-GB" sz="900">
                          <a:solidFill>
                            <a:srgbClr val="000000"/>
                          </a:solidFill>
                          <a:latin typeface="Lucida Sans"/>
                          <a:ea typeface="Lucida Sans"/>
                          <a:cs typeface="Lucida Sans"/>
                          <a:sym typeface="Lucida Sans"/>
                        </a:rPr>
                        <a:t> + HBr 🡪 C</a:t>
                      </a:r>
                      <a:r>
                        <a:rPr lang="en-GB" sz="900" b="0" baseline="-25000">
                          <a:solidFill>
                            <a:schemeClr val="dk1"/>
                          </a:solidFill>
                          <a:latin typeface="Lucida Sans"/>
                          <a:ea typeface="Lucida Sans"/>
                          <a:cs typeface="Lucida Sans"/>
                          <a:sym typeface="Lucida Sans"/>
                        </a:rPr>
                        <a:t>3</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7</a:t>
                      </a:r>
                      <a:r>
                        <a:rPr lang="en-GB" sz="900">
                          <a:solidFill>
                            <a:srgbClr val="000000"/>
                          </a:solidFill>
                          <a:latin typeface="Lucida Sans"/>
                          <a:ea typeface="Lucida Sans"/>
                          <a:cs typeface="Lucida Sans"/>
                          <a:sym typeface="Lucida Sans"/>
                        </a:rPr>
                        <a:t>Br        C</a:t>
                      </a:r>
                      <a:r>
                        <a:rPr lang="en-GB" sz="900" b="0" baseline="-25000">
                          <a:solidFill>
                            <a:schemeClr val="dk1"/>
                          </a:solidFill>
                          <a:latin typeface="Lucida Sans"/>
                          <a:ea typeface="Lucida Sans"/>
                          <a:cs typeface="Lucida Sans"/>
                          <a:sym typeface="Lucida Sans"/>
                        </a:rPr>
                        <a:t>3</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6</a:t>
                      </a:r>
                      <a:r>
                        <a:rPr lang="en-GB" sz="900">
                          <a:solidFill>
                            <a:srgbClr val="000000"/>
                          </a:solidFill>
                          <a:latin typeface="Lucida Sans"/>
                          <a:ea typeface="Lucida Sans"/>
                          <a:cs typeface="Lucida Sans"/>
                          <a:sym typeface="Lucida Sans"/>
                        </a:rPr>
                        <a:t> + Brl</a:t>
                      </a:r>
                      <a:r>
                        <a:rPr lang="en-GB" sz="900" b="0" baseline="-25000">
                          <a:solidFill>
                            <a:schemeClr val="dk1"/>
                          </a:solidFill>
                          <a:latin typeface="Lucida Sans"/>
                          <a:ea typeface="Lucida Sans"/>
                          <a:cs typeface="Lucida Sans"/>
                          <a:sym typeface="Lucida Sans"/>
                        </a:rPr>
                        <a:t>2</a:t>
                      </a:r>
                      <a:r>
                        <a:rPr lang="en-GB" sz="900">
                          <a:solidFill>
                            <a:srgbClr val="000000"/>
                          </a:solidFill>
                          <a:latin typeface="Lucida Sans"/>
                          <a:ea typeface="Lucida Sans"/>
                          <a:cs typeface="Lucida Sans"/>
                          <a:sym typeface="Lucida Sans"/>
                        </a:rPr>
                        <a:t> 🡪 C</a:t>
                      </a:r>
                      <a:r>
                        <a:rPr lang="en-GB" sz="900" b="0" baseline="-25000">
                          <a:solidFill>
                            <a:schemeClr val="dk1"/>
                          </a:solidFill>
                          <a:latin typeface="Lucida Sans"/>
                          <a:ea typeface="Lucida Sans"/>
                          <a:cs typeface="Lucida Sans"/>
                          <a:sym typeface="Lucida Sans"/>
                        </a:rPr>
                        <a:t>3</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6</a:t>
                      </a:r>
                      <a:r>
                        <a:rPr lang="en-GB" sz="900">
                          <a:solidFill>
                            <a:srgbClr val="000000"/>
                          </a:solidFill>
                          <a:latin typeface="Lucida Sans"/>
                          <a:ea typeface="Lucida Sans"/>
                          <a:cs typeface="Lucida Sans"/>
                          <a:sym typeface="Lucida Sans"/>
                        </a:rPr>
                        <a:t>Brl</a:t>
                      </a:r>
                      <a:r>
                        <a:rPr lang="en-GB" sz="900" b="0" baseline="-25000">
                          <a:solidFill>
                            <a:schemeClr val="dk1"/>
                          </a:solidFill>
                          <a:latin typeface="Lucida Sans"/>
                          <a:ea typeface="Lucida Sans"/>
                          <a:cs typeface="Lucida Sans"/>
                          <a:sym typeface="Lucida Sans"/>
                        </a:rPr>
                        <a:t>2</a:t>
                      </a:r>
                      <a:endParaRPr sz="900">
                        <a:solidFill>
                          <a:srgbClr val="000000"/>
                        </a:solidFill>
                        <a:latin typeface="Lucida Sans"/>
                        <a:ea typeface="Lucida Sans"/>
                        <a:cs typeface="Lucida Sans"/>
                        <a:sym typeface="Lucida Sans"/>
                      </a:endParaRPr>
                    </a:p>
                  </a:txBody>
                  <a:tcPr marL="91450" marR="91450" marT="45725" marB="45725">
                    <a:lnT w="12700" cap="flat" cmpd="sng">
                      <a:solidFill>
                        <a:schemeClr val="accent3"/>
                      </a:solidFill>
                      <a:prstDash val="solid"/>
                      <a:round/>
                      <a:headEnd type="none" w="sm" len="sm"/>
                      <a:tailEnd type="none" w="sm" len="sm"/>
                    </a:lnT>
                  </a:tcPr>
                </a:tc>
                <a:tc hMerge="1">
                  <a:txBody>
                    <a:bodyPr/>
                    <a:lstStyle/>
                    <a:p>
                      <a:endParaRPr lang="en-US"/>
                    </a:p>
                  </a:txBody>
                  <a:tcPr/>
                </a:tc>
                <a:extLst>
                  <a:ext uri="{0D108BD9-81ED-4DB2-BD59-A6C34878D82A}">
                    <a16:rowId xmlns:a16="http://schemas.microsoft.com/office/drawing/2014/main" val="10004"/>
                  </a:ext>
                </a:extLst>
              </a:tr>
            </a:tbl>
          </a:graphicData>
        </a:graphic>
      </p:graphicFrame>
      <p:grpSp>
        <p:nvGrpSpPr>
          <p:cNvPr id="185" name="Google Shape;185;p5"/>
          <p:cNvGrpSpPr/>
          <p:nvPr/>
        </p:nvGrpSpPr>
        <p:grpSpPr>
          <a:xfrm>
            <a:off x="7473280" y="3331362"/>
            <a:ext cx="2192084" cy="2087992"/>
            <a:chOff x="7185248" y="1196992"/>
            <a:chExt cx="2193245" cy="2160000"/>
          </a:xfrm>
        </p:grpSpPr>
        <p:pic>
          <p:nvPicPr>
            <p:cNvPr id="186" name="Google Shape;186;p5" descr="Organic Chemistry for A-Level: Hydrocarbons, Haloalkanes and Alcohols"/>
            <p:cNvPicPr preferRelativeResize="0"/>
            <p:nvPr/>
          </p:nvPicPr>
          <p:blipFill rotWithShape="1">
            <a:blip r:embed="rId3">
              <a:alphaModFix/>
            </a:blip>
            <a:srcRect l="28067"/>
            <a:stretch/>
          </p:blipFill>
          <p:spPr>
            <a:xfrm>
              <a:off x="7185248" y="1196992"/>
              <a:ext cx="2193245" cy="2160000"/>
            </a:xfrm>
            <a:prstGeom prst="rect">
              <a:avLst/>
            </a:prstGeom>
            <a:noFill/>
            <a:ln>
              <a:noFill/>
            </a:ln>
          </p:spPr>
        </p:pic>
        <p:cxnSp>
          <p:nvCxnSpPr>
            <p:cNvPr id="187" name="Google Shape;187;p5"/>
            <p:cNvCxnSpPr/>
            <p:nvPr/>
          </p:nvCxnSpPr>
          <p:spPr>
            <a:xfrm>
              <a:off x="7257256" y="1628800"/>
              <a:ext cx="2016224" cy="0"/>
            </a:xfrm>
            <a:prstGeom prst="straightConnector1">
              <a:avLst/>
            </a:prstGeom>
            <a:noFill/>
            <a:ln w="9525" cap="flat" cmpd="sng">
              <a:solidFill>
                <a:schemeClr val="dk1"/>
              </a:solidFill>
              <a:prstDash val="lgDash"/>
              <a:round/>
              <a:headEnd type="none" w="sm" len="sm"/>
              <a:tailEnd type="none" w="sm" len="sm"/>
            </a:ln>
          </p:spPr>
        </p:cxnSp>
        <p:cxnSp>
          <p:nvCxnSpPr>
            <p:cNvPr id="188" name="Google Shape;188;p5"/>
            <p:cNvCxnSpPr/>
            <p:nvPr/>
          </p:nvCxnSpPr>
          <p:spPr>
            <a:xfrm>
              <a:off x="7273758" y="2348880"/>
              <a:ext cx="2016224" cy="0"/>
            </a:xfrm>
            <a:prstGeom prst="straightConnector1">
              <a:avLst/>
            </a:prstGeom>
            <a:noFill/>
            <a:ln w="9525" cap="flat" cmpd="sng">
              <a:solidFill>
                <a:schemeClr val="dk1"/>
              </a:solidFill>
              <a:prstDash val="lgDash"/>
              <a:round/>
              <a:headEnd type="none" w="sm" len="sm"/>
              <a:tailEnd type="none" w="sm" len="sm"/>
            </a:ln>
          </p:spPr>
        </p:cxnSp>
      </p:grpSp>
      <p:pic>
        <p:nvPicPr>
          <p:cNvPr id="189" name="Google Shape;189;p5" descr="https://www.chemguide.co.uk/organicprops/haloalkanes/bondenth.gif"/>
          <p:cNvPicPr preferRelativeResize="0"/>
          <p:nvPr/>
        </p:nvPicPr>
        <p:blipFill rotWithShape="1">
          <a:blip r:embed="rId4">
            <a:alphaModFix/>
          </a:blip>
          <a:srcRect/>
          <a:stretch/>
        </p:blipFill>
        <p:spPr>
          <a:xfrm>
            <a:off x="30496" y="2267321"/>
            <a:ext cx="2333625" cy="1809751"/>
          </a:xfrm>
          <a:prstGeom prst="rect">
            <a:avLst/>
          </a:prstGeom>
          <a:noFill/>
          <a:ln>
            <a:noFill/>
          </a:ln>
        </p:spPr>
      </p:pic>
      <p:sp>
        <p:nvSpPr>
          <p:cNvPr id="190" name="Google Shape;190;p5"/>
          <p:cNvSpPr txBox="1"/>
          <p:nvPr/>
        </p:nvSpPr>
        <p:spPr>
          <a:xfrm rot="-5400000">
            <a:off x="-471601" y="3044959"/>
            <a:ext cx="140134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Bond enthalpy KJ/mol</a:t>
            </a:r>
            <a:endParaRPr sz="900">
              <a:solidFill>
                <a:schemeClr val="dk1"/>
              </a:solidFill>
              <a:latin typeface="Lucida Sans"/>
              <a:ea typeface="Lucida Sans"/>
              <a:cs typeface="Lucida Sans"/>
              <a:sym typeface="Lucida Sans"/>
            </a:endParaRPr>
          </a:p>
        </p:txBody>
      </p:sp>
      <p:pic>
        <p:nvPicPr>
          <p:cNvPr id="191" name="Google Shape;191;p5"/>
          <p:cNvPicPr preferRelativeResize="0"/>
          <p:nvPr/>
        </p:nvPicPr>
        <p:blipFill rotWithShape="1">
          <a:blip r:embed="rId5">
            <a:alphaModFix/>
          </a:blip>
          <a:srcRect/>
          <a:stretch/>
        </p:blipFill>
        <p:spPr>
          <a:xfrm>
            <a:off x="2216696" y="2510762"/>
            <a:ext cx="1471486" cy="1350286"/>
          </a:xfrm>
          <a:prstGeom prst="rect">
            <a:avLst/>
          </a:prstGeom>
          <a:noFill/>
          <a:ln>
            <a:noFill/>
          </a:ln>
        </p:spPr>
      </p:pic>
      <p:pic>
        <p:nvPicPr>
          <p:cNvPr id="192" name="Google Shape;192;p5"/>
          <p:cNvPicPr preferRelativeResize="0"/>
          <p:nvPr/>
        </p:nvPicPr>
        <p:blipFill rotWithShape="1">
          <a:blip r:embed="rId6">
            <a:alphaModFix/>
          </a:blip>
          <a:srcRect/>
          <a:stretch/>
        </p:blipFill>
        <p:spPr>
          <a:xfrm>
            <a:off x="185664" y="4092396"/>
            <a:ext cx="3255168" cy="1361932"/>
          </a:xfrm>
          <a:prstGeom prst="rect">
            <a:avLst/>
          </a:prstGeom>
          <a:noFill/>
          <a:ln>
            <a:noFill/>
          </a:ln>
        </p:spPr>
      </p:pic>
      <p:pic>
        <p:nvPicPr>
          <p:cNvPr id="193" name="Google Shape;193;p5"/>
          <p:cNvPicPr preferRelativeResize="0"/>
          <p:nvPr/>
        </p:nvPicPr>
        <p:blipFill rotWithShape="1">
          <a:blip r:embed="rId7">
            <a:alphaModFix/>
          </a:blip>
          <a:srcRect/>
          <a:stretch/>
        </p:blipFill>
        <p:spPr>
          <a:xfrm>
            <a:off x="142056" y="5429900"/>
            <a:ext cx="2493985" cy="1370515"/>
          </a:xfrm>
          <a:prstGeom prst="rect">
            <a:avLst/>
          </a:prstGeom>
          <a:noFill/>
          <a:ln>
            <a:noFill/>
          </a:ln>
        </p:spPr>
      </p:pic>
      <p:graphicFrame>
        <p:nvGraphicFramePr>
          <p:cNvPr id="194" name="Google Shape;194;p5"/>
          <p:cNvGraphicFramePr/>
          <p:nvPr/>
        </p:nvGraphicFramePr>
        <p:xfrm>
          <a:off x="2674458" y="6093296"/>
          <a:ext cx="7031075" cy="627435"/>
        </p:xfrm>
        <a:graphic>
          <a:graphicData uri="http://schemas.openxmlformats.org/drawingml/2006/table">
            <a:tbl>
              <a:tblPr firstRow="1" bandRow="1">
                <a:noFill/>
                <a:tableStyleId>{6A9958FA-D7F5-4F15-870B-5C0A02EF1A6E}</a:tableStyleId>
              </a:tblPr>
              <a:tblGrid>
                <a:gridCol w="7031075">
                  <a:extLst>
                    <a:ext uri="{9D8B030D-6E8A-4147-A177-3AD203B41FA5}">
                      <a16:colId xmlns:a16="http://schemas.microsoft.com/office/drawing/2014/main" val="20000"/>
                    </a:ext>
                  </a:extLst>
                </a:gridCol>
              </a:tblGrid>
              <a:tr h="186125">
                <a:tc>
                  <a:txBody>
                    <a:bodyPr/>
                    <a:lstStyle/>
                    <a:p>
                      <a:pPr marL="0" marR="0" lvl="0" indent="0" algn="l" rtl="0">
                        <a:spcBef>
                          <a:spcPts val="0"/>
                        </a:spcBef>
                        <a:spcAft>
                          <a:spcPts val="0"/>
                        </a:spcAft>
                        <a:buNone/>
                      </a:pPr>
                      <a:r>
                        <a:rPr lang="en-GB" sz="900">
                          <a:latin typeface="Lucida Sans"/>
                          <a:ea typeface="Lucida Sans"/>
                          <a:cs typeface="Lucida Sans"/>
                          <a:sym typeface="Lucida Sans"/>
                        </a:rPr>
                        <a:t>4 Chemical reactions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398825">
                <a:tc>
                  <a:txBody>
                    <a:bodyPr/>
                    <a:lstStyle/>
                    <a:p>
                      <a:pPr marL="0" marR="0" lvl="0" indent="0" algn="l" rtl="0">
                        <a:spcBef>
                          <a:spcPts val="0"/>
                        </a:spcBef>
                        <a:spcAft>
                          <a:spcPts val="0"/>
                        </a:spcAft>
                        <a:buNone/>
                      </a:pPr>
                      <a:r>
                        <a:rPr lang="en-GB" sz="900">
                          <a:latin typeface="Lucida Sans"/>
                          <a:ea typeface="Lucida Sans"/>
                          <a:cs typeface="Lucida Sans"/>
                          <a:sym typeface="Lucida Sans"/>
                        </a:rPr>
                        <a:t>Halogenoalkanes undergo Nucleophilic substitution in the presence of a nucleophile with the halogens as the leaving group. Or elimination reaction in hot anhydrous, usually ethanolic, conditions.</a:t>
                      </a:r>
                      <a:endParaRPr/>
                    </a:p>
                  </a:txBody>
                  <a:tcPr marL="91450" marR="91450" marT="45725" marB="45725">
                    <a:lnB w="12700" cap="flat" cmpd="sng">
                      <a:solidFill>
                        <a:schemeClr val="accent3"/>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graphicFrame>
        <p:nvGraphicFramePr>
          <p:cNvPr id="200" name="Google Shape;200;p6"/>
          <p:cNvGraphicFramePr/>
          <p:nvPr/>
        </p:nvGraphicFramePr>
        <p:xfrm>
          <a:off x="3728864" y="295267"/>
          <a:ext cx="5904650" cy="1781720"/>
        </p:xfrm>
        <a:graphic>
          <a:graphicData uri="http://schemas.openxmlformats.org/drawingml/2006/table">
            <a:tbl>
              <a:tblPr firstRow="1" bandRow="1">
                <a:noFill/>
                <a:tableStyleId>{6A9958FA-D7F5-4F15-870B-5C0A02EF1A6E}</a:tableStyleId>
              </a:tblPr>
              <a:tblGrid>
                <a:gridCol w="5904650">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2.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5800">
                <a:tc>
                  <a:txBody>
                    <a:bodyPr/>
                    <a:lstStyle/>
                    <a:p>
                      <a:pPr marL="0" marR="0" lvl="0" indent="0" algn="just" rtl="0">
                        <a:spcBef>
                          <a:spcPts val="0"/>
                        </a:spcBef>
                        <a:spcAft>
                          <a:spcPts val="0"/>
                        </a:spcAft>
                        <a:buNone/>
                      </a:pPr>
                      <a:r>
                        <a:rPr lang="en-GB" sz="900" b="0" i="0" u="none" strike="noStrike">
                          <a:solidFill>
                            <a:schemeClr val="dk1"/>
                          </a:solidFill>
                          <a:latin typeface="Lucida Sans"/>
                          <a:ea typeface="Lucida Sans"/>
                          <a:cs typeface="Lucida Sans"/>
                          <a:sym typeface="Lucida Sans"/>
                        </a:rPr>
                        <a:t>General formula </a:t>
                      </a:r>
                      <a:r>
                        <a:rPr lang="en-GB" sz="900">
                          <a:solidFill>
                            <a:srgbClr val="000000"/>
                          </a:solidFill>
                          <a:latin typeface="Lucida Sans"/>
                          <a:ea typeface="Lucida Sans"/>
                          <a:cs typeface="Lucida Sans"/>
                          <a:sym typeface="Lucida Sans"/>
                        </a:rPr>
                        <a:t>C</a:t>
                      </a:r>
                      <a:r>
                        <a:rPr lang="en-GB" sz="900" b="0" baseline="-25000">
                          <a:solidFill>
                            <a:schemeClr val="dk1"/>
                          </a:solidFill>
                          <a:latin typeface="Lucida Sans"/>
                          <a:ea typeface="Lucida Sans"/>
                          <a:cs typeface="Lucida Sans"/>
                          <a:sym typeface="Lucida Sans"/>
                        </a:rPr>
                        <a:t>n</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2n</a:t>
                      </a:r>
                      <a:endParaRPr sz="1800" b="0" i="0" u="none" strike="noStrike">
                        <a:solidFill>
                          <a:schemeClr val="dk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u="none">
                          <a:latin typeface="Lucida Sans"/>
                          <a:ea typeface="Lucida Sans"/>
                          <a:cs typeface="Lucida Sans"/>
                          <a:sym typeface="Lucida Sans"/>
                        </a:rPr>
                        <a:t>Alkene’s functional group is the </a:t>
                      </a:r>
                      <a:r>
                        <a:rPr lang="en-GB" sz="900">
                          <a:latin typeface="Lucida Sans"/>
                          <a:ea typeface="Lucida Sans"/>
                          <a:cs typeface="Lucida Sans"/>
                          <a:sym typeface="Lucida Sans"/>
                        </a:rPr>
                        <a:t>C=C </a:t>
                      </a:r>
                      <a:r>
                        <a:rPr lang="en-GB" sz="900" u="none">
                          <a:latin typeface="Lucida Sans"/>
                          <a:ea typeface="Lucida Sans"/>
                          <a:cs typeface="Lucida Sans"/>
                          <a:sym typeface="Lucida Sans"/>
                        </a:rPr>
                        <a:t>double bonds which </a:t>
                      </a:r>
                      <a:r>
                        <a:rPr lang="en-GB" sz="900">
                          <a:latin typeface="Lucida Sans"/>
                          <a:ea typeface="Lucida Sans"/>
                          <a:cs typeface="Lucida Sans"/>
                          <a:sym typeface="Lucida Sans"/>
                        </a:rPr>
                        <a:t>consists of a sigma bond and a pi bond.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pi bond lies above and below the sigma bond.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There is no rotation around a double bond – resulting in geometric isomers (cis/trans E/Z)</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double bond sits on a plane and the angles between each bond is roughly 120°</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Physical properties are very similar to those of the alkanes.</a:t>
                      </a:r>
                      <a:endParaRPr/>
                    </a:p>
                  </a:txBody>
                  <a:tcPr marL="91450" marR="91450" marT="45725" marB="45725"/>
                </a:tc>
                <a:extLst>
                  <a:ext uri="{0D108BD9-81ED-4DB2-BD59-A6C34878D82A}">
                    <a16:rowId xmlns:a16="http://schemas.microsoft.com/office/drawing/2014/main" val="10003"/>
                  </a:ext>
                </a:extLst>
              </a:tr>
              <a:tr h="273625">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Chemical properties are influenced by the double bond that had an enthalpy of 612kJ/mol (a C-C bond has a bond enthalpy of 347kJ/mol) and it is an electron rich area which can easily attract electrophiles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bl>
          </a:graphicData>
        </a:graphic>
      </p:graphicFrame>
      <p:graphicFrame>
        <p:nvGraphicFramePr>
          <p:cNvPr id="201" name="Google Shape;201;p6"/>
          <p:cNvGraphicFramePr/>
          <p:nvPr/>
        </p:nvGraphicFramePr>
        <p:xfrm>
          <a:off x="272480" y="533764"/>
          <a:ext cx="3384375" cy="994030"/>
        </p:xfrm>
        <a:graphic>
          <a:graphicData uri="http://schemas.openxmlformats.org/drawingml/2006/table">
            <a:tbl>
              <a:tblPr firstRow="1" bandRow="1">
                <a:noFill/>
                <a:tableStyleId>{6A9958FA-D7F5-4F15-870B-5C0A02EF1A6E}</a:tableStyleId>
              </a:tblPr>
              <a:tblGrid>
                <a:gridCol w="1080125">
                  <a:extLst>
                    <a:ext uri="{9D8B030D-6E8A-4147-A177-3AD203B41FA5}">
                      <a16:colId xmlns:a16="http://schemas.microsoft.com/office/drawing/2014/main" val="20000"/>
                    </a:ext>
                  </a:extLst>
                </a:gridCol>
                <a:gridCol w="2304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a:latin typeface="Lucida Sans"/>
                          <a:ea typeface="Lucida Sans"/>
                          <a:cs typeface="Lucida Sans"/>
                          <a:sym typeface="Lucida Sans"/>
                        </a:rPr>
                        <a:t>Carbocation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ion with a positively charged carbon atom.</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spcBef>
                          <a:spcPts val="0"/>
                        </a:spcBef>
                        <a:spcAft>
                          <a:spcPts val="0"/>
                        </a:spcAft>
                        <a:buNone/>
                      </a:pPr>
                      <a:r>
                        <a:rPr lang="en-GB" sz="900">
                          <a:latin typeface="Lucida Sans"/>
                          <a:ea typeface="Lucida Sans"/>
                          <a:cs typeface="Lucida Sans"/>
                          <a:sym typeface="Lucida Sans"/>
                        </a:rPr>
                        <a:t>Electrophile</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Electron pair accepting groups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sp>
        <p:nvSpPr>
          <p:cNvPr id="202" name="Google Shape;202;p6"/>
          <p:cNvSpPr txBox="1"/>
          <p:nvPr/>
        </p:nvSpPr>
        <p:spPr>
          <a:xfrm>
            <a:off x="272480" y="188640"/>
            <a:ext cx="3456384"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 Alkenes</a:t>
            </a:r>
            <a:endParaRPr sz="1800" dirty="0">
              <a:solidFill>
                <a:schemeClr val="dk1"/>
              </a:solidFill>
              <a:latin typeface="Lucida Sans"/>
              <a:ea typeface="Lucida Sans"/>
              <a:cs typeface="Lucida Sans"/>
              <a:sym typeface="Lucida Sans"/>
            </a:endParaRPr>
          </a:p>
        </p:txBody>
      </p:sp>
      <p:pic>
        <p:nvPicPr>
          <p:cNvPr id="203" name="Google Shape;203;p6"/>
          <p:cNvPicPr preferRelativeResize="0"/>
          <p:nvPr/>
        </p:nvPicPr>
        <p:blipFill rotWithShape="1">
          <a:blip r:embed="rId3">
            <a:alphaModFix/>
          </a:blip>
          <a:srcRect l="9206" t="68723"/>
          <a:stretch/>
        </p:blipFill>
        <p:spPr>
          <a:xfrm>
            <a:off x="7905328" y="5324524"/>
            <a:ext cx="1769584" cy="912788"/>
          </a:xfrm>
          <a:prstGeom prst="rect">
            <a:avLst/>
          </a:prstGeom>
          <a:noFill/>
          <a:ln>
            <a:noFill/>
          </a:ln>
        </p:spPr>
      </p:pic>
      <p:graphicFrame>
        <p:nvGraphicFramePr>
          <p:cNvPr id="204" name="Google Shape;204;p6"/>
          <p:cNvGraphicFramePr/>
          <p:nvPr/>
        </p:nvGraphicFramePr>
        <p:xfrm>
          <a:off x="3728864" y="2181841"/>
          <a:ext cx="5904650" cy="3017550"/>
        </p:xfrm>
        <a:graphic>
          <a:graphicData uri="http://schemas.openxmlformats.org/drawingml/2006/table">
            <a:tbl>
              <a:tblPr firstRow="1" bandRow="1">
                <a:noFill/>
                <a:tableStyleId>{6A9958FA-D7F5-4F15-870B-5C0A02EF1A6E}</a:tableStyleId>
              </a:tblPr>
              <a:tblGrid>
                <a:gridCol w="590465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3. Reactions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95800">
                <a:tc>
                  <a:txBody>
                    <a:bodyPr/>
                    <a:lstStyle/>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Combustion</a:t>
                      </a:r>
                      <a:r>
                        <a:rPr lang="en-GB" sz="900" b="1">
                          <a:latin typeface="Lucida Sans"/>
                          <a:ea typeface="Lucida Sans"/>
                          <a:cs typeface="Lucida Sans"/>
                          <a:sym typeface="Lucida Sans"/>
                        </a:rPr>
                        <a:t> </a:t>
                      </a:r>
                      <a:r>
                        <a:rPr lang="en-GB" sz="900">
                          <a:latin typeface="Lucida Sans"/>
                          <a:ea typeface="Lucida Sans"/>
                          <a:cs typeface="Lucida Sans"/>
                          <a:sym typeface="Lucida Sans"/>
                        </a:rPr>
                        <a:t>– alkenes will burn in oxygen like alkanes. </a:t>
                      </a:r>
                      <a:endParaRPr/>
                    </a:p>
                  </a:txBody>
                  <a:tcPr marL="91450" marR="91450" marT="45725" marB="45725"/>
                </a:tc>
                <a:extLst>
                  <a:ext uri="{0D108BD9-81ED-4DB2-BD59-A6C34878D82A}">
                    <a16:rowId xmlns:a16="http://schemas.microsoft.com/office/drawing/2014/main" val="10001"/>
                  </a:ext>
                </a:extLst>
              </a:tr>
              <a:tr h="195800">
                <a:tc>
                  <a:txBody>
                    <a:bodyPr/>
                    <a:lstStyle/>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Electrophilic additions reactions undergo via carbocation. Main products are determined by the stability of the carbocation.</a:t>
                      </a:r>
                      <a:endParaRPr sz="900" b="0">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Hydrogenation - ethene reacts with hydrogen in the presence of a finely divided nickel catalyst at a temperature of about 150℃. Ethane is produced  CH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=CH</a:t>
                      </a:r>
                      <a:r>
                        <a:rPr lang="en-GB" sz="900" b="0" baseline="-25000">
                          <a:latin typeface="Lucida Sans"/>
                          <a:ea typeface="Lucida Sans"/>
                          <a:cs typeface="Lucida Sans"/>
                          <a:sym typeface="Lucida Sans"/>
                        </a:rPr>
                        <a:t>2 </a:t>
                      </a:r>
                      <a:r>
                        <a:rPr lang="en-GB" sz="900" b="0">
                          <a:latin typeface="Lucida Sans"/>
                          <a:ea typeface="Lucida Sans"/>
                          <a:cs typeface="Lucida Sans"/>
                          <a:sym typeface="Lucida Sans"/>
                        </a:rPr>
                        <a:t>+ 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 🡪 CH</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CH</a:t>
                      </a:r>
                      <a:r>
                        <a:rPr lang="en-GB" sz="900" b="0" baseline="-25000">
                          <a:latin typeface="Lucida Sans"/>
                          <a:ea typeface="Lucida Sans"/>
                          <a:cs typeface="Lucida Sans"/>
                          <a:sym typeface="Lucida Sans"/>
                        </a:rPr>
                        <a:t>3</a:t>
                      </a:r>
                      <a:endParaRPr/>
                    </a:p>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Uses of hydrogenation – Process used to manufacture margarine from unsaturated vegetable oils in palm and sunflower seeds. Vegetable oils = liquids, have double carbon bonds that are mostly cis-double bonds. These get converted to C-C bonds, turns liquid oils into spreadable fatty solids like margarine.</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Alkenes and steam – react in presence of phosphoric acid catalyst to produce alcohols. Generally reversible reaction.   570K, 65 atm pressure,               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4</a:t>
                      </a:r>
                      <a:r>
                        <a:rPr lang="en-GB" sz="900" b="0">
                          <a:latin typeface="Lucida Sans"/>
                          <a:ea typeface="Lucida Sans"/>
                          <a:cs typeface="Lucida Sans"/>
                          <a:sym typeface="Lucida Sans"/>
                        </a:rPr>
                        <a:t> + 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O  🡪  CH</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CH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OH</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Alkenes and halogens – Cl</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 and Br</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 react rapidly at room temperature with alkenes to form dihalogenoalkanes via electrophilic addition reaction.  Reaction with iodine is slower. </a:t>
                      </a:r>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       – the reaction with  bromine water is the qualitative test for alkenes. Shake alkene with bromine </a:t>
                      </a:r>
                      <a:endParaRPr/>
                    </a:p>
                    <a:p>
                      <a:pPr marL="0" marR="0" lvl="0" indent="0" algn="l"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          water, orange solution goes colourless.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Alkenes with hydrogen halides –react readily at room temperature with alkenes, form halogenoalkanes.   Unsymmetrical alkenes will react to produce a major and minor product.  </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Alkenes with hydrogen halides – reacts at room temperature and it is exothermic the sulfuric acid acts as a catalyst and the product is an alcohol.</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pic>
        <p:nvPicPr>
          <p:cNvPr id="205" name="Google Shape;205;p6" descr="https://www.chemguide.co.uk/mechanisms/eladd/ionspolar.GIF"/>
          <p:cNvPicPr preferRelativeResize="0"/>
          <p:nvPr/>
        </p:nvPicPr>
        <p:blipFill rotWithShape="1">
          <a:blip r:embed="rId4">
            <a:alphaModFix/>
          </a:blip>
          <a:srcRect/>
          <a:stretch/>
        </p:blipFill>
        <p:spPr>
          <a:xfrm>
            <a:off x="3656856" y="5285336"/>
            <a:ext cx="4248472" cy="994071"/>
          </a:xfrm>
          <a:prstGeom prst="rect">
            <a:avLst/>
          </a:prstGeom>
          <a:noFill/>
          <a:ln>
            <a:noFill/>
          </a:ln>
        </p:spPr>
      </p:pic>
      <p:cxnSp>
        <p:nvCxnSpPr>
          <p:cNvPr id="206" name="Google Shape;206;p6"/>
          <p:cNvCxnSpPr/>
          <p:nvPr/>
        </p:nvCxnSpPr>
        <p:spPr>
          <a:xfrm rot="10800000" flipH="1">
            <a:off x="3675090" y="6418792"/>
            <a:ext cx="4330507" cy="13925"/>
          </a:xfrm>
          <a:prstGeom prst="straightConnector1">
            <a:avLst/>
          </a:prstGeom>
          <a:noFill/>
          <a:ln w="9525" cap="flat" cmpd="sng">
            <a:solidFill>
              <a:schemeClr val="dk1"/>
            </a:solidFill>
            <a:prstDash val="solid"/>
            <a:round/>
            <a:headEnd type="none" w="sm" len="sm"/>
            <a:tailEnd type="triangle" w="med" len="med"/>
          </a:ln>
        </p:spPr>
      </p:cxnSp>
      <p:sp>
        <p:nvSpPr>
          <p:cNvPr id="207" name="Google Shape;207;p6"/>
          <p:cNvSpPr txBox="1"/>
          <p:nvPr/>
        </p:nvSpPr>
        <p:spPr>
          <a:xfrm>
            <a:off x="4376936" y="6165304"/>
            <a:ext cx="300915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Increasing stability due to positive inductive effect</a:t>
            </a:r>
            <a:endParaRPr sz="900">
              <a:solidFill>
                <a:schemeClr val="dk1"/>
              </a:solidFill>
              <a:latin typeface="Lucida Sans"/>
              <a:ea typeface="Lucida Sans"/>
              <a:cs typeface="Lucida Sans"/>
              <a:sym typeface="Lucida Sans"/>
            </a:endParaRPr>
          </a:p>
        </p:txBody>
      </p:sp>
      <p:pic>
        <p:nvPicPr>
          <p:cNvPr id="208" name="Google Shape;208;p6"/>
          <p:cNvPicPr preferRelativeResize="0"/>
          <p:nvPr/>
        </p:nvPicPr>
        <p:blipFill rotWithShape="1">
          <a:blip r:embed="rId5">
            <a:alphaModFix/>
          </a:blip>
          <a:srcRect/>
          <a:stretch/>
        </p:blipFill>
        <p:spPr>
          <a:xfrm>
            <a:off x="477071" y="1772816"/>
            <a:ext cx="2864768" cy="2155207"/>
          </a:xfrm>
          <a:prstGeom prst="rect">
            <a:avLst/>
          </a:prstGeom>
          <a:noFill/>
          <a:ln>
            <a:noFill/>
          </a:ln>
        </p:spPr>
      </p:pic>
      <p:pic>
        <p:nvPicPr>
          <p:cNvPr id="209" name="Google Shape;209;p6"/>
          <p:cNvPicPr preferRelativeResize="0"/>
          <p:nvPr/>
        </p:nvPicPr>
        <p:blipFill rotWithShape="1">
          <a:blip r:embed="rId6">
            <a:alphaModFix/>
          </a:blip>
          <a:srcRect/>
          <a:stretch/>
        </p:blipFill>
        <p:spPr>
          <a:xfrm>
            <a:off x="477071" y="3928023"/>
            <a:ext cx="2891753" cy="2085754"/>
          </a:xfrm>
          <a:prstGeom prst="rect">
            <a:avLst/>
          </a:prstGeom>
          <a:noFill/>
          <a:ln>
            <a:noFill/>
          </a:ln>
        </p:spPr>
      </p:pic>
      <p:cxnSp>
        <p:nvCxnSpPr>
          <p:cNvPr id="210" name="Google Shape;210;p6"/>
          <p:cNvCxnSpPr/>
          <p:nvPr/>
        </p:nvCxnSpPr>
        <p:spPr>
          <a:xfrm rot="10800000">
            <a:off x="1403859" y="5626419"/>
            <a:ext cx="232802" cy="20877"/>
          </a:xfrm>
          <a:prstGeom prst="straightConnector1">
            <a:avLst/>
          </a:prstGeom>
          <a:noFill/>
          <a:ln w="28575" cap="flat" cmpd="sng">
            <a:solidFill>
              <a:schemeClr val="dk1"/>
            </a:solidFill>
            <a:prstDash val="solid"/>
            <a:round/>
            <a:headEnd type="none" w="sm" len="sm"/>
            <a:tailEnd type="stealth" w="med" len="med"/>
          </a:ln>
        </p:spPr>
      </p:cxnSp>
      <p:sp>
        <p:nvSpPr>
          <p:cNvPr id="211" name="Google Shape;211;p6"/>
          <p:cNvSpPr txBox="1"/>
          <p:nvPr/>
        </p:nvSpPr>
        <p:spPr>
          <a:xfrm>
            <a:off x="1298084" y="5672067"/>
            <a:ext cx="44435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H</a:t>
            </a:r>
            <a:r>
              <a:rPr lang="en-GB" sz="900" baseline="-25000">
                <a:solidFill>
                  <a:schemeClr val="dk1"/>
                </a:solidFill>
                <a:latin typeface="Lucida Sans"/>
                <a:ea typeface="Lucida Sans"/>
                <a:cs typeface="Lucida Sans"/>
                <a:sym typeface="Lucida Sans"/>
              </a:rPr>
              <a:t>2</a:t>
            </a:r>
            <a:r>
              <a:rPr lang="en-GB" sz="900">
                <a:solidFill>
                  <a:schemeClr val="dk1"/>
                </a:solidFill>
                <a:latin typeface="Lucida Sans"/>
                <a:ea typeface="Lucida Sans"/>
                <a:cs typeface="Lucida Sans"/>
                <a:sym typeface="Lucida Sans"/>
              </a:rPr>
              <a:t>O </a:t>
            </a:r>
            <a:endParaRPr sz="900">
              <a:solidFill>
                <a:schemeClr val="dk1"/>
              </a:solidFill>
              <a:latin typeface="Calibri"/>
              <a:ea typeface="Calibri"/>
              <a:cs typeface="Calibri"/>
              <a:sym typeface="Calibri"/>
            </a:endParaRPr>
          </a:p>
        </p:txBody>
      </p:sp>
      <p:pic>
        <p:nvPicPr>
          <p:cNvPr id="212" name="Google Shape;212;p6"/>
          <p:cNvPicPr preferRelativeResize="0"/>
          <p:nvPr/>
        </p:nvPicPr>
        <p:blipFill rotWithShape="1">
          <a:blip r:embed="rId7">
            <a:alphaModFix/>
          </a:blip>
          <a:srcRect/>
          <a:stretch/>
        </p:blipFill>
        <p:spPr>
          <a:xfrm>
            <a:off x="567615" y="5273533"/>
            <a:ext cx="709006" cy="6419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graphicFrame>
        <p:nvGraphicFramePr>
          <p:cNvPr id="217" name="Google Shape;217;p7"/>
          <p:cNvGraphicFramePr/>
          <p:nvPr/>
        </p:nvGraphicFramePr>
        <p:xfrm>
          <a:off x="3783703" y="99472"/>
          <a:ext cx="5993825" cy="1097310"/>
        </p:xfrm>
        <a:graphic>
          <a:graphicData uri="http://schemas.openxmlformats.org/drawingml/2006/table">
            <a:tbl>
              <a:tblPr firstRow="1" bandRow="1">
                <a:noFill/>
                <a:tableStyleId>{6A9958FA-D7F5-4F15-870B-5C0A02EF1A6E}</a:tableStyleId>
              </a:tblPr>
              <a:tblGrid>
                <a:gridCol w="5993825">
                  <a:extLst>
                    <a:ext uri="{9D8B030D-6E8A-4147-A177-3AD203B41FA5}">
                      <a16:colId xmlns:a16="http://schemas.microsoft.com/office/drawing/2014/main" val="20000"/>
                    </a:ext>
                  </a:extLst>
                </a:gridCol>
              </a:tblGrid>
              <a:tr h="180875">
                <a:tc>
                  <a:txBody>
                    <a:bodyPr/>
                    <a:lstStyle/>
                    <a:p>
                      <a:pPr marL="0" marR="0" lvl="0" indent="0" algn="l" rtl="0">
                        <a:spcBef>
                          <a:spcPts val="0"/>
                        </a:spcBef>
                        <a:spcAft>
                          <a:spcPts val="0"/>
                        </a:spcAft>
                        <a:buNone/>
                      </a:pPr>
                      <a:r>
                        <a:rPr lang="en-GB" sz="900">
                          <a:latin typeface="Lucida Sans"/>
                          <a:ea typeface="Lucida Sans"/>
                          <a:cs typeface="Lucida Sans"/>
                          <a:sym typeface="Lucida Sans"/>
                        </a:rPr>
                        <a:t>1. Physical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80875">
                <a:tc>
                  <a:txBody>
                    <a:bodyPr/>
                    <a:lstStyle/>
                    <a:p>
                      <a:pPr marL="0" marR="0" lvl="0" indent="0" algn="just" rtl="0">
                        <a:spcBef>
                          <a:spcPts val="0"/>
                        </a:spcBef>
                        <a:spcAft>
                          <a:spcPts val="0"/>
                        </a:spcAft>
                        <a:buNone/>
                      </a:pPr>
                      <a:r>
                        <a:rPr lang="en-GB" sz="900" b="0" i="0" u="none" strike="noStrike">
                          <a:solidFill>
                            <a:schemeClr val="dk1"/>
                          </a:solidFill>
                          <a:latin typeface="Lucida Sans"/>
                          <a:ea typeface="Lucida Sans"/>
                          <a:cs typeface="Lucida Sans"/>
                          <a:sym typeface="Lucida Sans"/>
                        </a:rPr>
                        <a:t>General formula </a:t>
                      </a:r>
                      <a:r>
                        <a:rPr lang="en-GB" sz="900">
                          <a:solidFill>
                            <a:srgbClr val="000000"/>
                          </a:solidFill>
                          <a:latin typeface="Lucida Sans"/>
                          <a:ea typeface="Lucida Sans"/>
                          <a:cs typeface="Lucida Sans"/>
                          <a:sym typeface="Lucida Sans"/>
                        </a:rPr>
                        <a:t>C</a:t>
                      </a:r>
                      <a:r>
                        <a:rPr lang="en-GB" sz="900" b="0" baseline="-25000">
                          <a:solidFill>
                            <a:schemeClr val="dk1"/>
                          </a:solidFill>
                          <a:latin typeface="Lucida Sans"/>
                          <a:ea typeface="Lucida Sans"/>
                          <a:cs typeface="Lucida Sans"/>
                          <a:sym typeface="Lucida Sans"/>
                        </a:rPr>
                        <a:t>n</a:t>
                      </a:r>
                      <a:r>
                        <a:rPr lang="en-GB" sz="900">
                          <a:solidFill>
                            <a:srgbClr val="000000"/>
                          </a:solidFill>
                          <a:latin typeface="Lucida Sans"/>
                          <a:ea typeface="Lucida Sans"/>
                          <a:cs typeface="Lucida Sans"/>
                          <a:sym typeface="Lucida Sans"/>
                        </a:rPr>
                        <a:t>H</a:t>
                      </a:r>
                      <a:r>
                        <a:rPr lang="en-GB" sz="900" b="0" baseline="-25000">
                          <a:solidFill>
                            <a:schemeClr val="dk1"/>
                          </a:solidFill>
                          <a:latin typeface="Lucida Sans"/>
                          <a:ea typeface="Lucida Sans"/>
                          <a:cs typeface="Lucida Sans"/>
                          <a:sym typeface="Lucida Sans"/>
                        </a:rPr>
                        <a:t>2n+1</a:t>
                      </a:r>
                      <a:r>
                        <a:rPr lang="en-GB" sz="900" b="0" i="0" u="none" strike="noStrike">
                          <a:solidFill>
                            <a:schemeClr val="dk1"/>
                          </a:solidFill>
                          <a:latin typeface="Lucida Sans"/>
                          <a:ea typeface="Lucida Sans"/>
                          <a:cs typeface="Lucida Sans"/>
                          <a:sym typeface="Lucida Sans"/>
                        </a:rPr>
                        <a:t>OH</a:t>
                      </a:r>
                      <a:endParaRPr/>
                    </a:p>
                  </a:txBody>
                  <a:tcPr marL="91450" marR="91450" marT="45725" marB="45725"/>
                </a:tc>
                <a:extLst>
                  <a:ext uri="{0D108BD9-81ED-4DB2-BD59-A6C34878D82A}">
                    <a16:rowId xmlns:a16="http://schemas.microsoft.com/office/drawing/2014/main" val="10001"/>
                  </a:ext>
                </a:extLst>
              </a:tr>
              <a:tr h="375125">
                <a:tc>
                  <a:txBody>
                    <a:bodyPr/>
                    <a:lstStyle/>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Alcohols are classified into primary, secondary and tertiary based on the substitution of the carbon linked to the -OH group, like the halogenoalkanes.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–OH group allows alcohols to form hydrogen bonds. </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Short alcohols are soluble in water</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sp>
        <p:nvSpPr>
          <p:cNvPr id="218" name="Google Shape;218;p7"/>
          <p:cNvSpPr txBox="1"/>
          <p:nvPr/>
        </p:nvSpPr>
        <p:spPr>
          <a:xfrm>
            <a:off x="272480" y="188640"/>
            <a:ext cx="2880320" cy="369332"/>
          </a:xfrm>
          <a:prstGeom prst="rect">
            <a:avLst/>
          </a:prstGeom>
          <a:noFill/>
          <a:ln>
            <a:noFill/>
          </a:ln>
        </p:spPr>
        <p:txBody>
          <a:bodyPr spcFirstLastPara="1" wrap="square" lIns="91425" tIns="45700" rIns="91425" bIns="45700" anchor="t" anchorCtr="0">
            <a:spAutoFit/>
          </a:bodyPr>
          <a:lstStyle/>
          <a:p>
            <a:r>
              <a:rPr lang="en-GB" sz="1800" dirty="0">
                <a:solidFill>
                  <a:schemeClr val="dk1"/>
                </a:solidFill>
                <a:latin typeface="Lucida Sans"/>
                <a:ea typeface="Lucida Sans"/>
                <a:cs typeface="Lucida Sans"/>
                <a:sym typeface="Lucida Sans"/>
              </a:rPr>
              <a:t>Module 4: Alcohols</a:t>
            </a:r>
            <a:endParaRPr sz="1800" dirty="0">
              <a:solidFill>
                <a:schemeClr val="dk1"/>
              </a:solidFill>
              <a:latin typeface="Lucida Sans"/>
              <a:ea typeface="Lucida Sans"/>
              <a:cs typeface="Lucida Sans"/>
              <a:sym typeface="Lucida Sans"/>
            </a:endParaRPr>
          </a:p>
        </p:txBody>
      </p:sp>
      <p:graphicFrame>
        <p:nvGraphicFramePr>
          <p:cNvPr id="219" name="Google Shape;219;p7"/>
          <p:cNvGraphicFramePr/>
          <p:nvPr/>
        </p:nvGraphicFramePr>
        <p:xfrm>
          <a:off x="3800873" y="2636913"/>
          <a:ext cx="5976675" cy="4114860"/>
        </p:xfrm>
        <a:graphic>
          <a:graphicData uri="http://schemas.openxmlformats.org/drawingml/2006/table">
            <a:tbl>
              <a:tblPr firstRow="1" bandRow="1">
                <a:noFill/>
                <a:tableStyleId>{6A9958FA-D7F5-4F15-870B-5C0A02EF1A6E}</a:tableStyleId>
              </a:tblPr>
              <a:tblGrid>
                <a:gridCol w="5976675">
                  <a:extLst>
                    <a:ext uri="{9D8B030D-6E8A-4147-A177-3AD203B41FA5}">
                      <a16:colId xmlns:a16="http://schemas.microsoft.com/office/drawing/2014/main" val="20000"/>
                    </a:ext>
                  </a:extLst>
                </a:gridCol>
              </a:tblGrid>
              <a:tr h="212575">
                <a:tc>
                  <a:txBody>
                    <a:bodyPr/>
                    <a:lstStyle/>
                    <a:p>
                      <a:pPr marL="0" marR="0" lvl="0" indent="0" algn="l" rtl="0">
                        <a:spcBef>
                          <a:spcPts val="0"/>
                        </a:spcBef>
                        <a:spcAft>
                          <a:spcPts val="0"/>
                        </a:spcAft>
                        <a:buNone/>
                      </a:pPr>
                      <a:r>
                        <a:rPr lang="en-GB" sz="900">
                          <a:latin typeface="Lucida Sans"/>
                          <a:ea typeface="Lucida Sans"/>
                          <a:cs typeface="Lucida Sans"/>
                          <a:sym typeface="Lucida Sans"/>
                        </a:rPr>
                        <a:t>3. Reactivity</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12575">
                <a:tc>
                  <a:txBody>
                    <a:bodyPr/>
                    <a:lstStyle/>
                    <a:p>
                      <a:pPr marL="0" marR="0" lvl="2" indent="0" algn="l" rtl="0">
                        <a:spcBef>
                          <a:spcPts val="0"/>
                        </a:spcBef>
                        <a:spcAft>
                          <a:spcPts val="0"/>
                        </a:spcAft>
                        <a:buClr>
                          <a:schemeClr val="dk1"/>
                        </a:buClr>
                        <a:buSzPts val="900"/>
                        <a:buFont typeface="Lucida Sans"/>
                        <a:buNone/>
                      </a:pPr>
                      <a:r>
                        <a:rPr lang="en-GB" sz="900" u="none" strike="noStrike" cap="none">
                          <a:latin typeface="Lucida Sans"/>
                          <a:ea typeface="Lucida Sans"/>
                          <a:cs typeface="Lucida Sans"/>
                          <a:sym typeface="Lucida Sans"/>
                        </a:rPr>
                        <a:t>Alcohols can undergo the following reactions:</a:t>
                      </a:r>
                      <a:endParaRPr/>
                    </a:p>
                  </a:txBody>
                  <a:tcPr marL="91450" marR="91450" marT="45725" marB="45725"/>
                </a:tc>
                <a:extLst>
                  <a:ext uri="{0D108BD9-81ED-4DB2-BD59-A6C34878D82A}">
                    <a16:rowId xmlns:a16="http://schemas.microsoft.com/office/drawing/2014/main" val="10001"/>
                  </a:ext>
                </a:extLst>
              </a:tr>
              <a:tr h="340100">
                <a:tc>
                  <a:txBody>
                    <a:bodyPr/>
                    <a:lstStyle/>
                    <a:p>
                      <a:pPr marL="0" marR="0" lvl="2" indent="0" algn="l" rtl="0">
                        <a:lnSpc>
                          <a:spcPct val="100000"/>
                        </a:lnSpc>
                        <a:spcBef>
                          <a:spcPts val="0"/>
                        </a:spcBef>
                        <a:spcAft>
                          <a:spcPts val="0"/>
                        </a:spcAft>
                        <a:buClr>
                          <a:schemeClr val="dk1"/>
                        </a:buClr>
                        <a:buSzPts val="900"/>
                        <a:buFont typeface="Lucida Sans"/>
                        <a:buNone/>
                      </a:pPr>
                      <a:r>
                        <a:rPr lang="en-GB" sz="900" u="none" strike="noStrike" cap="none">
                          <a:latin typeface="Lucida Sans"/>
                          <a:ea typeface="Lucida Sans"/>
                          <a:cs typeface="Lucida Sans"/>
                          <a:sym typeface="Lucida Sans"/>
                        </a:rPr>
                        <a:t>-Combustion, all alcohols are flammable and can undergo complete or incomplete combustion, like alkanes.</a:t>
                      </a:r>
                      <a:endParaRPr sz="900" u="none" strike="noStrike" cap="none">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340100">
                <a:tc>
                  <a:txBody>
                    <a:bodyPr/>
                    <a:lstStyle/>
                    <a:p>
                      <a:pPr marL="0" marR="0" lvl="0" indent="0" algn="l" rtl="0">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-Elimination: it is a dehydration reaction</a:t>
                      </a:r>
                      <a:endParaRPr/>
                    </a:p>
                    <a:p>
                      <a:pPr marL="0" marR="0" lvl="0" indent="0" algn="l" rtl="0">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with conc sulphuric or phosphoric acid </a:t>
                      </a:r>
                      <a:endParaRPr/>
                    </a:p>
                    <a:p>
                      <a:pPr marL="0" marR="0" lvl="0" indent="0" algn="l" rtl="0">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or by passing its vapours over heated </a:t>
                      </a:r>
                      <a:endParaRPr/>
                    </a:p>
                    <a:p>
                      <a:pPr marL="0" marR="0" lvl="0" indent="0" algn="l" rtl="0">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aluminium oxide. </a:t>
                      </a:r>
                      <a:endParaRPr/>
                    </a:p>
                    <a:p>
                      <a:pPr marL="0" marR="0" lvl="0" indent="0" algn="l" rtl="0">
                        <a:spcBef>
                          <a:spcPts val="0"/>
                        </a:spcBef>
                        <a:spcAft>
                          <a:spcPts val="0"/>
                        </a:spcAft>
                        <a:buClr>
                          <a:schemeClr val="dk1"/>
                        </a:buClr>
                        <a:buSzPts val="900"/>
                        <a:buFont typeface="Calibri"/>
                        <a:buNone/>
                      </a:pPr>
                      <a:endParaRPr sz="900" b="0" i="0" u="none" strike="noStrike">
                        <a:solidFill>
                          <a:schemeClr val="dk1"/>
                        </a:solidFill>
                        <a:latin typeface="Lucida Sans"/>
                        <a:ea typeface="Lucida Sans"/>
                        <a:cs typeface="Lucida Sans"/>
                        <a:sym typeface="Lucida Sans"/>
                      </a:endParaRPr>
                    </a:p>
                    <a:p>
                      <a:pPr marL="0" marR="0" lvl="0" indent="0" algn="l" rtl="0">
                        <a:spcBef>
                          <a:spcPts val="0"/>
                        </a:spcBef>
                        <a:spcAft>
                          <a:spcPts val="0"/>
                        </a:spcAft>
                        <a:buClr>
                          <a:schemeClr val="dk1"/>
                        </a:buClr>
                        <a:buSzPts val="900"/>
                        <a:buFont typeface="Lucida Sans"/>
                        <a:buNone/>
                      </a:pPr>
                      <a:r>
                        <a:rPr lang="en-GB" sz="900" b="0" i="0" u="none" strike="noStrike">
                          <a:solidFill>
                            <a:schemeClr val="dk1"/>
                          </a:solidFill>
                          <a:latin typeface="Lucida Sans"/>
                          <a:ea typeface="Lucida Sans"/>
                          <a:cs typeface="Lucida Sans"/>
                          <a:sym typeface="Lucida Sans"/>
                        </a:rPr>
                        <a:t>An alkene is formed.</a:t>
                      </a:r>
                      <a:endParaRPr/>
                    </a:p>
                  </a:txBody>
                  <a:tcPr marL="91450" marR="91450" marT="45725" marB="45725"/>
                </a:tc>
                <a:extLst>
                  <a:ext uri="{0D108BD9-81ED-4DB2-BD59-A6C34878D82A}">
                    <a16:rowId xmlns:a16="http://schemas.microsoft.com/office/drawing/2014/main" val="10003"/>
                  </a:ext>
                </a:extLst>
              </a:tr>
              <a:tr h="1615525">
                <a:tc>
                  <a:txBody>
                    <a:bodyPr/>
                    <a:lstStyle/>
                    <a:p>
                      <a:pPr marL="0" marR="0" lvl="0" indent="0" algn="l" rtl="0">
                        <a:spcBef>
                          <a:spcPts val="0"/>
                        </a:spcBef>
                        <a:spcAft>
                          <a:spcPts val="0"/>
                        </a:spcAft>
                        <a:buNone/>
                      </a:pPr>
                      <a:r>
                        <a:rPr lang="en-GB" sz="900" b="0" i="0" u="none" strike="noStrike">
                          <a:solidFill>
                            <a:schemeClr val="dk1"/>
                          </a:solidFill>
                          <a:latin typeface="Lucida Sans"/>
                          <a:ea typeface="Lucida Sans"/>
                          <a:cs typeface="Lucida Sans"/>
                          <a:sym typeface="Lucida Sans"/>
                        </a:rPr>
                        <a:t>-Oxidation: alcohols can be oxidised ins stages, usually potassium dichromate (VI) is used since its reduction into chromium (III) ions translates into a change of colour from orange to green.</a:t>
                      </a:r>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Partial oxidation to aldehydes (if primary alcohol) or ketones (if secondary) is done with a  distillation apparatus.</a:t>
                      </a:r>
                      <a:endParaRPr/>
                    </a:p>
                    <a:p>
                      <a:pPr marL="0" marR="0" lvl="0" indent="0" algn="ctr"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5</a:t>
                      </a:r>
                      <a:r>
                        <a:rPr lang="en-GB" sz="900" b="0">
                          <a:latin typeface="Lucida Sans"/>
                          <a:ea typeface="Lucida Sans"/>
                          <a:cs typeface="Lucida Sans"/>
                          <a:sym typeface="Lucida Sans"/>
                        </a:rPr>
                        <a:t>OH</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(l) + [O] 🡪 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4</a:t>
                      </a:r>
                      <a:r>
                        <a:rPr lang="en-GB" sz="900" b="0">
                          <a:latin typeface="Lucida Sans"/>
                          <a:ea typeface="Lucida Sans"/>
                          <a:cs typeface="Lucida Sans"/>
                          <a:sym typeface="Lucida Sans"/>
                        </a:rPr>
                        <a:t>O</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(g) + 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O(l)</a:t>
                      </a:r>
                      <a:endParaRPr sz="900" b="0" baseline="-25000">
                        <a:latin typeface="Lucida Sans"/>
                        <a:ea typeface="Lucida Sans"/>
                        <a:cs typeface="Lucida Sans"/>
                        <a:sym typeface="Lucida Sans"/>
                      </a:endParaRPr>
                    </a:p>
                    <a:p>
                      <a:pPr marL="171450" marR="0" lvl="0" indent="-114300" algn="l" rtl="0">
                        <a:spcBef>
                          <a:spcPts val="0"/>
                        </a:spcBef>
                        <a:spcAft>
                          <a:spcPts val="0"/>
                        </a:spcAft>
                        <a:buClr>
                          <a:schemeClr val="dk1"/>
                        </a:buClr>
                        <a:buSzPts val="900"/>
                        <a:buFont typeface="Arial"/>
                        <a:buNone/>
                      </a:pPr>
                      <a:endParaRPr sz="900" b="0" i="0" u="none" strike="noStrike">
                        <a:solidFill>
                          <a:schemeClr val="dk1"/>
                        </a:solidFill>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Complete oxidation of a primary alcohol (or aldehyde)  to carboxylic acid is performed in the presence of potassium dichromate (VI) under reflux.</a:t>
                      </a:r>
                      <a:endParaRPr/>
                    </a:p>
                    <a:p>
                      <a:pPr marL="0" marR="0" lvl="0" indent="0" algn="l" rtl="0">
                        <a:spcBef>
                          <a:spcPts val="0"/>
                        </a:spcBef>
                        <a:spcAft>
                          <a:spcPts val="0"/>
                        </a:spcAft>
                        <a:buClr>
                          <a:schemeClr val="dk1"/>
                        </a:buClr>
                        <a:buSzPts val="900"/>
                        <a:buFont typeface="Arial"/>
                        <a:buNone/>
                      </a:pPr>
                      <a:endParaRPr sz="900" b="0" i="0" u="none" strike="noStrike">
                        <a:solidFill>
                          <a:schemeClr val="dk1"/>
                        </a:solidFill>
                        <a:latin typeface="Lucida Sans"/>
                        <a:ea typeface="Lucida Sans"/>
                        <a:cs typeface="Lucida Sans"/>
                        <a:sym typeface="Lucida Sans"/>
                      </a:endParaRPr>
                    </a:p>
                    <a:p>
                      <a:pPr marL="0" marR="0" lvl="0" indent="0" algn="ctr" rtl="0">
                        <a:lnSpc>
                          <a:spcPct val="100000"/>
                        </a:lnSpc>
                        <a:spcBef>
                          <a:spcPts val="0"/>
                        </a:spcBef>
                        <a:spcAft>
                          <a:spcPts val="0"/>
                        </a:spcAft>
                        <a:buClr>
                          <a:schemeClr val="dk1"/>
                        </a:buClr>
                        <a:buSzPts val="900"/>
                        <a:buFont typeface="Arial"/>
                        <a:buNone/>
                      </a:pPr>
                      <a:r>
                        <a:rPr lang="en-GB" sz="900" b="0">
                          <a:latin typeface="Lucida Sans"/>
                          <a:ea typeface="Lucida Sans"/>
                          <a:cs typeface="Lucida Sans"/>
                          <a:sym typeface="Lucida Sans"/>
                        </a:rPr>
                        <a:t>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5</a:t>
                      </a:r>
                      <a:r>
                        <a:rPr lang="en-GB" sz="900" b="0">
                          <a:latin typeface="Lucida Sans"/>
                          <a:ea typeface="Lucida Sans"/>
                          <a:cs typeface="Lucida Sans"/>
                          <a:sym typeface="Lucida Sans"/>
                        </a:rPr>
                        <a:t>OH</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(l) + 2[O] 🡪 CH</a:t>
                      </a:r>
                      <a:r>
                        <a:rPr lang="en-GB" sz="900" b="0" baseline="-25000">
                          <a:latin typeface="Lucida Sans"/>
                          <a:ea typeface="Lucida Sans"/>
                          <a:cs typeface="Lucida Sans"/>
                          <a:sym typeface="Lucida Sans"/>
                        </a:rPr>
                        <a:t>3</a:t>
                      </a:r>
                      <a:r>
                        <a:rPr lang="en-GB" sz="900" b="0">
                          <a:latin typeface="Lucida Sans"/>
                          <a:ea typeface="Lucida Sans"/>
                          <a:cs typeface="Lucida Sans"/>
                          <a:sym typeface="Lucida Sans"/>
                        </a:rPr>
                        <a:t>COOH</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(g) + 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O(l)</a:t>
                      </a:r>
                      <a:endParaRPr/>
                    </a:p>
                    <a:p>
                      <a:pPr marL="0" marR="0" lvl="0" indent="0" algn="ctr" rtl="0">
                        <a:lnSpc>
                          <a:spcPct val="100000"/>
                        </a:lnSpc>
                        <a:spcBef>
                          <a:spcPts val="0"/>
                        </a:spcBef>
                        <a:spcAft>
                          <a:spcPts val="0"/>
                        </a:spcAft>
                        <a:buClr>
                          <a:schemeClr val="dk1"/>
                        </a:buClr>
                        <a:buSzPts val="900"/>
                        <a:buFont typeface="Arial"/>
                        <a:buNone/>
                      </a:pPr>
                      <a:endParaRPr sz="900" b="0">
                        <a:latin typeface="Lucida Sans"/>
                        <a:ea typeface="Lucida Sans"/>
                        <a:cs typeface="Lucida Sans"/>
                        <a:sym typeface="Lucida Sans"/>
                      </a:endParaRPr>
                    </a:p>
                    <a:p>
                      <a:pPr marL="171450" marR="0" lvl="0" indent="-171450" algn="l" rtl="0">
                        <a:lnSpc>
                          <a:spcPct val="100000"/>
                        </a:lnSpc>
                        <a:spcBef>
                          <a:spcPts val="0"/>
                        </a:spcBef>
                        <a:spcAft>
                          <a:spcPts val="0"/>
                        </a:spcAft>
                        <a:buClr>
                          <a:schemeClr val="dk1"/>
                        </a:buClr>
                        <a:buSzPts val="900"/>
                        <a:buFont typeface="Arial"/>
                        <a:buChar char="•"/>
                      </a:pPr>
                      <a:r>
                        <a:rPr lang="en-GB" sz="900" b="0" i="0" u="none" strike="noStrike">
                          <a:solidFill>
                            <a:schemeClr val="dk1"/>
                          </a:solidFill>
                          <a:latin typeface="Lucida Sans"/>
                          <a:ea typeface="Lucida Sans"/>
                          <a:cs typeface="Lucida Sans"/>
                          <a:sym typeface="Lucida Sans"/>
                        </a:rPr>
                        <a:t>Oxidation is also used as a test for alcohols or to distinguish primary alcohols from the others</a:t>
                      </a:r>
                      <a:endParaRPr sz="900" b="0" baseline="-250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4"/>
                  </a:ext>
                </a:extLst>
              </a:tr>
              <a:tr h="447475">
                <a:tc>
                  <a:txBody>
                    <a:bodyPr/>
                    <a:lstStyle/>
                    <a:p>
                      <a:pPr marL="171450" marR="0" lvl="2" indent="-171450" algn="l" rtl="0">
                        <a:spcBef>
                          <a:spcPts val="0"/>
                        </a:spcBef>
                        <a:spcAft>
                          <a:spcPts val="0"/>
                        </a:spcAft>
                        <a:buClr>
                          <a:schemeClr val="dk1"/>
                        </a:buClr>
                        <a:buSzPts val="900"/>
                        <a:buFont typeface="Lucida Sans"/>
                        <a:buChar char="-"/>
                      </a:pPr>
                      <a:r>
                        <a:rPr lang="en-GB" sz="900" u="none" strike="noStrike" cap="none">
                          <a:latin typeface="Lucida Sans"/>
                          <a:ea typeface="Lucida Sans"/>
                          <a:cs typeface="Lucida Sans"/>
                          <a:sym typeface="Lucida Sans"/>
                        </a:rPr>
                        <a:t>Substitution: alcohols undergo substitution reactions to form haloalkanes with halide ions in the presence of an acid (NaBr/H</a:t>
                      </a:r>
                      <a:r>
                        <a:rPr lang="en-GB" sz="900" u="none" strike="noStrike" cap="none" baseline="-25000">
                          <a:latin typeface="Lucida Sans"/>
                          <a:ea typeface="Lucida Sans"/>
                          <a:cs typeface="Lucida Sans"/>
                          <a:sym typeface="Lucida Sans"/>
                        </a:rPr>
                        <a:t>2</a:t>
                      </a:r>
                      <a:r>
                        <a:rPr lang="en-GB" sz="900" u="none" strike="noStrike" cap="none">
                          <a:latin typeface="Lucida Sans"/>
                          <a:ea typeface="Lucida Sans"/>
                          <a:cs typeface="Lucida Sans"/>
                          <a:sym typeface="Lucida Sans"/>
                        </a:rPr>
                        <a:t>SO</a:t>
                      </a:r>
                      <a:r>
                        <a:rPr lang="en-GB" sz="900" u="none" strike="noStrike" cap="none" baseline="-25000">
                          <a:latin typeface="Lucida Sans"/>
                          <a:ea typeface="Lucida Sans"/>
                          <a:cs typeface="Lucida Sans"/>
                          <a:sym typeface="Lucida Sans"/>
                        </a:rPr>
                        <a:t>4</a:t>
                      </a:r>
                      <a:r>
                        <a:rPr lang="en-GB" sz="900" u="none" strike="noStrike" cap="none">
                          <a:latin typeface="Lucida Sans"/>
                          <a:ea typeface="Lucida Sans"/>
                          <a:cs typeface="Lucida Sans"/>
                          <a:sym typeface="Lucida Sans"/>
                        </a:rPr>
                        <a:t>).</a:t>
                      </a:r>
                      <a:endParaRPr/>
                    </a:p>
                    <a:p>
                      <a:pPr marL="0" marR="0" lvl="0" indent="0" algn="l" rtl="0">
                        <a:spcBef>
                          <a:spcPts val="0"/>
                        </a:spcBef>
                        <a:spcAft>
                          <a:spcPts val="0"/>
                        </a:spcAft>
                        <a:buNone/>
                      </a:pPr>
                      <a:r>
                        <a:rPr lang="en-GB" sz="900">
                          <a:latin typeface="Lucida Sans"/>
                          <a:ea typeface="Lucida Sans"/>
                          <a:cs typeface="Lucida Sans"/>
                          <a:sym typeface="Lucida Sans"/>
                        </a:rPr>
                        <a:t>The order of reactivity of alcohols is 3° &gt; 2° &gt; 1°.</a:t>
                      </a:r>
                      <a:endParaRPr/>
                    </a:p>
                    <a:p>
                      <a:pPr marL="0" marR="0" lvl="0" indent="0" algn="l" rtl="0">
                        <a:spcBef>
                          <a:spcPts val="0"/>
                        </a:spcBef>
                        <a:spcAft>
                          <a:spcPts val="0"/>
                        </a:spcAft>
                        <a:buNone/>
                      </a:pPr>
                      <a:r>
                        <a:rPr lang="en-GB" sz="900">
                          <a:latin typeface="Lucida Sans"/>
                          <a:ea typeface="Lucida Sans"/>
                          <a:cs typeface="Lucida Sans"/>
                          <a:sym typeface="Lucida Sans"/>
                        </a:rPr>
                        <a:t>The order of reactivity of the hydrogen halides is NaI &gt; NaBr &gt; NaCl (NaF is generally unreactive).</a:t>
                      </a:r>
                      <a:endParaRPr/>
                    </a:p>
                  </a:txBody>
                  <a:tcPr marL="91450" marR="91450" marT="45725" marB="45725"/>
                </a:tc>
                <a:extLst>
                  <a:ext uri="{0D108BD9-81ED-4DB2-BD59-A6C34878D82A}">
                    <a16:rowId xmlns:a16="http://schemas.microsoft.com/office/drawing/2014/main" val="10005"/>
                  </a:ext>
                </a:extLst>
              </a:tr>
            </a:tbl>
          </a:graphicData>
        </a:graphic>
      </p:graphicFrame>
      <p:grpSp>
        <p:nvGrpSpPr>
          <p:cNvPr id="220" name="Google Shape;220;p7"/>
          <p:cNvGrpSpPr/>
          <p:nvPr/>
        </p:nvGrpSpPr>
        <p:grpSpPr>
          <a:xfrm>
            <a:off x="264915" y="663561"/>
            <a:ext cx="1184885" cy="792088"/>
            <a:chOff x="3849256" y="2097109"/>
            <a:chExt cx="5143677" cy="3951335"/>
          </a:xfrm>
        </p:grpSpPr>
        <p:grpSp>
          <p:nvGrpSpPr>
            <p:cNvPr id="221" name="Google Shape;221;p7"/>
            <p:cNvGrpSpPr/>
            <p:nvPr/>
          </p:nvGrpSpPr>
          <p:grpSpPr>
            <a:xfrm>
              <a:off x="3849256" y="2097109"/>
              <a:ext cx="5143673" cy="3951335"/>
              <a:chOff x="3849256" y="2097109"/>
              <a:chExt cx="5143673" cy="3951335"/>
            </a:xfrm>
          </p:grpSpPr>
          <p:pic>
            <p:nvPicPr>
              <p:cNvPr id="222" name="Google Shape;222;p7"/>
              <p:cNvPicPr preferRelativeResize="0"/>
              <p:nvPr/>
            </p:nvPicPr>
            <p:blipFill rotWithShape="1">
              <a:blip r:embed="rId3">
                <a:alphaModFix/>
              </a:blip>
              <a:srcRect l="12020" t="10542" r="10232" b="11008"/>
              <a:stretch/>
            </p:blipFill>
            <p:spPr>
              <a:xfrm>
                <a:off x="3849256" y="2097109"/>
                <a:ext cx="4529200" cy="3951335"/>
              </a:xfrm>
              <a:prstGeom prst="rect">
                <a:avLst/>
              </a:prstGeom>
              <a:noFill/>
              <a:ln>
                <a:noFill/>
              </a:ln>
            </p:spPr>
          </p:pic>
          <p:sp>
            <p:nvSpPr>
              <p:cNvPr id="223" name="Google Shape;223;p7"/>
              <p:cNvSpPr/>
              <p:nvPr/>
            </p:nvSpPr>
            <p:spPr>
              <a:xfrm rot="2522088">
                <a:off x="6527906" y="3880289"/>
                <a:ext cx="1040075" cy="1063529"/>
              </a:xfrm>
              <a:custGeom>
                <a:avLst/>
                <a:gdLst/>
                <a:ahLst/>
                <a:cxnLst/>
                <a:rect l="l" t="t" r="r" b="b"/>
                <a:pathLst>
                  <a:path w="120000" h="120000" extrusionOk="0">
                    <a:moveTo>
                      <a:pt x="7500" y="60000"/>
                    </a:moveTo>
                    <a:lnTo>
                      <a:pt x="7500" y="60000"/>
                    </a:lnTo>
                    <a:cubicBezTo>
                      <a:pt x="7500" y="33816"/>
                      <a:pt x="26750" y="11626"/>
                      <a:pt x="52647" y="7958"/>
                    </a:cubicBezTo>
                    <a:cubicBezTo>
                      <a:pt x="78543" y="4291"/>
                      <a:pt x="103186" y="20265"/>
                      <a:pt x="110440" y="45422"/>
                    </a:cubicBezTo>
                    <a:lnTo>
                      <a:pt x="117586" y="45422"/>
                    </a:lnTo>
                    <a:lnTo>
                      <a:pt x="105000" y="60000"/>
                    </a:lnTo>
                    <a:lnTo>
                      <a:pt x="87586" y="45422"/>
                    </a:lnTo>
                    <a:lnTo>
                      <a:pt x="94580" y="45422"/>
                    </a:lnTo>
                    <a:lnTo>
                      <a:pt x="94580" y="45422"/>
                    </a:lnTo>
                    <a:cubicBezTo>
                      <a:pt x="87670" y="28875"/>
                      <a:pt x="70107" y="19520"/>
                      <a:pt x="52600" y="23061"/>
                    </a:cubicBezTo>
                    <a:cubicBezTo>
                      <a:pt x="35093" y="26602"/>
                      <a:pt x="22500" y="42056"/>
                      <a:pt x="22500" y="60000"/>
                    </a:cubicBezTo>
                    <a:close/>
                  </a:path>
                </a:pathLst>
              </a:cu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
                  <a:solidFill>
                    <a:schemeClr val="dk1"/>
                  </a:solidFill>
                  <a:latin typeface="Calibri"/>
                  <a:ea typeface="Calibri"/>
                  <a:cs typeface="Calibri"/>
                  <a:sym typeface="Calibri"/>
                </a:endParaRPr>
              </a:p>
            </p:txBody>
          </p:sp>
          <p:sp>
            <p:nvSpPr>
              <p:cNvPr id="224" name="Google Shape;224;p7"/>
              <p:cNvSpPr txBox="1"/>
              <p:nvPr/>
            </p:nvSpPr>
            <p:spPr>
              <a:xfrm>
                <a:off x="6914721" y="4785893"/>
                <a:ext cx="2078208" cy="10747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b="1">
                    <a:solidFill>
                      <a:srgbClr val="FF0000"/>
                    </a:solidFill>
                    <a:latin typeface="Calibri"/>
                    <a:ea typeface="Calibri"/>
                    <a:cs typeface="Calibri"/>
                    <a:sym typeface="Calibri"/>
                  </a:rPr>
                  <a:t>104.5⁰</a:t>
                </a:r>
                <a:endParaRPr sz="800" b="1">
                  <a:solidFill>
                    <a:srgbClr val="FF0000"/>
                  </a:solidFill>
                  <a:latin typeface="Calibri"/>
                  <a:ea typeface="Calibri"/>
                  <a:cs typeface="Calibri"/>
                  <a:sym typeface="Calibri"/>
                </a:endParaRPr>
              </a:p>
            </p:txBody>
          </p:sp>
        </p:grpSp>
        <p:sp>
          <p:nvSpPr>
            <p:cNvPr id="225" name="Google Shape;225;p7"/>
            <p:cNvSpPr/>
            <p:nvPr/>
          </p:nvSpPr>
          <p:spPr>
            <a:xfrm>
              <a:off x="7038754" y="3168501"/>
              <a:ext cx="144000" cy="1440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
                <a:solidFill>
                  <a:schemeClr val="lt1"/>
                </a:solidFill>
                <a:latin typeface="Calibri"/>
                <a:ea typeface="Calibri"/>
                <a:cs typeface="Calibri"/>
                <a:sym typeface="Calibri"/>
              </a:endParaRPr>
            </a:p>
          </p:txBody>
        </p:sp>
        <p:sp>
          <p:nvSpPr>
            <p:cNvPr id="226" name="Google Shape;226;p7"/>
            <p:cNvSpPr/>
            <p:nvPr/>
          </p:nvSpPr>
          <p:spPr>
            <a:xfrm>
              <a:off x="7254949" y="3065721"/>
              <a:ext cx="144000" cy="1440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
                <a:solidFill>
                  <a:schemeClr val="lt1"/>
                </a:solidFill>
                <a:latin typeface="Calibri"/>
                <a:ea typeface="Calibri"/>
                <a:cs typeface="Calibri"/>
                <a:sym typeface="Calibri"/>
              </a:endParaRPr>
            </a:p>
          </p:txBody>
        </p:sp>
        <p:sp>
          <p:nvSpPr>
            <p:cNvPr id="227" name="Google Shape;227;p7"/>
            <p:cNvSpPr/>
            <p:nvPr/>
          </p:nvSpPr>
          <p:spPr>
            <a:xfrm>
              <a:off x="7662529" y="3196856"/>
              <a:ext cx="144000" cy="1440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
                <a:solidFill>
                  <a:schemeClr val="lt1"/>
                </a:solidFill>
                <a:latin typeface="Calibri"/>
                <a:ea typeface="Calibri"/>
                <a:cs typeface="Calibri"/>
                <a:sym typeface="Calibri"/>
              </a:endParaRPr>
            </a:p>
          </p:txBody>
        </p:sp>
        <p:sp>
          <p:nvSpPr>
            <p:cNvPr id="228" name="Google Shape;228;p7"/>
            <p:cNvSpPr/>
            <p:nvPr/>
          </p:nvSpPr>
          <p:spPr>
            <a:xfrm>
              <a:off x="7772399" y="3434316"/>
              <a:ext cx="144000" cy="1440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
                <a:solidFill>
                  <a:schemeClr val="lt1"/>
                </a:solidFill>
                <a:latin typeface="Calibri"/>
                <a:ea typeface="Calibri"/>
                <a:cs typeface="Calibri"/>
                <a:sym typeface="Calibri"/>
              </a:endParaRPr>
            </a:p>
          </p:txBody>
        </p:sp>
        <p:sp>
          <p:nvSpPr>
            <p:cNvPr id="229" name="Google Shape;229;p7"/>
            <p:cNvSpPr/>
            <p:nvPr/>
          </p:nvSpPr>
          <p:spPr>
            <a:xfrm>
              <a:off x="8100820" y="3462812"/>
              <a:ext cx="892113" cy="6909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 b="1">
                  <a:solidFill>
                    <a:schemeClr val="dk1"/>
                  </a:solidFill>
                  <a:latin typeface="Noto Sans Symbols"/>
                  <a:ea typeface="Noto Sans Symbols"/>
                  <a:cs typeface="Noto Sans Symbols"/>
                  <a:sym typeface="Noto Sans Symbols"/>
                </a:rPr>
                <a:t>+</a:t>
              </a:r>
              <a:endParaRPr sz="300" b="1">
                <a:solidFill>
                  <a:schemeClr val="dk1"/>
                </a:solidFill>
                <a:latin typeface="Calibri"/>
                <a:ea typeface="Calibri"/>
                <a:cs typeface="Calibri"/>
                <a:sym typeface="Calibri"/>
              </a:endParaRPr>
            </a:p>
          </p:txBody>
        </p:sp>
        <p:sp>
          <p:nvSpPr>
            <p:cNvPr id="230" name="Google Shape;230;p7"/>
            <p:cNvSpPr/>
            <p:nvPr/>
          </p:nvSpPr>
          <p:spPr>
            <a:xfrm>
              <a:off x="5947494" y="2704774"/>
              <a:ext cx="892113" cy="6909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 b="1">
                  <a:solidFill>
                    <a:schemeClr val="dk1"/>
                  </a:solidFill>
                  <a:latin typeface="Noto Sans Symbols"/>
                  <a:ea typeface="Noto Sans Symbols"/>
                  <a:cs typeface="Noto Sans Symbols"/>
                  <a:sym typeface="Noto Sans Symbols"/>
                </a:rPr>
                <a:t>+</a:t>
              </a:r>
              <a:endParaRPr sz="300" b="1">
                <a:solidFill>
                  <a:schemeClr val="dk1"/>
                </a:solidFill>
                <a:latin typeface="Calibri"/>
                <a:ea typeface="Calibri"/>
                <a:cs typeface="Calibri"/>
                <a:sym typeface="Calibri"/>
              </a:endParaRPr>
            </a:p>
          </p:txBody>
        </p:sp>
      </p:grpSp>
      <p:pic>
        <p:nvPicPr>
          <p:cNvPr id="231" name="Google Shape;231;p7"/>
          <p:cNvPicPr preferRelativeResize="0"/>
          <p:nvPr/>
        </p:nvPicPr>
        <p:blipFill rotWithShape="1">
          <a:blip r:embed="rId4">
            <a:alphaModFix/>
          </a:blip>
          <a:srcRect/>
          <a:stretch/>
        </p:blipFill>
        <p:spPr>
          <a:xfrm>
            <a:off x="189532" y="1484784"/>
            <a:ext cx="3467324" cy="2128835"/>
          </a:xfrm>
          <a:prstGeom prst="rect">
            <a:avLst/>
          </a:prstGeom>
          <a:noFill/>
          <a:ln>
            <a:noFill/>
          </a:ln>
        </p:spPr>
      </p:pic>
      <p:graphicFrame>
        <p:nvGraphicFramePr>
          <p:cNvPr id="232" name="Google Shape;232;p7"/>
          <p:cNvGraphicFramePr/>
          <p:nvPr/>
        </p:nvGraphicFramePr>
        <p:xfrm>
          <a:off x="3800873" y="1240939"/>
          <a:ext cx="5976675" cy="1371630"/>
        </p:xfrm>
        <a:graphic>
          <a:graphicData uri="http://schemas.openxmlformats.org/drawingml/2006/table">
            <a:tbl>
              <a:tblPr firstRow="1" bandRow="1">
                <a:noFill/>
                <a:tableStyleId>{6A9958FA-D7F5-4F15-870B-5C0A02EF1A6E}</a:tableStyleId>
              </a:tblPr>
              <a:tblGrid>
                <a:gridCol w="5976675">
                  <a:extLst>
                    <a:ext uri="{9D8B030D-6E8A-4147-A177-3AD203B41FA5}">
                      <a16:colId xmlns:a16="http://schemas.microsoft.com/office/drawing/2014/main" val="20000"/>
                    </a:ext>
                  </a:extLst>
                </a:gridCol>
              </a:tblGrid>
              <a:tr h="171825">
                <a:tc>
                  <a:txBody>
                    <a:bodyPr/>
                    <a:lstStyle/>
                    <a:p>
                      <a:pPr marL="0" marR="0" lvl="0" indent="0" algn="l" rtl="0">
                        <a:spcBef>
                          <a:spcPts val="0"/>
                        </a:spcBef>
                        <a:spcAft>
                          <a:spcPts val="0"/>
                        </a:spcAft>
                        <a:buNone/>
                      </a:pPr>
                      <a:r>
                        <a:rPr lang="en-GB" sz="900">
                          <a:latin typeface="Lucida Sans"/>
                          <a:ea typeface="Lucida Sans"/>
                          <a:cs typeface="Lucida Sans"/>
                          <a:sym typeface="Lucida Sans"/>
                        </a:rPr>
                        <a:t>2. Production of ethanol</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180875">
                <a:tc>
                  <a:txBody>
                    <a:bodyPr/>
                    <a:lstStyle/>
                    <a:p>
                      <a:pPr marL="0" marR="0" lvl="0" indent="0" algn="just" rtl="0">
                        <a:spcBef>
                          <a:spcPts val="0"/>
                        </a:spcBef>
                        <a:spcAft>
                          <a:spcPts val="0"/>
                        </a:spcAft>
                        <a:buNone/>
                      </a:pPr>
                      <a:r>
                        <a:rPr lang="en-GB" sz="900" b="0" i="0" u="none" strike="noStrike">
                          <a:solidFill>
                            <a:schemeClr val="dk1"/>
                          </a:solidFill>
                          <a:latin typeface="Lucida Sans"/>
                          <a:ea typeface="Lucida Sans"/>
                          <a:cs typeface="Lucida Sans"/>
                          <a:sym typeface="Lucida Sans"/>
                        </a:rPr>
                        <a:t>Ethanol is the most important alcohol in industrial chemistry since it is used as intermediate in reactions and as solvent.</a:t>
                      </a:r>
                      <a:endParaRPr/>
                    </a:p>
                  </a:txBody>
                  <a:tcPr marL="91450" marR="91450" marT="45725" marB="45725"/>
                </a:tc>
                <a:extLst>
                  <a:ext uri="{0D108BD9-81ED-4DB2-BD59-A6C34878D82A}">
                    <a16:rowId xmlns:a16="http://schemas.microsoft.com/office/drawing/2014/main" val="10001"/>
                  </a:ext>
                </a:extLst>
              </a:tr>
              <a:tr h="375125">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Ethanol can be made industrially in two ways:</a:t>
                      </a:r>
                      <a:endParaRPr/>
                    </a:p>
                    <a:p>
                      <a:pPr marL="171450" marR="0" lvl="0" indent="-171450" algn="l" rtl="0">
                        <a:spcBef>
                          <a:spcPts val="0"/>
                        </a:spcBef>
                        <a:spcAft>
                          <a:spcPts val="0"/>
                        </a:spcAft>
                        <a:buClr>
                          <a:schemeClr val="dk1"/>
                        </a:buClr>
                        <a:buSzPts val="900"/>
                        <a:buFont typeface="Lucida Sans"/>
                        <a:buChar char="-"/>
                      </a:pPr>
                      <a:r>
                        <a:rPr lang="en-GB" sz="900">
                          <a:latin typeface="Lucida Sans"/>
                          <a:ea typeface="Lucida Sans"/>
                          <a:cs typeface="Lucida Sans"/>
                          <a:sym typeface="Lucida Sans"/>
                        </a:rPr>
                        <a:t>Hydration of ethane in the presence of phosphoric acid as catalyst (high yield, little sustainability)                                 </a:t>
                      </a:r>
                      <a:r>
                        <a:rPr lang="en-GB" sz="900" b="0">
                          <a:latin typeface="Lucida Sans"/>
                          <a:ea typeface="Lucida Sans"/>
                          <a:cs typeface="Lucida Sans"/>
                          <a:sym typeface="Lucida Sans"/>
                        </a:rPr>
                        <a:t>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4 </a:t>
                      </a:r>
                      <a:r>
                        <a:rPr lang="en-GB" sz="900" b="0">
                          <a:latin typeface="Lucida Sans"/>
                          <a:ea typeface="Lucida Sans"/>
                          <a:cs typeface="Lucida Sans"/>
                          <a:sym typeface="Lucida Sans"/>
                        </a:rPr>
                        <a:t>+ H</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O 🡪 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5</a:t>
                      </a:r>
                      <a:r>
                        <a:rPr lang="en-GB" sz="900" b="0">
                          <a:latin typeface="Lucida Sans"/>
                          <a:ea typeface="Lucida Sans"/>
                          <a:cs typeface="Lucida Sans"/>
                          <a:sym typeface="Lucida Sans"/>
                        </a:rPr>
                        <a:t>OH</a:t>
                      </a:r>
                      <a:endParaRPr sz="900">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Lucida Sans"/>
                        <a:buChar char="-"/>
                      </a:pPr>
                      <a:r>
                        <a:rPr lang="en-GB" sz="900">
                          <a:latin typeface="Lucida Sans"/>
                          <a:ea typeface="Lucida Sans"/>
                          <a:cs typeface="Lucida Sans"/>
                          <a:sym typeface="Lucida Sans"/>
                        </a:rPr>
                        <a:t>Fermentation of sugars (batch production, renewable)</a:t>
                      </a:r>
                      <a:endParaRPr/>
                    </a:p>
                    <a:p>
                      <a:pPr marL="0" marR="0" lvl="0" indent="0" algn="ctr" rtl="0">
                        <a:lnSpc>
                          <a:spcPct val="100000"/>
                        </a:lnSpc>
                        <a:spcBef>
                          <a:spcPts val="0"/>
                        </a:spcBef>
                        <a:spcAft>
                          <a:spcPts val="0"/>
                        </a:spcAft>
                        <a:buClr>
                          <a:schemeClr val="dk1"/>
                        </a:buClr>
                        <a:buSzPts val="900"/>
                        <a:buFont typeface="Lucida Sans"/>
                        <a:buNone/>
                      </a:pPr>
                      <a:r>
                        <a:rPr lang="en-GB" sz="900" b="0">
                          <a:latin typeface="Lucida Sans"/>
                          <a:ea typeface="Lucida Sans"/>
                          <a:cs typeface="Lucida Sans"/>
                          <a:sym typeface="Lucida Sans"/>
                        </a:rPr>
                        <a:t>C</a:t>
                      </a:r>
                      <a:r>
                        <a:rPr lang="en-GB" sz="900" b="0" baseline="-25000">
                          <a:latin typeface="Lucida Sans"/>
                          <a:ea typeface="Lucida Sans"/>
                          <a:cs typeface="Lucida Sans"/>
                          <a:sym typeface="Lucida Sans"/>
                        </a:rPr>
                        <a:t>6</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12</a:t>
                      </a:r>
                      <a:r>
                        <a:rPr lang="en-GB" sz="900" b="0">
                          <a:latin typeface="Lucida Sans"/>
                          <a:ea typeface="Lucida Sans"/>
                          <a:cs typeface="Lucida Sans"/>
                          <a:sym typeface="Lucida Sans"/>
                        </a:rPr>
                        <a:t>O</a:t>
                      </a:r>
                      <a:r>
                        <a:rPr lang="en-GB" sz="900" b="0" baseline="-25000">
                          <a:latin typeface="Lucida Sans"/>
                          <a:ea typeface="Lucida Sans"/>
                          <a:cs typeface="Lucida Sans"/>
                          <a:sym typeface="Lucida Sans"/>
                        </a:rPr>
                        <a:t>6</a:t>
                      </a:r>
                      <a:r>
                        <a:rPr lang="en-GB" sz="900" b="0">
                          <a:latin typeface="Lucida Sans"/>
                          <a:ea typeface="Lucida Sans"/>
                          <a:cs typeface="Lucida Sans"/>
                          <a:sym typeface="Lucida Sans"/>
                        </a:rPr>
                        <a:t> (aq) 🡪 2C</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5</a:t>
                      </a:r>
                      <a:r>
                        <a:rPr lang="en-GB" sz="900" b="0">
                          <a:latin typeface="Lucida Sans"/>
                          <a:ea typeface="Lucida Sans"/>
                          <a:cs typeface="Lucida Sans"/>
                          <a:sym typeface="Lucida Sans"/>
                        </a:rPr>
                        <a:t>OH</a:t>
                      </a:r>
                      <a:r>
                        <a:rPr lang="en-GB" sz="900" b="0" baseline="-25000">
                          <a:latin typeface="Lucida Sans"/>
                          <a:ea typeface="Lucida Sans"/>
                          <a:cs typeface="Lucida Sans"/>
                          <a:sym typeface="Lucida Sans"/>
                        </a:rPr>
                        <a:t> </a:t>
                      </a:r>
                      <a:r>
                        <a:rPr lang="en-GB" sz="900" b="0">
                          <a:latin typeface="Lucida Sans"/>
                          <a:ea typeface="Lucida Sans"/>
                          <a:cs typeface="Lucida Sans"/>
                          <a:sym typeface="Lucida Sans"/>
                        </a:rPr>
                        <a:t>(aq) + CO</a:t>
                      </a:r>
                      <a:r>
                        <a:rPr lang="en-GB" sz="900" b="0" baseline="-25000">
                          <a:latin typeface="Lucida Sans"/>
                          <a:ea typeface="Lucida Sans"/>
                          <a:cs typeface="Lucida Sans"/>
                          <a:sym typeface="Lucida Sans"/>
                        </a:rPr>
                        <a:t>2</a:t>
                      </a:r>
                      <a:r>
                        <a:rPr lang="en-GB" sz="900" b="0">
                          <a:latin typeface="Lucida Sans"/>
                          <a:ea typeface="Lucida Sans"/>
                          <a:cs typeface="Lucida Sans"/>
                          <a:sym typeface="Lucida Sans"/>
                        </a:rPr>
                        <a:t>(g)</a:t>
                      </a:r>
                      <a:endParaRPr sz="900" b="0" baseline="-250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bl>
          </a:graphicData>
        </a:graphic>
      </p:graphicFrame>
      <p:grpSp>
        <p:nvGrpSpPr>
          <p:cNvPr id="233" name="Google Shape;233;p7"/>
          <p:cNvGrpSpPr/>
          <p:nvPr/>
        </p:nvGrpSpPr>
        <p:grpSpPr>
          <a:xfrm>
            <a:off x="6177136" y="3501008"/>
            <a:ext cx="3576982" cy="881823"/>
            <a:chOff x="390525" y="2457450"/>
            <a:chExt cx="6659091" cy="1978546"/>
          </a:xfrm>
        </p:grpSpPr>
        <p:pic>
          <p:nvPicPr>
            <p:cNvPr id="234" name="Google Shape;234;p7"/>
            <p:cNvPicPr preferRelativeResize="0"/>
            <p:nvPr/>
          </p:nvPicPr>
          <p:blipFill rotWithShape="1">
            <a:blip r:embed="rId5">
              <a:alphaModFix/>
            </a:blip>
            <a:srcRect r="46054"/>
            <a:stretch/>
          </p:blipFill>
          <p:spPr>
            <a:xfrm>
              <a:off x="390525" y="2457450"/>
              <a:ext cx="4922515" cy="1943100"/>
            </a:xfrm>
            <a:prstGeom prst="rect">
              <a:avLst/>
            </a:prstGeom>
            <a:noFill/>
            <a:ln>
              <a:noFill/>
            </a:ln>
          </p:spPr>
        </p:pic>
        <p:pic>
          <p:nvPicPr>
            <p:cNvPr id="235" name="Google Shape;235;p7"/>
            <p:cNvPicPr preferRelativeResize="0"/>
            <p:nvPr/>
          </p:nvPicPr>
          <p:blipFill rotWithShape="1">
            <a:blip r:embed="rId5">
              <a:alphaModFix/>
            </a:blip>
            <a:srcRect l="80492" t="2313" r="476" b="-2312"/>
            <a:stretch/>
          </p:blipFill>
          <p:spPr>
            <a:xfrm>
              <a:off x="5313040" y="2492896"/>
              <a:ext cx="1736576" cy="1943100"/>
            </a:xfrm>
            <a:prstGeom prst="rect">
              <a:avLst/>
            </a:prstGeom>
            <a:noFill/>
            <a:ln>
              <a:noFill/>
            </a:ln>
          </p:spPr>
        </p:pic>
      </p:grpSp>
      <p:pic>
        <p:nvPicPr>
          <p:cNvPr id="236" name="Google Shape;236;p7" descr="http://study.com/cimages/multimages/16/alcohol_classify.png"/>
          <p:cNvPicPr preferRelativeResize="0"/>
          <p:nvPr/>
        </p:nvPicPr>
        <p:blipFill rotWithShape="1">
          <a:blip r:embed="rId6">
            <a:alphaModFix/>
          </a:blip>
          <a:srcRect/>
          <a:stretch/>
        </p:blipFill>
        <p:spPr>
          <a:xfrm>
            <a:off x="1459668" y="642800"/>
            <a:ext cx="2161210" cy="833610"/>
          </a:xfrm>
          <a:prstGeom prst="rect">
            <a:avLst/>
          </a:prstGeom>
          <a:noFill/>
          <a:ln>
            <a:noFill/>
          </a:ln>
        </p:spPr>
      </p:pic>
      <p:pic>
        <p:nvPicPr>
          <p:cNvPr id="237" name="Google Shape;237;p7"/>
          <p:cNvPicPr preferRelativeResize="0"/>
          <p:nvPr/>
        </p:nvPicPr>
        <p:blipFill rotWithShape="1">
          <a:blip r:embed="rId7">
            <a:alphaModFix/>
          </a:blip>
          <a:srcRect/>
          <a:stretch/>
        </p:blipFill>
        <p:spPr>
          <a:xfrm>
            <a:off x="200472" y="3618487"/>
            <a:ext cx="1728831" cy="1610713"/>
          </a:xfrm>
          <a:prstGeom prst="rect">
            <a:avLst/>
          </a:prstGeom>
          <a:noFill/>
          <a:ln>
            <a:noFill/>
          </a:ln>
        </p:spPr>
      </p:pic>
      <p:pic>
        <p:nvPicPr>
          <p:cNvPr id="238" name="Google Shape;238;p7"/>
          <p:cNvPicPr preferRelativeResize="0"/>
          <p:nvPr/>
        </p:nvPicPr>
        <p:blipFill rotWithShape="1">
          <a:blip r:embed="rId8">
            <a:alphaModFix/>
          </a:blip>
          <a:srcRect/>
          <a:stretch/>
        </p:blipFill>
        <p:spPr>
          <a:xfrm>
            <a:off x="1640632" y="5051170"/>
            <a:ext cx="2086101" cy="161819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graphicFrame>
        <p:nvGraphicFramePr>
          <p:cNvPr id="243" name="Google Shape;243;p8"/>
          <p:cNvGraphicFramePr/>
          <p:nvPr/>
        </p:nvGraphicFramePr>
        <p:xfrm>
          <a:off x="3728864" y="176486"/>
          <a:ext cx="5688625" cy="1279485"/>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2. Nomenclature</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The carbonyl group is present in aldehydes (RCHO) and ketones (RCOR’).</a:t>
                      </a:r>
                      <a:endParaRPr/>
                    </a:p>
                    <a:p>
                      <a:pPr marL="0" marR="0" lvl="0" indent="0" algn="l" rtl="0">
                        <a:lnSpc>
                          <a:spcPct val="100000"/>
                        </a:lnSpc>
                        <a:spcBef>
                          <a:spcPts val="0"/>
                        </a:spcBef>
                        <a:spcAft>
                          <a:spcPts val="0"/>
                        </a:spcAft>
                        <a:buClr>
                          <a:schemeClr val="dk1"/>
                        </a:buClr>
                        <a:buSzPts val="900"/>
                        <a:buFont typeface="Lucida Sans"/>
                        <a:buNone/>
                      </a:pPr>
                      <a:r>
                        <a:rPr lang="en-GB" sz="900" b="0">
                          <a:latin typeface="Lucida Sans"/>
                          <a:ea typeface="Lucida Sans"/>
                          <a:cs typeface="Lucida Sans"/>
                          <a:sym typeface="Lucida Sans"/>
                        </a:rPr>
                        <a:t>They are both represented by the general formula C</a:t>
                      </a:r>
                      <a:r>
                        <a:rPr lang="en-GB" sz="900" b="0" baseline="-25000">
                          <a:latin typeface="Lucida Sans"/>
                          <a:ea typeface="Lucida Sans"/>
                          <a:cs typeface="Lucida Sans"/>
                          <a:sym typeface="Lucida Sans"/>
                        </a:rPr>
                        <a:t>n</a:t>
                      </a:r>
                      <a:r>
                        <a:rPr lang="en-GB" sz="900" b="0">
                          <a:latin typeface="Lucida Sans"/>
                          <a:ea typeface="Lucida Sans"/>
                          <a:cs typeface="Lucida Sans"/>
                          <a:sym typeface="Lucida Sans"/>
                        </a:rPr>
                        <a:t>H</a:t>
                      </a:r>
                      <a:r>
                        <a:rPr lang="en-GB" sz="900" b="0" baseline="-25000">
                          <a:latin typeface="Lucida Sans"/>
                          <a:ea typeface="Lucida Sans"/>
                          <a:cs typeface="Lucida Sans"/>
                          <a:sym typeface="Lucida Sans"/>
                        </a:rPr>
                        <a:t>2n</a:t>
                      </a:r>
                      <a:r>
                        <a:rPr lang="en-GB" sz="900" b="0">
                          <a:latin typeface="Lucida Sans"/>
                          <a:ea typeface="Lucida Sans"/>
                          <a:cs typeface="Lucida Sans"/>
                          <a:sym typeface="Lucida Sans"/>
                        </a:rPr>
                        <a:t>O.</a:t>
                      </a:r>
                      <a:endParaRPr/>
                    </a:p>
                  </a:txBody>
                  <a:tcPr marL="91450" marR="91450" marT="45725" marB="45725"/>
                </a:tc>
                <a:extLst>
                  <a:ext uri="{0D108BD9-81ED-4DB2-BD59-A6C34878D82A}">
                    <a16:rowId xmlns:a16="http://schemas.microsoft.com/office/drawing/2014/main" val="10001"/>
                  </a:ext>
                </a:extLst>
              </a:tr>
              <a:tr h="273625">
                <a:tc>
                  <a:txBody>
                    <a:bodyPr/>
                    <a:lstStyle/>
                    <a:p>
                      <a:pPr marL="171450" marR="0" lvl="0" indent="-171450" algn="just"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Aldehydes  (-al suffix) can only be at the end of a molecule so there is no need to provide numbering their functional group.</a:t>
                      </a:r>
                      <a:endParaRPr/>
                    </a:p>
                    <a:p>
                      <a:pPr marL="171450" marR="0" lvl="0" indent="-171450" algn="just" rtl="0">
                        <a:spcBef>
                          <a:spcPts val="0"/>
                        </a:spcBef>
                        <a:spcAft>
                          <a:spcPts val="0"/>
                        </a:spcAft>
                        <a:buClr>
                          <a:schemeClr val="dk1"/>
                        </a:buClr>
                        <a:buSzPts val="900"/>
                        <a:buFont typeface="Arial"/>
                        <a:buChar char="•"/>
                      </a:pPr>
                      <a:r>
                        <a:rPr lang="en-GB" sz="900">
                          <a:solidFill>
                            <a:schemeClr val="dk1"/>
                          </a:solidFill>
                          <a:latin typeface="Lucida Sans"/>
                          <a:ea typeface="Lucida Sans"/>
                          <a:cs typeface="Lucida Sans"/>
                          <a:sym typeface="Lucida Sans"/>
                        </a:rPr>
                        <a:t>No ketone (-one suffix) can have less than 3 carbons. So you don’t need to number the carboxyl group in propanone or butanone</a:t>
                      </a:r>
                      <a:endParaRPr/>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244" name="Google Shape;244;p8"/>
          <p:cNvGraphicFramePr/>
          <p:nvPr/>
        </p:nvGraphicFramePr>
        <p:xfrm>
          <a:off x="200472" y="533764"/>
          <a:ext cx="3456400" cy="1771280"/>
        </p:xfrm>
        <a:graphic>
          <a:graphicData uri="http://schemas.openxmlformats.org/drawingml/2006/table">
            <a:tbl>
              <a:tblPr firstRow="1" bandRow="1">
                <a:noFill/>
                <a:tableStyleId>{6A9958FA-D7F5-4F15-870B-5C0A02EF1A6E}</a:tableStyleId>
              </a:tblPr>
              <a:tblGrid>
                <a:gridCol w="1296150">
                  <a:extLst>
                    <a:ext uri="{9D8B030D-6E8A-4147-A177-3AD203B41FA5}">
                      <a16:colId xmlns:a16="http://schemas.microsoft.com/office/drawing/2014/main" val="20000"/>
                    </a:ext>
                  </a:extLst>
                </a:gridCol>
                <a:gridCol w="2160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a:latin typeface="Lucida Sans"/>
                          <a:ea typeface="Lucida Sans"/>
                          <a:cs typeface="Lucida Sans"/>
                          <a:sym typeface="Lucida Sans"/>
                        </a:rPr>
                        <a:t>Dipole-dipole forces : </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attractive forces between the positive end of one polar molecule and the negative end of another polar molecule</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99650">
                <a:tc>
                  <a:txBody>
                    <a:bodyPr/>
                    <a:lstStyle/>
                    <a:p>
                      <a:pPr marL="0" marR="0" lvl="0" indent="0" algn="l" rtl="0">
                        <a:spcBef>
                          <a:spcPts val="0"/>
                        </a:spcBef>
                        <a:spcAft>
                          <a:spcPts val="0"/>
                        </a:spcAft>
                        <a:buNone/>
                      </a:pPr>
                      <a:r>
                        <a:rPr lang="en-GB" sz="900">
                          <a:latin typeface="Lucida Sans"/>
                          <a:ea typeface="Lucida Sans"/>
                          <a:cs typeface="Lucida Sans"/>
                          <a:sym typeface="Lucida Sans"/>
                        </a:rPr>
                        <a:t>Electronegativity:</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is a measure of an atom's ability to attract shared electrons to itself</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399650">
                <a:tc>
                  <a:txBody>
                    <a:bodyPr/>
                    <a:lstStyle/>
                    <a:p>
                      <a:pPr marL="0" marR="0" lvl="0" indent="0" algn="l" rtl="0">
                        <a:spcBef>
                          <a:spcPts val="0"/>
                        </a:spcBef>
                        <a:spcAft>
                          <a:spcPts val="0"/>
                        </a:spcAft>
                        <a:buNone/>
                      </a:pPr>
                      <a:r>
                        <a:rPr lang="en-GB" sz="900">
                          <a:latin typeface="Lucida Sans"/>
                          <a:ea typeface="Lucida Sans"/>
                          <a:cs typeface="Lucida Sans"/>
                          <a:sym typeface="Lucida Sans"/>
                        </a:rPr>
                        <a:t>Racemic mixture (racemate)</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Mixture that has equal amounts of left- and right-handed enantiomers of a chiral molecule.</a:t>
                      </a:r>
                      <a:endParaRPr/>
                    </a:p>
                  </a:txBody>
                  <a:tcPr marL="91450" marR="91450" marT="45725" marB="45725"/>
                </a:tc>
                <a:extLst>
                  <a:ext uri="{0D108BD9-81ED-4DB2-BD59-A6C34878D82A}">
                    <a16:rowId xmlns:a16="http://schemas.microsoft.com/office/drawing/2014/main" val="10003"/>
                  </a:ext>
                </a:extLst>
              </a:tr>
            </a:tbl>
          </a:graphicData>
        </a:graphic>
      </p:graphicFrame>
      <p:sp>
        <p:nvSpPr>
          <p:cNvPr id="245" name="Google Shape;245;p8"/>
          <p:cNvSpPr txBox="1"/>
          <p:nvPr/>
        </p:nvSpPr>
        <p:spPr>
          <a:xfrm>
            <a:off x="272480" y="188640"/>
            <a:ext cx="33123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7: The carbonyl group</a:t>
            </a:r>
            <a:endParaRPr sz="1800">
              <a:solidFill>
                <a:schemeClr val="dk1"/>
              </a:solidFill>
              <a:latin typeface="Lucida Sans"/>
              <a:ea typeface="Lucida Sans"/>
              <a:cs typeface="Lucida Sans"/>
              <a:sym typeface="Lucida Sans"/>
            </a:endParaRPr>
          </a:p>
        </p:txBody>
      </p:sp>
      <p:pic>
        <p:nvPicPr>
          <p:cNvPr id="246" name="Google Shape;246;p8"/>
          <p:cNvPicPr preferRelativeResize="0"/>
          <p:nvPr/>
        </p:nvPicPr>
        <p:blipFill rotWithShape="1">
          <a:blip r:embed="rId4">
            <a:alphaModFix/>
          </a:blip>
          <a:srcRect/>
          <a:stretch/>
        </p:blipFill>
        <p:spPr>
          <a:xfrm>
            <a:off x="488504" y="2420888"/>
            <a:ext cx="1851967" cy="661343"/>
          </a:xfrm>
          <a:prstGeom prst="rect">
            <a:avLst/>
          </a:prstGeom>
          <a:noFill/>
          <a:ln>
            <a:noFill/>
          </a:ln>
        </p:spPr>
      </p:pic>
      <p:graphicFrame>
        <p:nvGraphicFramePr>
          <p:cNvPr id="247" name="Google Shape;247;p8"/>
          <p:cNvGraphicFramePr/>
          <p:nvPr/>
        </p:nvGraphicFramePr>
        <p:xfrm>
          <a:off x="3728864" y="1557116"/>
          <a:ext cx="5688625" cy="1508095"/>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3. Physical properties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The big difference in </a:t>
                      </a:r>
                      <a:r>
                        <a:rPr lang="en-GB" sz="900" b="1">
                          <a:latin typeface="Lucida Sans"/>
                          <a:ea typeface="Lucida Sans"/>
                          <a:cs typeface="Lucida Sans"/>
                          <a:sym typeface="Lucida Sans"/>
                        </a:rPr>
                        <a:t>electronegativity</a:t>
                      </a:r>
                      <a:r>
                        <a:rPr lang="en-GB" sz="900">
                          <a:latin typeface="Lucida Sans"/>
                          <a:ea typeface="Lucida Sans"/>
                          <a:cs typeface="Lucida Sans"/>
                          <a:sym typeface="Lucida Sans"/>
                        </a:rPr>
                        <a:t> between carbon and oxygen, makes the </a:t>
                      </a:r>
                      <a:r>
                        <a:rPr lang="en-GB" sz="900" b="0">
                          <a:latin typeface="Lucida Sans"/>
                          <a:ea typeface="Lucida Sans"/>
                          <a:cs typeface="Lucida Sans"/>
                          <a:sym typeface="Lucida Sans"/>
                        </a:rPr>
                        <a:t>C=O bond strongly polar</a:t>
                      </a:r>
                      <a:r>
                        <a:rPr lang="en-GB" sz="900" b="1">
                          <a:latin typeface="Lucida Sans"/>
                          <a:ea typeface="Lucida Sans"/>
                          <a:cs typeface="Lucida Sans"/>
                          <a:sym typeface="Lucida Sans"/>
                        </a:rPr>
                        <a:t>.</a:t>
                      </a:r>
                      <a:endParaRPr/>
                    </a:p>
                    <a:p>
                      <a:pPr marL="0" marR="0" lvl="0" indent="0" algn="l" rtl="0">
                        <a:spcBef>
                          <a:spcPts val="0"/>
                        </a:spcBef>
                        <a:spcAft>
                          <a:spcPts val="0"/>
                        </a:spcAft>
                        <a:buNone/>
                      </a:pPr>
                      <a:r>
                        <a:rPr lang="en-GB" sz="900" b="0">
                          <a:latin typeface="Lucida Sans"/>
                          <a:ea typeface="Lucida Sans"/>
                          <a:cs typeface="Lucida Sans"/>
                          <a:sym typeface="Lucida Sans"/>
                        </a:rPr>
                        <a:t>There are permanent </a:t>
                      </a:r>
                      <a:r>
                        <a:rPr lang="en-GB" sz="900" b="1">
                          <a:latin typeface="Lucida Sans"/>
                          <a:ea typeface="Lucida Sans"/>
                          <a:cs typeface="Lucida Sans"/>
                          <a:sym typeface="Lucida Sans"/>
                        </a:rPr>
                        <a:t>dipole-dipole</a:t>
                      </a:r>
                      <a:r>
                        <a:rPr lang="en-GB" sz="900" b="0">
                          <a:latin typeface="Lucida Sans"/>
                          <a:ea typeface="Lucida Sans"/>
                          <a:cs typeface="Lucida Sans"/>
                          <a:sym typeface="Lucida Sans"/>
                        </a:rPr>
                        <a:t> forces between the molecules.</a:t>
                      </a:r>
                      <a:endParaRPr sz="900" b="1">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Shorter chains carbonyl compounds are readily soluble in water since they form hydrogen bonds with water. As the aryl/alkyl chain lengthens solubility decreases.</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Methanal is a gas at room temperature.</a:t>
                      </a:r>
                      <a:endParaRPr/>
                    </a:p>
                    <a:p>
                      <a:pPr marL="0" marR="0" lvl="0" indent="0" algn="l" rtl="0">
                        <a:spcBef>
                          <a:spcPts val="0"/>
                        </a:spcBef>
                        <a:spcAft>
                          <a:spcPts val="0"/>
                        </a:spcAft>
                        <a:buNone/>
                      </a:pPr>
                      <a:r>
                        <a:rPr lang="en-GB" sz="900">
                          <a:latin typeface="Lucida Sans"/>
                          <a:ea typeface="Lucida Sans"/>
                          <a:cs typeface="Lucida Sans"/>
                          <a:sym typeface="Lucida Sans"/>
                        </a:rPr>
                        <a:t>Short carbonyl compounds are liquids.</a:t>
                      </a:r>
                      <a:endParaRPr/>
                    </a:p>
                  </a:txBody>
                  <a:tcPr marL="91450" marR="91450" marT="45725" marB="45725"/>
                </a:tc>
                <a:extLst>
                  <a:ext uri="{0D108BD9-81ED-4DB2-BD59-A6C34878D82A}">
                    <a16:rowId xmlns:a16="http://schemas.microsoft.com/office/drawing/2014/main" val="10003"/>
                  </a:ext>
                </a:extLst>
              </a:tr>
            </a:tbl>
          </a:graphicData>
        </a:graphic>
      </p:graphicFrame>
      <p:grpSp>
        <p:nvGrpSpPr>
          <p:cNvPr id="248" name="Google Shape;248;p8"/>
          <p:cNvGrpSpPr/>
          <p:nvPr/>
        </p:nvGrpSpPr>
        <p:grpSpPr>
          <a:xfrm>
            <a:off x="631528" y="2204864"/>
            <a:ext cx="404321" cy="385193"/>
            <a:chOff x="611287" y="1554437"/>
            <a:chExt cx="404321" cy="385193"/>
          </a:xfrm>
        </p:grpSpPr>
        <p:sp>
          <p:nvSpPr>
            <p:cNvPr id="249" name="Google Shape;249;p8"/>
            <p:cNvSpPr txBox="1"/>
            <p:nvPr/>
          </p:nvSpPr>
          <p:spPr>
            <a:xfrm>
              <a:off x="611287" y="1631853"/>
              <a:ext cx="29074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Calibri"/>
                  <a:ea typeface="Calibri"/>
                  <a:cs typeface="Calibri"/>
                  <a:sym typeface="Calibri"/>
                </a:rPr>
                <a:t>δ</a:t>
              </a:r>
              <a:endParaRPr sz="1400">
                <a:solidFill>
                  <a:schemeClr val="dk1"/>
                </a:solidFill>
                <a:latin typeface="Calibri"/>
                <a:ea typeface="Calibri"/>
                <a:cs typeface="Calibri"/>
                <a:sym typeface="Calibri"/>
              </a:endParaRPr>
            </a:p>
          </p:txBody>
        </p:sp>
        <p:sp>
          <p:nvSpPr>
            <p:cNvPr id="250" name="Google Shape;250;p8"/>
            <p:cNvSpPr txBox="1"/>
            <p:nvPr/>
          </p:nvSpPr>
          <p:spPr>
            <a:xfrm>
              <a:off x="758011" y="1554437"/>
              <a:ext cx="25759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grpSp>
      <p:grpSp>
        <p:nvGrpSpPr>
          <p:cNvPr id="251" name="Google Shape;251;p8"/>
          <p:cNvGrpSpPr/>
          <p:nvPr/>
        </p:nvGrpSpPr>
        <p:grpSpPr>
          <a:xfrm>
            <a:off x="716635" y="2827783"/>
            <a:ext cx="347933" cy="385193"/>
            <a:chOff x="613995" y="2682873"/>
            <a:chExt cx="347933" cy="385193"/>
          </a:xfrm>
        </p:grpSpPr>
        <p:sp>
          <p:nvSpPr>
            <p:cNvPr id="252" name="Google Shape;252;p8"/>
            <p:cNvSpPr txBox="1"/>
            <p:nvPr/>
          </p:nvSpPr>
          <p:spPr>
            <a:xfrm>
              <a:off x="613995" y="2760289"/>
              <a:ext cx="28803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Calibri"/>
                  <a:ea typeface="Calibri"/>
                  <a:cs typeface="Calibri"/>
                  <a:sym typeface="Calibri"/>
                </a:rPr>
                <a:t>δ</a:t>
              </a:r>
              <a:endParaRPr sz="1400">
                <a:solidFill>
                  <a:schemeClr val="dk1"/>
                </a:solidFill>
                <a:latin typeface="Calibri"/>
                <a:ea typeface="Calibri"/>
                <a:cs typeface="Calibri"/>
                <a:sym typeface="Calibri"/>
              </a:endParaRPr>
            </a:p>
          </p:txBody>
        </p:sp>
        <p:sp>
          <p:nvSpPr>
            <p:cNvPr id="253" name="Google Shape;253;p8"/>
            <p:cNvSpPr txBox="1"/>
            <p:nvPr/>
          </p:nvSpPr>
          <p:spPr>
            <a:xfrm>
              <a:off x="700318" y="2682873"/>
              <a:ext cx="26161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grpSp>
      <p:graphicFrame>
        <p:nvGraphicFramePr>
          <p:cNvPr id="254" name="Google Shape;254;p8"/>
          <p:cNvGraphicFramePr/>
          <p:nvPr/>
        </p:nvGraphicFramePr>
        <p:xfrm>
          <a:off x="3728864" y="3118394"/>
          <a:ext cx="5688625" cy="2467520"/>
        </p:xfrm>
        <a:graphic>
          <a:graphicData uri="http://schemas.openxmlformats.org/drawingml/2006/table">
            <a:tbl>
              <a:tblPr firstRow="1" bandRow="1">
                <a:noFill/>
                <a:tableStyleId>{6A9958FA-D7F5-4F15-870B-5C0A02EF1A6E}</a:tableStyleId>
              </a:tblPr>
              <a:tblGrid>
                <a:gridCol w="568862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4. Reactivity</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Most reactions involve the </a:t>
                      </a:r>
                      <a:r>
                        <a:rPr lang="en-GB" sz="900" b="0">
                          <a:latin typeface="Lucida Sans"/>
                          <a:ea typeface="Lucida Sans"/>
                          <a:cs typeface="Lucida Sans"/>
                          <a:sym typeface="Lucida Sans"/>
                        </a:rPr>
                        <a:t>C=O bond because it is strongly polar</a:t>
                      </a:r>
                      <a:r>
                        <a:rPr lang="en-GB" sz="900" b="1">
                          <a:latin typeface="Lucida Sans"/>
                          <a:ea typeface="Lucida Sans"/>
                          <a:cs typeface="Lucida Sans"/>
                          <a:sym typeface="Lucida Sans"/>
                        </a:rPr>
                        <a:t>.</a:t>
                      </a:r>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Nucleophilic addition reaction:</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The reaction with NaCN and dilute HCl is very important since it increases the length of the carbon chain by one carbon.</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This reaction will produce a </a:t>
                      </a:r>
                      <a:r>
                        <a:rPr lang="en-GB" sz="900" b="1">
                          <a:latin typeface="Lucida Sans"/>
                          <a:ea typeface="Lucida Sans"/>
                          <a:cs typeface="Lucida Sans"/>
                          <a:sym typeface="Lucida Sans"/>
                        </a:rPr>
                        <a:t>racemic mixture (racemate) </a:t>
                      </a:r>
                      <a:r>
                        <a:rPr lang="en-GB" sz="900" b="0">
                          <a:solidFill>
                            <a:schemeClr val="dk1"/>
                          </a:solidFill>
                          <a:latin typeface="Lucida Sans"/>
                          <a:ea typeface="Lucida Sans"/>
                          <a:cs typeface="Lucida Sans"/>
                          <a:sym typeface="Lucida Sans"/>
                        </a:rPr>
                        <a:t>of hydroxynitriles</a:t>
                      </a:r>
                      <a:r>
                        <a:rPr lang="en-GB" sz="900" b="0">
                          <a:latin typeface="Lucida Sans"/>
                          <a:ea typeface="Lucida Sans"/>
                          <a:cs typeface="Lucida Sans"/>
                          <a:sym typeface="Lucida Sans"/>
                        </a:rPr>
                        <a:t>.</a:t>
                      </a:r>
                      <a:endParaRPr/>
                    </a:p>
                    <a:p>
                      <a:pPr marL="171450" marR="0" lvl="0" indent="-171450" algn="l"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If performed on ethanol and followed by and hydrolysis with HCl it will produce a racemate of lactic acid. </a:t>
                      </a:r>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Oxidation:</a:t>
                      </a:r>
                      <a:endParaRPr/>
                    </a:p>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Aldehydes can be oxidised to carboxylic acids.</a:t>
                      </a:r>
                      <a:endParaRPr/>
                    </a:p>
                  </a:txBody>
                  <a:tcPr marL="91450" marR="91450" marT="45725" marB="45725"/>
                </a:tc>
                <a:extLst>
                  <a:ext uri="{0D108BD9-81ED-4DB2-BD59-A6C34878D82A}">
                    <a16:rowId xmlns:a16="http://schemas.microsoft.com/office/drawing/2014/main" val="10003"/>
                  </a:ext>
                </a:extLst>
              </a:tr>
              <a:tr h="273625">
                <a:tc>
                  <a:txBody>
                    <a:bodyPr/>
                    <a:lstStyle/>
                    <a:p>
                      <a:pPr marL="0" marR="0" lvl="0" indent="0" algn="l" rtl="0">
                        <a:spcBef>
                          <a:spcPts val="0"/>
                        </a:spcBef>
                        <a:spcAft>
                          <a:spcPts val="0"/>
                        </a:spcAft>
                        <a:buClr>
                          <a:schemeClr val="dk1"/>
                        </a:buClr>
                        <a:buSzPts val="900"/>
                        <a:buFont typeface="Arial"/>
                        <a:buNone/>
                      </a:pPr>
                      <a:r>
                        <a:rPr lang="en-GB" sz="900" b="0">
                          <a:latin typeface="Lucida Sans"/>
                          <a:ea typeface="Lucida Sans"/>
                          <a:cs typeface="Lucida Sans"/>
                          <a:sym typeface="Lucida Sans"/>
                        </a:rPr>
                        <a:t>Reduction (another nucleophilic addition reaction) :</a:t>
                      </a:r>
                      <a:endParaRPr sz="900">
                        <a:latin typeface="Lucida Sans"/>
                        <a:ea typeface="Lucida Sans"/>
                        <a:cs typeface="Lucida Sans"/>
                        <a:sym typeface="Lucida Sans"/>
                      </a:endParaRPr>
                    </a:p>
                    <a:p>
                      <a:pPr marL="0" marR="0" lvl="0" indent="0" algn="l" rtl="0">
                        <a:lnSpc>
                          <a:spcPct val="100000"/>
                        </a:lnSpc>
                        <a:spcBef>
                          <a:spcPts val="0"/>
                        </a:spcBef>
                        <a:spcAft>
                          <a:spcPts val="0"/>
                        </a:spcAft>
                        <a:buClr>
                          <a:schemeClr val="dk1"/>
                        </a:buClr>
                        <a:buSzPts val="900"/>
                        <a:buFont typeface="Arial"/>
                        <a:buNone/>
                      </a:pPr>
                      <a:r>
                        <a:rPr lang="en-GB" sz="900">
                          <a:latin typeface="Lucida Sans"/>
                          <a:ea typeface="Lucida Sans"/>
                          <a:cs typeface="Lucida Sans"/>
                          <a:sym typeface="Lucida Sans"/>
                        </a:rPr>
                        <a:t>Many </a:t>
                      </a:r>
                      <a:r>
                        <a:rPr lang="en-GB" sz="900" b="0">
                          <a:latin typeface="Lucida Sans"/>
                          <a:ea typeface="Lucida Sans"/>
                          <a:cs typeface="Lucida Sans"/>
                          <a:sym typeface="Lucida Sans"/>
                        </a:rPr>
                        <a:t>reducing agent will reduce carbonyl groups to alcohols. Once reducing agent is sodium tetrahydridoborate(III) (NaBH</a:t>
                      </a:r>
                      <a:r>
                        <a:rPr lang="en-GB" sz="900" b="0" baseline="-25000">
                          <a:latin typeface="Lucida Sans"/>
                          <a:ea typeface="Lucida Sans"/>
                          <a:cs typeface="Lucida Sans"/>
                          <a:sym typeface="Lucida Sans"/>
                        </a:rPr>
                        <a:t>4</a:t>
                      </a:r>
                      <a:r>
                        <a:rPr lang="en-GB" sz="900" b="0">
                          <a:latin typeface="Lucida Sans"/>
                          <a:ea typeface="Lucida Sans"/>
                          <a:cs typeface="Lucida Sans"/>
                          <a:sym typeface="Lucida Sans"/>
                        </a:rPr>
                        <a:t>) which provides a source of hydrogen to act as a nucleophile creating the H- (hydride ion).</a:t>
                      </a:r>
                      <a:endParaRPr/>
                    </a:p>
                  </a:txBody>
                  <a:tcPr marL="91450" marR="91450" marT="45725" marB="45725"/>
                </a:tc>
                <a:extLst>
                  <a:ext uri="{0D108BD9-81ED-4DB2-BD59-A6C34878D82A}">
                    <a16:rowId xmlns:a16="http://schemas.microsoft.com/office/drawing/2014/main" val="10004"/>
                  </a:ext>
                </a:extLst>
              </a:tr>
            </a:tbl>
          </a:graphicData>
        </a:graphic>
      </p:graphicFrame>
      <p:pic>
        <p:nvPicPr>
          <p:cNvPr id="255" name="Google Shape;255;p8"/>
          <p:cNvPicPr preferRelativeResize="0"/>
          <p:nvPr/>
        </p:nvPicPr>
        <p:blipFill rotWithShape="1">
          <a:blip r:embed="rId5">
            <a:alphaModFix/>
          </a:blip>
          <a:srcRect/>
          <a:stretch/>
        </p:blipFill>
        <p:spPr>
          <a:xfrm>
            <a:off x="200472" y="3212976"/>
            <a:ext cx="2808312" cy="1770703"/>
          </a:xfrm>
          <a:prstGeom prst="rect">
            <a:avLst/>
          </a:prstGeom>
          <a:noFill/>
          <a:ln>
            <a:noFill/>
          </a:ln>
        </p:spPr>
      </p:pic>
      <p:graphicFrame>
        <p:nvGraphicFramePr>
          <p:cNvPr id="256" name="Google Shape;256;p8"/>
          <p:cNvGraphicFramePr/>
          <p:nvPr/>
        </p:nvGraphicFramePr>
        <p:xfrm>
          <a:off x="2812460" y="2348880"/>
          <a:ext cx="706848" cy="820626"/>
        </p:xfrm>
        <a:graphic>
          <a:graphicData uri="http://schemas.openxmlformats.org/presentationml/2006/ole">
            <mc:AlternateContent xmlns:mc="http://schemas.openxmlformats.org/markup-compatibility/2006">
              <mc:Choice xmlns:v="urn:schemas-microsoft-com:vml" Requires="v">
                <p:oleObj spid="_x0000_s30752" r:id="rId6" imgW="706848" imgH="820626" progId="ChemDraw.Document.6.0">
                  <p:embed/>
                </p:oleObj>
              </mc:Choice>
              <mc:Fallback>
                <p:oleObj r:id="rId6" imgW="706848" imgH="820626" progId="ChemDraw.Document.6.0">
                  <p:embed/>
                  <p:pic>
                    <p:nvPicPr>
                      <p:cNvPr id="256" name="Google Shape;256;p8"/>
                      <p:cNvPicPr preferRelativeResize="0"/>
                      <p:nvPr/>
                    </p:nvPicPr>
                    <p:blipFill rotWithShape="1">
                      <a:blip r:embed="rId7">
                        <a:alphaModFix/>
                      </a:blip>
                      <a:srcRect/>
                      <a:stretch/>
                    </p:blipFill>
                    <p:spPr>
                      <a:xfrm>
                        <a:off x="2812460" y="2348880"/>
                        <a:ext cx="706848" cy="820626"/>
                      </a:xfrm>
                      <a:prstGeom prst="rect">
                        <a:avLst/>
                      </a:prstGeom>
                      <a:noFill/>
                      <a:ln>
                        <a:noFill/>
                      </a:ln>
                    </p:spPr>
                  </p:pic>
                </p:oleObj>
              </mc:Fallback>
            </mc:AlternateContent>
          </a:graphicData>
        </a:graphic>
      </p:graphicFrame>
      <p:pic>
        <p:nvPicPr>
          <p:cNvPr id="257" name="Google Shape;257;p8"/>
          <p:cNvPicPr preferRelativeResize="0"/>
          <p:nvPr/>
        </p:nvPicPr>
        <p:blipFill rotWithShape="1">
          <a:blip r:embed="rId8">
            <a:alphaModFix/>
          </a:blip>
          <a:srcRect/>
          <a:stretch/>
        </p:blipFill>
        <p:spPr>
          <a:xfrm>
            <a:off x="372380" y="5056683"/>
            <a:ext cx="2464495" cy="1714900"/>
          </a:xfrm>
          <a:prstGeom prst="rect">
            <a:avLst/>
          </a:prstGeom>
          <a:noFill/>
          <a:ln>
            <a:noFill/>
          </a:ln>
        </p:spPr>
      </p:pic>
      <p:sp>
        <p:nvSpPr>
          <p:cNvPr id="258" name="Google Shape;258;p8"/>
          <p:cNvSpPr txBox="1"/>
          <p:nvPr/>
        </p:nvSpPr>
        <p:spPr>
          <a:xfrm>
            <a:off x="1975035" y="5070376"/>
            <a:ext cx="7457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b="1">
                <a:solidFill>
                  <a:srgbClr val="0D00CD"/>
                </a:solidFill>
                <a:latin typeface="Calibri"/>
                <a:ea typeface="Calibri"/>
                <a:cs typeface="Calibri"/>
                <a:sym typeface="Calibri"/>
              </a:rPr>
              <a:t>(Reduction)</a:t>
            </a:r>
            <a:endParaRPr sz="900" b="1">
              <a:solidFill>
                <a:srgbClr val="0D00C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graphicFrame>
        <p:nvGraphicFramePr>
          <p:cNvPr id="263" name="Google Shape;263;p9"/>
          <p:cNvGraphicFramePr/>
          <p:nvPr/>
        </p:nvGraphicFramePr>
        <p:xfrm>
          <a:off x="200472" y="533764"/>
          <a:ext cx="3456400" cy="868700"/>
        </p:xfrm>
        <a:graphic>
          <a:graphicData uri="http://schemas.openxmlformats.org/drawingml/2006/table">
            <a:tbl>
              <a:tblPr firstRow="1" bandRow="1">
                <a:noFill/>
                <a:tableStyleId>{6A9958FA-D7F5-4F15-870B-5C0A02EF1A6E}</a:tableStyleId>
              </a:tblPr>
              <a:tblGrid>
                <a:gridCol w="1296150">
                  <a:extLst>
                    <a:ext uri="{9D8B030D-6E8A-4147-A177-3AD203B41FA5}">
                      <a16:colId xmlns:a16="http://schemas.microsoft.com/office/drawing/2014/main" val="20000"/>
                    </a:ext>
                  </a:extLst>
                </a:gridCol>
                <a:gridCol w="2160250">
                  <a:extLst>
                    <a:ext uri="{9D8B030D-6E8A-4147-A177-3AD203B41FA5}">
                      <a16:colId xmlns:a16="http://schemas.microsoft.com/office/drawing/2014/main" val="20001"/>
                    </a:ext>
                  </a:extLst>
                </a:gridCol>
              </a:tblGrid>
              <a:tr h="0">
                <a:tc gridSpan="2">
                  <a:txBody>
                    <a:bodyPr/>
                    <a:lstStyle/>
                    <a:p>
                      <a:pPr marL="0" marR="0" lvl="0" indent="0" algn="l" rtl="0">
                        <a:spcBef>
                          <a:spcPts val="0"/>
                        </a:spcBef>
                        <a:spcAft>
                          <a:spcPts val="0"/>
                        </a:spcAft>
                        <a:buNone/>
                      </a:pPr>
                      <a:r>
                        <a:rPr lang="en-GB" sz="900">
                          <a:latin typeface="Lucida Sans"/>
                          <a:ea typeface="Lucida Sans"/>
                          <a:cs typeface="Lucida Sans"/>
                          <a:sym typeface="Lucida Sans"/>
                        </a:rPr>
                        <a:t>1. Keywords</a:t>
                      </a:r>
                      <a:endParaRPr sz="900">
                        <a:solidFill>
                          <a:schemeClr val="lt1"/>
                        </a:solidFill>
                        <a:latin typeface="Lucida Sans"/>
                        <a:ea typeface="Lucida Sans"/>
                        <a:cs typeface="Lucida Sans"/>
                        <a:sym typeface="Lucida Sans"/>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21725">
                <a:tc>
                  <a:txBody>
                    <a:bodyPr/>
                    <a:lstStyle/>
                    <a:p>
                      <a:pPr marL="0" marR="0" lvl="0" indent="0" algn="l" rtl="0">
                        <a:spcBef>
                          <a:spcPts val="0"/>
                        </a:spcBef>
                        <a:spcAft>
                          <a:spcPts val="0"/>
                        </a:spcAft>
                        <a:buNone/>
                      </a:pPr>
                      <a:r>
                        <a:rPr lang="en-GB" sz="900">
                          <a:latin typeface="Lucida Sans"/>
                          <a:ea typeface="Lucida Sans"/>
                          <a:cs typeface="Lucida Sans"/>
                          <a:sym typeface="Lucida Sans"/>
                        </a:rPr>
                        <a:t>Delocalisation:</a:t>
                      </a:r>
                      <a:endParaRPr sz="900">
                        <a:latin typeface="Lucida Sans"/>
                        <a:ea typeface="Lucida Sans"/>
                        <a:cs typeface="Lucida Sans"/>
                        <a:sym typeface="Lucida Sans"/>
                      </a:endParaRPr>
                    </a:p>
                  </a:txBody>
                  <a:tcPr marL="91450" marR="91450" marT="45725" marB="45725"/>
                </a:tc>
                <a:tc>
                  <a:txBody>
                    <a:bodyPr/>
                    <a:lstStyle/>
                    <a:p>
                      <a:pPr marL="0" marR="0" lvl="0" indent="0" algn="l" rtl="0">
                        <a:spcBef>
                          <a:spcPts val="0"/>
                        </a:spcBef>
                        <a:spcAft>
                          <a:spcPts val="0"/>
                        </a:spcAft>
                        <a:buNone/>
                      </a:pPr>
                      <a:r>
                        <a:rPr lang="en-GB" sz="900">
                          <a:latin typeface="Lucida Sans"/>
                          <a:ea typeface="Lucida Sans"/>
                          <a:cs typeface="Lucida Sans"/>
                          <a:sym typeface="Lucida Sans"/>
                        </a:rPr>
                        <a:t>when electrons in a molecule, ion or solid metal that are not associated with a single atom or a covalent bond.</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bl>
          </a:graphicData>
        </a:graphic>
      </p:graphicFrame>
      <p:sp>
        <p:nvSpPr>
          <p:cNvPr id="264" name="Google Shape;264;p9"/>
          <p:cNvSpPr txBox="1"/>
          <p:nvPr/>
        </p:nvSpPr>
        <p:spPr>
          <a:xfrm>
            <a:off x="272480" y="188640"/>
            <a:ext cx="33123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Lucida Sans"/>
                <a:ea typeface="Lucida Sans"/>
                <a:cs typeface="Lucida Sans"/>
                <a:sym typeface="Lucida Sans"/>
              </a:rPr>
              <a:t>Unit 8: The carboxyl group</a:t>
            </a:r>
            <a:endParaRPr sz="1800">
              <a:solidFill>
                <a:schemeClr val="dk1"/>
              </a:solidFill>
              <a:latin typeface="Lucida Sans"/>
              <a:ea typeface="Lucida Sans"/>
              <a:cs typeface="Lucida Sans"/>
              <a:sym typeface="Lucida Sans"/>
            </a:endParaRPr>
          </a:p>
        </p:txBody>
      </p:sp>
      <p:graphicFrame>
        <p:nvGraphicFramePr>
          <p:cNvPr id="265" name="Google Shape;265;p9"/>
          <p:cNvGraphicFramePr/>
          <p:nvPr/>
        </p:nvGraphicFramePr>
        <p:xfrm>
          <a:off x="3728864" y="188640"/>
          <a:ext cx="6048675" cy="2696825"/>
        </p:xfrm>
        <a:graphic>
          <a:graphicData uri="http://schemas.openxmlformats.org/drawingml/2006/table">
            <a:tbl>
              <a:tblPr firstRow="1" bandRow="1">
                <a:noFill/>
                <a:tableStyleId>{6A9958FA-D7F5-4F15-870B-5C0A02EF1A6E}</a:tableStyleId>
              </a:tblPr>
              <a:tblGrid>
                <a:gridCol w="6048675">
                  <a:extLst>
                    <a:ext uri="{9D8B030D-6E8A-4147-A177-3AD203B41FA5}">
                      <a16:colId xmlns:a16="http://schemas.microsoft.com/office/drawing/2014/main" val="20000"/>
                    </a:ext>
                  </a:extLst>
                </a:gridCol>
              </a:tblGrid>
              <a:tr h="2736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2.  Carboxylic acids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Carboxylic acids (RCOOH) have two functional groups:</a:t>
                      </a:r>
                      <a:endParaRPr/>
                    </a:p>
                    <a:p>
                      <a:pPr marL="0" marR="0" lvl="0" indent="0" algn="ctr" rtl="0">
                        <a:spcBef>
                          <a:spcPts val="0"/>
                        </a:spcBef>
                        <a:spcAft>
                          <a:spcPts val="0"/>
                        </a:spcAft>
                        <a:buClr>
                          <a:schemeClr val="dk1"/>
                        </a:buClr>
                        <a:buSzPts val="900"/>
                        <a:buFont typeface="Arial"/>
                        <a:buNone/>
                      </a:pPr>
                      <a:r>
                        <a:rPr lang="en-GB" sz="900">
                          <a:latin typeface="Lucida Sans"/>
                          <a:ea typeface="Lucida Sans"/>
                          <a:cs typeface="Lucida Sans"/>
                          <a:sym typeface="Lucida Sans"/>
                        </a:rPr>
                        <a:t>Carboxyl group                                      Hydroxy group</a:t>
                      </a:r>
                      <a:endParaRPr/>
                    </a:p>
                  </a:txBody>
                  <a:tcPr marL="91450" marR="91450" marT="45725" marB="45725"/>
                </a:tc>
                <a:extLst>
                  <a:ext uri="{0D108BD9-81ED-4DB2-BD59-A6C34878D82A}">
                    <a16:rowId xmlns:a16="http://schemas.microsoft.com/office/drawing/2014/main" val="10001"/>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Nomenclature:</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Suffix: -oic acid</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functional group always ends the chain and </a:t>
                      </a:r>
                      <a:r>
                        <a:rPr lang="en-GB" sz="900" b="0" u="sng">
                          <a:latin typeface="Lucida Sans"/>
                          <a:ea typeface="Lucida Sans"/>
                          <a:cs typeface="Lucida Sans"/>
                          <a:sym typeface="Lucida Sans"/>
                        </a:rPr>
                        <a:t>is included </a:t>
                      </a:r>
                      <a:r>
                        <a:rPr lang="en-GB" sz="900" b="0">
                          <a:latin typeface="Lucida Sans"/>
                          <a:ea typeface="Lucida Sans"/>
                          <a:cs typeface="Lucida Sans"/>
                          <a:sym typeface="Lucida Sans"/>
                        </a:rPr>
                        <a:t>in carbon chain of the root name if the acid is not attached to a benzene ring.</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Numbering starts from the carboxyl  –COOH carbon.</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2"/>
                  </a:ext>
                </a:extLst>
              </a:tr>
              <a:tr h="273625">
                <a:tc>
                  <a:txBody>
                    <a:bodyPr/>
                    <a:lstStyle/>
                    <a:p>
                      <a:pPr marL="0" marR="0" lvl="0" indent="0" algn="l" rtl="0">
                        <a:spcBef>
                          <a:spcPts val="0"/>
                        </a:spcBef>
                        <a:spcAft>
                          <a:spcPts val="0"/>
                        </a:spcAft>
                        <a:buNone/>
                      </a:pPr>
                      <a:r>
                        <a:rPr lang="en-GB" sz="900">
                          <a:latin typeface="Lucida Sans"/>
                          <a:ea typeface="Lucida Sans"/>
                          <a:cs typeface="Lucida Sans"/>
                          <a:sym typeface="Lucida Sans"/>
                        </a:rPr>
                        <a:t>Physical properties:</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Acids are able to form hydrogen bonds also in their solid states that’s why they have higher boiling points than the respective alkanes. </a:t>
                      </a:r>
                      <a:endParaRPr/>
                    </a:p>
                  </a:txBody>
                  <a:tcPr marL="91450" marR="91450" marT="45725" marB="45725"/>
                </a:tc>
                <a:extLst>
                  <a:ext uri="{0D108BD9-81ED-4DB2-BD59-A6C34878D82A}">
                    <a16:rowId xmlns:a16="http://schemas.microsoft.com/office/drawing/2014/main" val="10003"/>
                  </a:ext>
                </a:extLst>
              </a:tr>
              <a:tr h="264025">
                <a:tc>
                  <a:txBody>
                    <a:bodyPr/>
                    <a:lstStyle/>
                    <a:p>
                      <a:pPr marL="0" marR="0" lvl="0" indent="0" algn="l" rtl="0">
                        <a:spcBef>
                          <a:spcPts val="0"/>
                        </a:spcBef>
                        <a:spcAft>
                          <a:spcPts val="0"/>
                        </a:spcAft>
                        <a:buNone/>
                      </a:pPr>
                      <a:r>
                        <a:rPr lang="en-GB" sz="900">
                          <a:latin typeface="Lucida Sans"/>
                          <a:ea typeface="Lucida Sans"/>
                          <a:cs typeface="Lucida Sans"/>
                          <a:sym typeface="Lucida Sans"/>
                        </a:rPr>
                        <a:t>Reactivity:</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Due to electronegativity the –OH group in acids is more acidic than alcohols, carboxylic acids are weak acids, so they form an equilibrium when they dissociate.</a:t>
                      </a:r>
                      <a:endParaRPr/>
                    </a:p>
                    <a:p>
                      <a:pPr marL="171450" marR="0" lvl="0" indent="-171450" algn="l" rtl="0">
                        <a:lnSpc>
                          <a:spcPct val="100000"/>
                        </a:lnSpc>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They undergo the same chemical reactions as any inorganic acid acting as proton donors, the carboxylate ion is stabilised by charge </a:t>
                      </a:r>
                      <a:r>
                        <a:rPr lang="en-GB" sz="900" b="1">
                          <a:latin typeface="Lucida Sans"/>
                          <a:ea typeface="Lucida Sans"/>
                          <a:cs typeface="Lucida Sans"/>
                          <a:sym typeface="Lucida Sans"/>
                        </a:rPr>
                        <a:t>delocalisation</a:t>
                      </a:r>
                      <a:r>
                        <a:rPr lang="en-GB" sz="900">
                          <a:latin typeface="Lucida Sans"/>
                          <a:ea typeface="Lucida Sans"/>
                          <a:cs typeface="Lucida Sans"/>
                          <a:sym typeface="Lucida Sans"/>
                        </a:rPr>
                        <a:t>.</a:t>
                      </a:r>
                      <a:endParaRPr/>
                    </a:p>
                  </a:txBody>
                  <a:tcPr marL="91450" marR="91450" marT="45725" marB="45725"/>
                </a:tc>
                <a:extLst>
                  <a:ext uri="{0D108BD9-81ED-4DB2-BD59-A6C34878D82A}">
                    <a16:rowId xmlns:a16="http://schemas.microsoft.com/office/drawing/2014/main" val="10004"/>
                  </a:ext>
                </a:extLst>
              </a:tr>
            </a:tbl>
          </a:graphicData>
        </a:graphic>
      </p:graphicFrame>
      <p:graphicFrame>
        <p:nvGraphicFramePr>
          <p:cNvPr id="266" name="Google Shape;266;p9"/>
          <p:cNvGraphicFramePr/>
          <p:nvPr/>
        </p:nvGraphicFramePr>
        <p:xfrm>
          <a:off x="3728863" y="2924944"/>
          <a:ext cx="6048675" cy="3611930"/>
        </p:xfrm>
        <a:graphic>
          <a:graphicData uri="http://schemas.openxmlformats.org/drawingml/2006/table">
            <a:tbl>
              <a:tblPr firstRow="1" bandRow="1">
                <a:noFill/>
                <a:tableStyleId>{6A9958FA-D7F5-4F15-870B-5C0A02EF1A6E}</a:tableStyleId>
              </a:tblPr>
              <a:tblGrid>
                <a:gridCol w="6048675">
                  <a:extLst>
                    <a:ext uri="{9D8B030D-6E8A-4147-A177-3AD203B41FA5}">
                      <a16:colId xmlns:a16="http://schemas.microsoft.com/office/drawing/2014/main" val="20000"/>
                    </a:ext>
                  </a:extLst>
                </a:gridCol>
              </a:tblGrid>
              <a:tr h="222825">
                <a:tc>
                  <a:txBody>
                    <a:bodyPr/>
                    <a:lstStyle/>
                    <a:p>
                      <a:pPr marL="0" marR="0" lvl="0" indent="0" algn="l" rtl="0">
                        <a:spcBef>
                          <a:spcPts val="0"/>
                        </a:spcBef>
                        <a:spcAft>
                          <a:spcPts val="0"/>
                        </a:spcAft>
                        <a:buNone/>
                      </a:pPr>
                      <a:r>
                        <a:rPr lang="en-GB" sz="900">
                          <a:solidFill>
                            <a:schemeClr val="lt1"/>
                          </a:solidFill>
                          <a:latin typeface="Lucida Sans"/>
                          <a:ea typeface="Lucida Sans"/>
                          <a:cs typeface="Lucida Sans"/>
                          <a:sym typeface="Lucida Sans"/>
                        </a:rPr>
                        <a:t>3.  Esters</a:t>
                      </a:r>
                      <a:endParaRPr sz="900">
                        <a:solidFill>
                          <a:schemeClr val="lt1"/>
                        </a:solidFill>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0"/>
                  </a:ext>
                </a:extLst>
              </a:tr>
              <a:tr h="707350">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Nomenclature:</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Esters (RCOOR’) are derived from the reaction between carboxylic acids and alcohols in the presence of a strong acid acting as a catalyst</a:t>
                      </a:r>
                      <a:r>
                        <a:rPr lang="en-GB" sz="900" b="0">
                          <a:latin typeface="Lucida Sans"/>
                          <a:ea typeface="Lucida Sans"/>
                          <a:cs typeface="Lucida Sans"/>
                          <a:sym typeface="Lucida Sans"/>
                        </a:rPr>
                        <a:t>.</a:t>
                      </a:r>
                      <a:endParaRPr sz="900" b="1">
                        <a:latin typeface="Lucida Sans"/>
                        <a:ea typeface="Lucida Sans"/>
                        <a:cs typeface="Lucida Sans"/>
                        <a:sym typeface="Lucida Sans"/>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 name of the esters are based on that of the parent acid but the name always begins with the alkyl or aryl group that has replaced the hydrogen of the acid;</a:t>
                      </a:r>
                      <a:endParaRPr/>
                    </a:p>
                    <a:p>
                      <a:pPr marL="0" marR="0" lvl="0" indent="0" algn="ctr" rtl="0">
                        <a:spcBef>
                          <a:spcPts val="0"/>
                        </a:spcBef>
                        <a:spcAft>
                          <a:spcPts val="0"/>
                        </a:spcAft>
                        <a:buClr>
                          <a:schemeClr val="dk1"/>
                        </a:buClr>
                        <a:buSzPts val="900"/>
                        <a:buFont typeface="Arial"/>
                        <a:buNone/>
                      </a:pPr>
                      <a:r>
                        <a:rPr lang="en-GB" sz="900">
                          <a:latin typeface="Lucida Sans"/>
                          <a:ea typeface="Lucida Sans"/>
                          <a:cs typeface="Lucida Sans"/>
                          <a:sym typeface="Lucida Sans"/>
                        </a:rPr>
                        <a:t>i.e. methanol + ethanoic acid 🡪 methyl ethanoate</a:t>
                      </a:r>
                      <a:endParaRPr sz="900">
                        <a:latin typeface="Lucida Sans"/>
                        <a:ea typeface="Lucida Sans"/>
                        <a:cs typeface="Lucida Sans"/>
                        <a:sym typeface="Lucida Sans"/>
                      </a:endParaRPr>
                    </a:p>
                  </a:txBody>
                  <a:tcPr marL="91450" marR="91450" marT="45725" marB="45725"/>
                </a:tc>
                <a:extLst>
                  <a:ext uri="{0D108BD9-81ED-4DB2-BD59-A6C34878D82A}">
                    <a16:rowId xmlns:a16="http://schemas.microsoft.com/office/drawing/2014/main" val="10001"/>
                  </a:ext>
                </a:extLst>
              </a:tr>
              <a:tr h="356475">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Physical properties: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Short esters are volatile and have pleasant fruity smells and are used in perfumes or as flavourings.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They are also use as solvent and plasticisers.</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Fats and oils are esters with longer carbon chains.</a:t>
                      </a:r>
                      <a:endParaRPr/>
                    </a:p>
                  </a:txBody>
                  <a:tcPr marL="91450" marR="91450" marT="45725" marB="45725"/>
                </a:tc>
                <a:extLst>
                  <a:ext uri="{0D108BD9-81ED-4DB2-BD59-A6C34878D82A}">
                    <a16:rowId xmlns:a16="http://schemas.microsoft.com/office/drawing/2014/main" val="10002"/>
                  </a:ext>
                </a:extLst>
              </a:tr>
              <a:tr h="356475">
                <a:tc>
                  <a:txBody>
                    <a:bodyPr/>
                    <a:lstStyle/>
                    <a:p>
                      <a:pPr marL="0" marR="0" lvl="0" indent="0" algn="l" rtl="0">
                        <a:spcBef>
                          <a:spcPts val="0"/>
                        </a:spcBef>
                        <a:spcAft>
                          <a:spcPts val="0"/>
                        </a:spcAft>
                        <a:buClr>
                          <a:schemeClr val="dk1"/>
                        </a:buClr>
                        <a:buSzPts val="900"/>
                        <a:buFont typeface="Arial"/>
                        <a:buNone/>
                      </a:pPr>
                      <a:r>
                        <a:rPr lang="en-GB" sz="900">
                          <a:latin typeface="Lucida Sans"/>
                          <a:ea typeface="Lucida Sans"/>
                          <a:cs typeface="Lucida Sans"/>
                          <a:sym typeface="Lucida Sans"/>
                        </a:rPr>
                        <a:t>Reactivity:</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Formation see above.</a:t>
                      </a:r>
                      <a:endParaRPr/>
                    </a:p>
                    <a:p>
                      <a:pPr marL="171450" marR="0" lvl="0" indent="-171450" algn="l" rtl="0">
                        <a:spcBef>
                          <a:spcPts val="0"/>
                        </a:spcBef>
                        <a:spcAft>
                          <a:spcPts val="0"/>
                        </a:spcAft>
                        <a:buClr>
                          <a:schemeClr val="dk1"/>
                        </a:buClr>
                        <a:buSzPts val="900"/>
                        <a:buFont typeface="Arial"/>
                        <a:buChar char="•"/>
                      </a:pPr>
                      <a:r>
                        <a:rPr lang="en-GB" sz="900">
                          <a:latin typeface="Lucida Sans"/>
                          <a:ea typeface="Lucida Sans"/>
                          <a:cs typeface="Lucida Sans"/>
                          <a:sym typeface="Lucida Sans"/>
                        </a:rPr>
                        <a:t>Hydrolysis to acid and alcohol:</a:t>
                      </a:r>
                      <a:endParaRPr/>
                    </a:p>
                    <a:p>
                      <a:pPr marL="171450" marR="0" lvl="0" indent="-171450" algn="l" rtl="0">
                        <a:spcBef>
                          <a:spcPts val="0"/>
                        </a:spcBef>
                        <a:spcAft>
                          <a:spcPts val="0"/>
                        </a:spcAft>
                        <a:buClr>
                          <a:schemeClr val="dk1"/>
                        </a:buClr>
                        <a:buSzPts val="900"/>
                        <a:buFont typeface="Noto Sans Symbols"/>
                        <a:buChar char="❖"/>
                      </a:pPr>
                      <a:r>
                        <a:rPr lang="en-GB" sz="900">
                          <a:latin typeface="Lucida Sans"/>
                          <a:ea typeface="Lucida Sans"/>
                          <a:cs typeface="Lucida Sans"/>
                          <a:sym typeface="Lucida Sans"/>
                        </a:rPr>
                        <a:t> Acidic: can occur at room temperature with a strong acid as a catalyst, the reaction does not go to completion.</a:t>
                      </a:r>
                      <a:endParaRPr/>
                    </a:p>
                    <a:p>
                      <a:pPr marL="171450" marR="0" lvl="0" indent="-171450" algn="l" rtl="0">
                        <a:spcBef>
                          <a:spcPts val="0"/>
                        </a:spcBef>
                        <a:spcAft>
                          <a:spcPts val="0"/>
                        </a:spcAft>
                        <a:buClr>
                          <a:schemeClr val="dk1"/>
                        </a:buClr>
                        <a:buSzPts val="900"/>
                        <a:buFont typeface="Noto Sans Symbols"/>
                        <a:buChar char="❖"/>
                      </a:pPr>
                      <a:r>
                        <a:rPr lang="en-GB" sz="900">
                          <a:latin typeface="Lucida Sans"/>
                          <a:ea typeface="Lucida Sans"/>
                          <a:cs typeface="Lucida Sans"/>
                          <a:sym typeface="Lucida Sans"/>
                        </a:rPr>
                        <a:t>Base: in the presence of a base the salt of the acid is produced and the reaction goes to completion</a:t>
                      </a:r>
                      <a:endParaRPr/>
                    </a:p>
                  </a:txBody>
                  <a:tcPr marL="91450" marR="91450" marT="45725" marB="45725"/>
                </a:tc>
                <a:extLst>
                  <a:ext uri="{0D108BD9-81ED-4DB2-BD59-A6C34878D82A}">
                    <a16:rowId xmlns:a16="http://schemas.microsoft.com/office/drawing/2014/main" val="10003"/>
                  </a:ext>
                </a:extLst>
              </a:tr>
              <a:tr h="356475">
                <a:tc>
                  <a:txBody>
                    <a:bodyPr/>
                    <a:lstStyle/>
                    <a:p>
                      <a:pPr marL="0" marR="0" lvl="0" indent="0" algn="just" rtl="0">
                        <a:spcBef>
                          <a:spcPts val="0"/>
                        </a:spcBef>
                        <a:spcAft>
                          <a:spcPts val="0"/>
                        </a:spcAft>
                        <a:buNone/>
                      </a:pPr>
                      <a:r>
                        <a:rPr lang="en-GB" sz="900" b="0">
                          <a:latin typeface="Lucida Sans"/>
                          <a:ea typeface="Lucida Sans"/>
                          <a:cs typeface="Lucida Sans"/>
                          <a:sym typeface="Lucida Sans"/>
                        </a:rPr>
                        <a:t>Triglycerides (animal f</a:t>
                      </a:r>
                      <a:r>
                        <a:rPr lang="en-GB" sz="900">
                          <a:latin typeface="Lucida Sans"/>
                          <a:ea typeface="Lucida Sans"/>
                          <a:cs typeface="Lucida Sans"/>
                          <a:sym typeface="Lucida Sans"/>
                        </a:rPr>
                        <a:t>ats and vegetable oils):</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Triglycerides are esters of the alcohol propane-1,2,3-triol (glycerol) and the so called “fatty acids” which are long chained (12-18) carboxylic acids. </a:t>
                      </a:r>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Fats are solid unsaturated and solid, vegetable oil are saturated and liquids.</a:t>
                      </a:r>
                      <a:endParaRPr sz="900" b="0">
                        <a:latin typeface="Lucida Sans"/>
                        <a:ea typeface="Lucida Sans"/>
                        <a:cs typeface="Lucida Sans"/>
                        <a:sym typeface="Lucida Sans"/>
                      </a:endParaRPr>
                    </a:p>
                    <a:p>
                      <a:pPr marL="171450" marR="0" lvl="0" indent="-171450" algn="just" rtl="0">
                        <a:spcBef>
                          <a:spcPts val="0"/>
                        </a:spcBef>
                        <a:spcAft>
                          <a:spcPts val="0"/>
                        </a:spcAft>
                        <a:buClr>
                          <a:schemeClr val="dk1"/>
                        </a:buClr>
                        <a:buSzPts val="900"/>
                        <a:buFont typeface="Arial"/>
                        <a:buChar char="•"/>
                      </a:pPr>
                      <a:r>
                        <a:rPr lang="en-GB" sz="900" b="0">
                          <a:latin typeface="Lucida Sans"/>
                          <a:ea typeface="Lucida Sans"/>
                          <a:cs typeface="Lucida Sans"/>
                          <a:sym typeface="Lucida Sans"/>
                        </a:rPr>
                        <a:t>Fats and oils can be hydrolysed by boiling in NaOH – making glycerol and a mixture of sodium salts. The salts are called </a:t>
                      </a:r>
                      <a:r>
                        <a:rPr lang="en-GB" sz="900" b="0" u="none">
                          <a:latin typeface="Lucida Sans"/>
                          <a:ea typeface="Lucida Sans"/>
                          <a:cs typeface="Lucida Sans"/>
                          <a:sym typeface="Lucida Sans"/>
                        </a:rPr>
                        <a:t>soap and are used as cleaning agents</a:t>
                      </a:r>
                      <a:r>
                        <a:rPr lang="en-GB" sz="900" b="0">
                          <a:latin typeface="Lucida Sans"/>
                          <a:ea typeface="Lucida Sans"/>
                          <a:cs typeface="Lucida Sans"/>
                          <a:sym typeface="Lucida Sans"/>
                        </a:rPr>
                        <a:t>.</a:t>
                      </a:r>
                      <a:endParaRPr/>
                    </a:p>
                  </a:txBody>
                  <a:tcPr marL="91450" marR="91450" marT="45725" marB="45725"/>
                </a:tc>
                <a:extLst>
                  <a:ext uri="{0D108BD9-81ED-4DB2-BD59-A6C34878D82A}">
                    <a16:rowId xmlns:a16="http://schemas.microsoft.com/office/drawing/2014/main" val="10004"/>
                  </a:ext>
                </a:extLst>
              </a:tr>
            </a:tbl>
          </a:graphicData>
        </a:graphic>
      </p:graphicFrame>
      <p:grpSp>
        <p:nvGrpSpPr>
          <p:cNvPr id="267" name="Google Shape;267;p9"/>
          <p:cNvGrpSpPr/>
          <p:nvPr/>
        </p:nvGrpSpPr>
        <p:grpSpPr>
          <a:xfrm>
            <a:off x="128464" y="1556792"/>
            <a:ext cx="1656184" cy="1213286"/>
            <a:chOff x="655358" y="2399066"/>
            <a:chExt cx="1849370" cy="1317966"/>
          </a:xfrm>
        </p:grpSpPr>
        <p:graphicFrame>
          <p:nvGraphicFramePr>
            <p:cNvPr id="268" name="Google Shape;268;p9"/>
            <p:cNvGraphicFramePr/>
            <p:nvPr/>
          </p:nvGraphicFramePr>
          <p:xfrm>
            <a:off x="1065845" y="2659688"/>
            <a:ext cx="1080120" cy="778806"/>
          </p:xfrm>
          <a:graphic>
            <a:graphicData uri="http://schemas.openxmlformats.org/presentationml/2006/ole">
              <mc:AlternateContent xmlns:mc="http://schemas.openxmlformats.org/markup-compatibility/2006">
                <mc:Choice xmlns:v="urn:schemas-microsoft-com:vml" Requires="v">
                  <p:oleObj spid="_x0000_s28764" r:id="rId4" imgW="1080120" imgH="778806" progId="ChemDraw.Document.6.0">
                    <p:embed/>
                  </p:oleObj>
                </mc:Choice>
                <mc:Fallback>
                  <p:oleObj r:id="rId4" imgW="1080120" imgH="778806" progId="ChemDraw.Document.6.0">
                    <p:embed/>
                    <p:pic>
                      <p:nvPicPr>
                        <p:cNvPr id="268" name="Google Shape;268;p9"/>
                        <p:cNvPicPr preferRelativeResize="0"/>
                        <p:nvPr/>
                      </p:nvPicPr>
                      <p:blipFill rotWithShape="1">
                        <a:blip r:embed="rId5">
                          <a:alphaModFix/>
                        </a:blip>
                        <a:srcRect/>
                        <a:stretch/>
                      </p:blipFill>
                      <p:spPr>
                        <a:xfrm>
                          <a:off x="1065845" y="2659688"/>
                          <a:ext cx="1080120" cy="778806"/>
                        </a:xfrm>
                        <a:prstGeom prst="rect">
                          <a:avLst/>
                        </a:prstGeom>
                        <a:noFill/>
                        <a:ln>
                          <a:noFill/>
                        </a:ln>
                      </p:spPr>
                    </p:pic>
                  </p:oleObj>
                </mc:Fallback>
              </mc:AlternateContent>
            </a:graphicData>
          </a:graphic>
        </p:graphicFrame>
        <p:sp>
          <p:nvSpPr>
            <p:cNvPr id="269" name="Google Shape;269;p9"/>
            <p:cNvSpPr txBox="1"/>
            <p:nvPr/>
          </p:nvSpPr>
          <p:spPr>
            <a:xfrm>
              <a:off x="1280592" y="2710537"/>
              <a:ext cx="51789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Calibri"/>
                  <a:ea typeface="Calibri"/>
                  <a:cs typeface="Calibri"/>
                  <a:sym typeface="Calibri"/>
                </a:rPr>
                <a:t>δ</a:t>
              </a:r>
              <a:endParaRPr sz="1600">
                <a:solidFill>
                  <a:schemeClr val="dk1"/>
                </a:solidFill>
                <a:latin typeface="Calibri"/>
                <a:ea typeface="Calibri"/>
                <a:cs typeface="Calibri"/>
                <a:sym typeface="Calibri"/>
              </a:endParaRPr>
            </a:p>
          </p:txBody>
        </p:sp>
        <p:sp>
          <p:nvSpPr>
            <p:cNvPr id="270" name="Google Shape;270;p9"/>
            <p:cNvSpPr txBox="1"/>
            <p:nvPr/>
          </p:nvSpPr>
          <p:spPr>
            <a:xfrm>
              <a:off x="1352600" y="2647945"/>
              <a:ext cx="20532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dk1"/>
                  </a:solidFill>
                  <a:latin typeface="Calibri"/>
                  <a:ea typeface="Calibri"/>
                  <a:cs typeface="Calibri"/>
                  <a:sym typeface="Calibri"/>
                </a:rPr>
                <a:t>+</a:t>
              </a:r>
              <a:endParaRPr sz="1200" b="1">
                <a:solidFill>
                  <a:schemeClr val="dk1"/>
                </a:solidFill>
                <a:latin typeface="Calibri"/>
                <a:ea typeface="Calibri"/>
                <a:cs typeface="Calibri"/>
                <a:sym typeface="Calibri"/>
              </a:endParaRPr>
            </a:p>
          </p:txBody>
        </p:sp>
        <p:sp>
          <p:nvSpPr>
            <p:cNvPr id="271" name="Google Shape;271;p9"/>
            <p:cNvSpPr txBox="1"/>
            <p:nvPr/>
          </p:nvSpPr>
          <p:spPr>
            <a:xfrm>
              <a:off x="655358" y="2399066"/>
              <a:ext cx="101404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a:solidFill>
                    <a:schemeClr val="dk1"/>
                  </a:solidFill>
                  <a:latin typeface="Calibri"/>
                  <a:ea typeface="Calibri"/>
                  <a:cs typeface="Calibri"/>
                  <a:sym typeface="Calibri"/>
                </a:rPr>
                <a:t>Nu:</a:t>
              </a:r>
              <a:endParaRPr sz="1100" b="1">
                <a:solidFill>
                  <a:schemeClr val="dk1"/>
                </a:solidFill>
                <a:latin typeface="Calibri"/>
                <a:ea typeface="Calibri"/>
                <a:cs typeface="Calibri"/>
                <a:sym typeface="Calibri"/>
              </a:endParaRPr>
            </a:p>
          </p:txBody>
        </p:sp>
        <p:cxnSp>
          <p:nvCxnSpPr>
            <p:cNvPr id="272" name="Google Shape;272;p9"/>
            <p:cNvCxnSpPr/>
            <p:nvPr/>
          </p:nvCxnSpPr>
          <p:spPr>
            <a:xfrm>
              <a:off x="1005118" y="2593399"/>
              <a:ext cx="314529" cy="275026"/>
            </a:xfrm>
            <a:prstGeom prst="straightConnector1">
              <a:avLst/>
            </a:prstGeom>
            <a:noFill/>
            <a:ln w="9525" cap="flat" cmpd="sng">
              <a:solidFill>
                <a:schemeClr val="dk1"/>
              </a:solidFill>
              <a:prstDash val="solid"/>
              <a:round/>
              <a:headEnd type="none" w="sm" len="sm"/>
              <a:tailEnd type="triangle" w="med" len="med"/>
            </a:ln>
          </p:spPr>
        </p:cxnSp>
        <p:sp>
          <p:nvSpPr>
            <p:cNvPr id="273" name="Google Shape;273;p9"/>
            <p:cNvSpPr txBox="1"/>
            <p:nvPr/>
          </p:nvSpPr>
          <p:spPr>
            <a:xfrm>
              <a:off x="1856656" y="3059544"/>
              <a:ext cx="51789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Calibri"/>
                  <a:ea typeface="Calibri"/>
                  <a:cs typeface="Calibri"/>
                  <a:sym typeface="Calibri"/>
                </a:rPr>
                <a:t>δ</a:t>
              </a:r>
              <a:endParaRPr sz="1600">
                <a:solidFill>
                  <a:schemeClr val="dk1"/>
                </a:solidFill>
                <a:latin typeface="Calibri"/>
                <a:ea typeface="Calibri"/>
                <a:cs typeface="Calibri"/>
                <a:sym typeface="Calibri"/>
              </a:endParaRPr>
            </a:p>
          </p:txBody>
        </p:sp>
        <p:sp>
          <p:nvSpPr>
            <p:cNvPr id="274" name="Google Shape;274;p9"/>
            <p:cNvSpPr txBox="1"/>
            <p:nvPr/>
          </p:nvSpPr>
          <p:spPr>
            <a:xfrm>
              <a:off x="1928664" y="2996952"/>
              <a:ext cx="20532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dk1"/>
                  </a:solidFill>
                  <a:latin typeface="Calibri"/>
                  <a:ea typeface="Calibri"/>
                  <a:cs typeface="Calibri"/>
                  <a:sym typeface="Calibri"/>
                </a:rPr>
                <a:t>+</a:t>
              </a:r>
              <a:endParaRPr sz="1200" b="1">
                <a:solidFill>
                  <a:schemeClr val="dk1"/>
                </a:solidFill>
                <a:latin typeface="Calibri"/>
                <a:ea typeface="Calibri"/>
                <a:cs typeface="Calibri"/>
                <a:sym typeface="Calibri"/>
              </a:endParaRPr>
            </a:p>
          </p:txBody>
        </p:sp>
        <p:sp>
          <p:nvSpPr>
            <p:cNvPr id="275" name="Google Shape;275;p9"/>
            <p:cNvSpPr txBox="1"/>
            <p:nvPr/>
          </p:nvSpPr>
          <p:spPr>
            <a:xfrm>
              <a:off x="1319647" y="3228821"/>
              <a:ext cx="51789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Calibri"/>
                  <a:ea typeface="Calibri"/>
                  <a:cs typeface="Calibri"/>
                  <a:sym typeface="Calibri"/>
                </a:rPr>
                <a:t>δ</a:t>
              </a:r>
              <a:endParaRPr sz="1600">
                <a:solidFill>
                  <a:schemeClr val="dk1"/>
                </a:solidFill>
                <a:latin typeface="Calibri"/>
                <a:ea typeface="Calibri"/>
                <a:cs typeface="Calibri"/>
                <a:sym typeface="Calibri"/>
              </a:endParaRPr>
            </a:p>
          </p:txBody>
        </p:sp>
        <p:sp>
          <p:nvSpPr>
            <p:cNvPr id="276" name="Google Shape;276;p9"/>
            <p:cNvSpPr txBox="1"/>
            <p:nvPr/>
          </p:nvSpPr>
          <p:spPr>
            <a:xfrm>
              <a:off x="1391655" y="3166229"/>
              <a:ext cx="20532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dk1"/>
                  </a:solidFill>
                  <a:latin typeface="Calibri"/>
                  <a:ea typeface="Calibri"/>
                  <a:cs typeface="Calibri"/>
                  <a:sym typeface="Calibri"/>
                </a:rPr>
                <a:t>-</a:t>
              </a:r>
              <a:endParaRPr/>
            </a:p>
          </p:txBody>
        </p:sp>
        <p:sp>
          <p:nvSpPr>
            <p:cNvPr id="277" name="Google Shape;277;p9"/>
            <p:cNvSpPr txBox="1"/>
            <p:nvPr/>
          </p:nvSpPr>
          <p:spPr>
            <a:xfrm>
              <a:off x="1842821" y="2484540"/>
              <a:ext cx="51789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Calibri"/>
                  <a:ea typeface="Calibri"/>
                  <a:cs typeface="Calibri"/>
                  <a:sym typeface="Calibri"/>
                </a:rPr>
                <a:t>δ</a:t>
              </a:r>
              <a:endParaRPr sz="1600">
                <a:solidFill>
                  <a:schemeClr val="dk1"/>
                </a:solidFill>
                <a:latin typeface="Calibri"/>
                <a:ea typeface="Calibri"/>
                <a:cs typeface="Calibri"/>
                <a:sym typeface="Calibri"/>
              </a:endParaRPr>
            </a:p>
          </p:txBody>
        </p:sp>
        <p:sp>
          <p:nvSpPr>
            <p:cNvPr id="278" name="Google Shape;278;p9"/>
            <p:cNvSpPr txBox="1"/>
            <p:nvPr/>
          </p:nvSpPr>
          <p:spPr>
            <a:xfrm>
              <a:off x="1914829" y="2421948"/>
              <a:ext cx="20532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dk1"/>
                  </a:solidFill>
                  <a:latin typeface="Calibri"/>
                  <a:ea typeface="Calibri"/>
                  <a:cs typeface="Calibri"/>
                  <a:sym typeface="Calibri"/>
                </a:rPr>
                <a:t>-</a:t>
              </a:r>
              <a:endParaRPr/>
            </a:p>
          </p:txBody>
        </p:sp>
        <p:sp>
          <p:nvSpPr>
            <p:cNvPr id="279" name="Google Shape;279;p9"/>
            <p:cNvSpPr/>
            <p:nvPr/>
          </p:nvSpPr>
          <p:spPr>
            <a:xfrm>
              <a:off x="1856656" y="3438494"/>
              <a:ext cx="144016" cy="278538"/>
            </a:xfrm>
            <a:prstGeom prst="curvedRightArrow">
              <a:avLst>
                <a:gd name="adj1" fmla="val 25000"/>
                <a:gd name="adj2" fmla="val 50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80" name="Google Shape;280;p9"/>
            <p:cNvCxnSpPr>
              <a:stCxn id="277" idx="3"/>
            </p:cNvCxnSpPr>
            <p:nvPr/>
          </p:nvCxnSpPr>
          <p:spPr>
            <a:xfrm flipH="1">
              <a:off x="2099412" y="2653817"/>
              <a:ext cx="261300" cy="10800"/>
            </a:xfrm>
            <a:prstGeom prst="straightConnector1">
              <a:avLst/>
            </a:prstGeom>
            <a:noFill/>
            <a:ln w="9525" cap="flat" cmpd="sng">
              <a:solidFill>
                <a:schemeClr val="dk1"/>
              </a:solidFill>
              <a:prstDash val="solid"/>
              <a:round/>
              <a:headEnd type="none" w="sm" len="sm"/>
              <a:tailEnd type="triangle" w="med" len="med"/>
            </a:ln>
          </p:spPr>
        </p:cxnSp>
        <p:sp>
          <p:nvSpPr>
            <p:cNvPr id="281" name="Google Shape;281;p9"/>
            <p:cNvSpPr txBox="1"/>
            <p:nvPr/>
          </p:nvSpPr>
          <p:spPr>
            <a:xfrm>
              <a:off x="2299405" y="2452826"/>
              <a:ext cx="20532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chemeClr val="dk1"/>
                  </a:solidFill>
                  <a:latin typeface="Calibri"/>
                  <a:ea typeface="Calibri"/>
                  <a:cs typeface="Calibri"/>
                  <a:sym typeface="Calibri"/>
                </a:rPr>
                <a:t>+</a:t>
              </a:r>
              <a:endParaRPr sz="2000" b="1">
                <a:solidFill>
                  <a:schemeClr val="dk1"/>
                </a:solidFill>
                <a:latin typeface="Calibri"/>
                <a:ea typeface="Calibri"/>
                <a:cs typeface="Calibri"/>
                <a:sym typeface="Calibri"/>
              </a:endParaRPr>
            </a:p>
          </p:txBody>
        </p:sp>
      </p:grpSp>
      <p:pic>
        <p:nvPicPr>
          <p:cNvPr id="282" name="Google Shape;282;p9"/>
          <p:cNvPicPr preferRelativeResize="0"/>
          <p:nvPr/>
        </p:nvPicPr>
        <p:blipFill rotWithShape="1">
          <a:blip r:embed="rId6">
            <a:alphaModFix/>
          </a:blip>
          <a:srcRect/>
          <a:stretch/>
        </p:blipFill>
        <p:spPr>
          <a:xfrm>
            <a:off x="2224524" y="1486166"/>
            <a:ext cx="1404503" cy="1971706"/>
          </a:xfrm>
          <a:prstGeom prst="rect">
            <a:avLst/>
          </a:prstGeom>
          <a:noFill/>
          <a:ln>
            <a:noFill/>
          </a:ln>
        </p:spPr>
      </p:pic>
      <p:pic>
        <p:nvPicPr>
          <p:cNvPr id="283" name="Google Shape;283;p9" descr="Carboxylate - Wikipedia"/>
          <p:cNvPicPr preferRelativeResize="0"/>
          <p:nvPr/>
        </p:nvPicPr>
        <p:blipFill rotWithShape="1">
          <a:blip r:embed="rId7">
            <a:alphaModFix/>
          </a:blip>
          <a:srcRect/>
          <a:stretch/>
        </p:blipFill>
        <p:spPr>
          <a:xfrm>
            <a:off x="977545" y="2907933"/>
            <a:ext cx="782102" cy="720000"/>
          </a:xfrm>
          <a:prstGeom prst="rect">
            <a:avLst/>
          </a:prstGeom>
          <a:noFill/>
          <a:ln>
            <a:noFill/>
          </a:ln>
        </p:spPr>
      </p:pic>
      <p:sp>
        <p:nvSpPr>
          <p:cNvPr id="284" name="Google Shape;284;p9"/>
          <p:cNvSpPr txBox="1"/>
          <p:nvPr/>
        </p:nvSpPr>
        <p:spPr>
          <a:xfrm rot="-5400000">
            <a:off x="1579342" y="2395363"/>
            <a:ext cx="10438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Boiling point °C</a:t>
            </a:r>
            <a:endParaRPr sz="900">
              <a:solidFill>
                <a:schemeClr val="dk1"/>
              </a:solidFill>
              <a:latin typeface="Lucida Sans"/>
              <a:ea typeface="Lucida Sans"/>
              <a:cs typeface="Lucida Sans"/>
              <a:sym typeface="Lucida Sans"/>
            </a:endParaRPr>
          </a:p>
        </p:txBody>
      </p:sp>
      <p:sp>
        <p:nvSpPr>
          <p:cNvPr id="285" name="Google Shape;285;p9"/>
          <p:cNvSpPr txBox="1"/>
          <p:nvPr/>
        </p:nvSpPr>
        <p:spPr>
          <a:xfrm>
            <a:off x="2360712" y="3414192"/>
            <a:ext cx="126188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Number of carbons</a:t>
            </a:r>
            <a:endParaRPr sz="900">
              <a:solidFill>
                <a:schemeClr val="dk1"/>
              </a:solidFill>
              <a:latin typeface="Lucida Sans"/>
              <a:ea typeface="Lucida Sans"/>
              <a:cs typeface="Lucida Sans"/>
              <a:sym typeface="Lucida Sans"/>
            </a:endParaRPr>
          </a:p>
        </p:txBody>
      </p:sp>
      <p:sp>
        <p:nvSpPr>
          <p:cNvPr id="286" name="Google Shape;286;p9"/>
          <p:cNvSpPr txBox="1"/>
          <p:nvPr/>
        </p:nvSpPr>
        <p:spPr>
          <a:xfrm>
            <a:off x="265066" y="2993048"/>
            <a:ext cx="100369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Lucida Sans"/>
                <a:ea typeface="Lucida Sans"/>
                <a:cs typeface="Lucida Sans"/>
                <a:sym typeface="Lucida Sans"/>
              </a:rPr>
              <a:t>Charge delocalisation</a:t>
            </a:r>
            <a:endParaRPr sz="900">
              <a:solidFill>
                <a:schemeClr val="dk1"/>
              </a:solidFill>
              <a:latin typeface="Lucida Sans"/>
              <a:ea typeface="Lucida Sans"/>
              <a:cs typeface="Lucida Sans"/>
              <a:sym typeface="Lucida Sans"/>
            </a:endParaRPr>
          </a:p>
        </p:txBody>
      </p:sp>
      <p:sp>
        <p:nvSpPr>
          <p:cNvPr id="287" name="Google Shape;287;p9"/>
          <p:cNvSpPr/>
          <p:nvPr/>
        </p:nvSpPr>
        <p:spPr>
          <a:xfrm>
            <a:off x="265066" y="2870745"/>
            <a:ext cx="1496399" cy="72525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88" name="Google Shape;288;p9"/>
          <p:cNvGrpSpPr/>
          <p:nvPr/>
        </p:nvGrpSpPr>
        <p:grpSpPr>
          <a:xfrm>
            <a:off x="200472" y="3645024"/>
            <a:ext cx="3384376" cy="1587537"/>
            <a:chOff x="272481" y="4222910"/>
            <a:chExt cx="3384376" cy="1587537"/>
          </a:xfrm>
        </p:grpSpPr>
        <p:pic>
          <p:nvPicPr>
            <p:cNvPr id="289" name="Google Shape;289;p9"/>
            <p:cNvPicPr preferRelativeResize="0"/>
            <p:nvPr/>
          </p:nvPicPr>
          <p:blipFill rotWithShape="1">
            <a:blip r:embed="rId8">
              <a:alphaModFix/>
            </a:blip>
            <a:srcRect b="22261"/>
            <a:stretch/>
          </p:blipFill>
          <p:spPr>
            <a:xfrm>
              <a:off x="380661" y="4420378"/>
              <a:ext cx="3168352" cy="680284"/>
            </a:xfrm>
            <a:prstGeom prst="rect">
              <a:avLst/>
            </a:prstGeom>
            <a:noFill/>
            <a:ln>
              <a:noFill/>
            </a:ln>
          </p:spPr>
        </p:pic>
        <p:pic>
          <p:nvPicPr>
            <p:cNvPr id="290" name="Google Shape;290;p9" descr="https://chemistryscore.com/wp-content/uploads/2018/01/Hydrolysis-to-carboxylic-acids-basic3-1024x277.png"/>
            <p:cNvPicPr preferRelativeResize="0"/>
            <p:nvPr/>
          </p:nvPicPr>
          <p:blipFill rotWithShape="1">
            <a:blip r:embed="rId9">
              <a:alphaModFix/>
            </a:blip>
            <a:srcRect b="24330"/>
            <a:stretch/>
          </p:blipFill>
          <p:spPr>
            <a:xfrm>
              <a:off x="385522" y="5146517"/>
              <a:ext cx="3243505" cy="663930"/>
            </a:xfrm>
            <a:prstGeom prst="rect">
              <a:avLst/>
            </a:prstGeom>
            <a:noFill/>
            <a:ln>
              <a:noFill/>
            </a:ln>
          </p:spPr>
        </p:pic>
        <p:sp>
          <p:nvSpPr>
            <p:cNvPr id="291" name="Google Shape;291;p9"/>
            <p:cNvSpPr/>
            <p:nvPr/>
          </p:nvSpPr>
          <p:spPr>
            <a:xfrm>
              <a:off x="1856656" y="5297907"/>
              <a:ext cx="504056" cy="25803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92" name="Google Shape;292;p9"/>
            <p:cNvCxnSpPr>
              <a:endCxn id="291" idx="3"/>
            </p:cNvCxnSpPr>
            <p:nvPr/>
          </p:nvCxnSpPr>
          <p:spPr>
            <a:xfrm>
              <a:off x="1856712" y="5422425"/>
              <a:ext cx="504000" cy="4500"/>
            </a:xfrm>
            <a:prstGeom prst="straightConnector1">
              <a:avLst/>
            </a:prstGeom>
            <a:noFill/>
            <a:ln w="19050" cap="flat" cmpd="sng">
              <a:solidFill>
                <a:schemeClr val="dk1"/>
              </a:solidFill>
              <a:prstDash val="solid"/>
              <a:round/>
              <a:headEnd type="none" w="sm" len="sm"/>
              <a:tailEnd type="triangle" w="med" len="med"/>
            </a:ln>
          </p:spPr>
        </p:cxnSp>
        <p:sp>
          <p:nvSpPr>
            <p:cNvPr id="293" name="Google Shape;293;p9"/>
            <p:cNvSpPr/>
            <p:nvPr/>
          </p:nvSpPr>
          <p:spPr>
            <a:xfrm>
              <a:off x="272481" y="4222910"/>
              <a:ext cx="3384376" cy="1568064"/>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294;p9"/>
            <p:cNvSpPr txBox="1"/>
            <p:nvPr/>
          </p:nvSpPr>
          <p:spPr>
            <a:xfrm>
              <a:off x="311146" y="4240023"/>
              <a:ext cx="100380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2"/>
                  </a:solidFill>
                  <a:latin typeface="Calibri"/>
                  <a:ea typeface="Calibri"/>
                  <a:cs typeface="Calibri"/>
                  <a:sym typeface="Calibri"/>
                </a:rPr>
                <a:t>Base hydrolysis</a:t>
              </a:r>
              <a:endParaRPr sz="1000" b="1">
                <a:solidFill>
                  <a:schemeClr val="dk2"/>
                </a:solidFill>
                <a:latin typeface="Calibri"/>
                <a:ea typeface="Calibri"/>
                <a:cs typeface="Calibri"/>
                <a:sym typeface="Calibri"/>
              </a:endParaRPr>
            </a:p>
          </p:txBody>
        </p:sp>
      </p:grpSp>
      <p:grpSp>
        <p:nvGrpSpPr>
          <p:cNvPr id="295" name="Google Shape;295;p9"/>
          <p:cNvGrpSpPr/>
          <p:nvPr/>
        </p:nvGrpSpPr>
        <p:grpSpPr>
          <a:xfrm>
            <a:off x="200472" y="5276992"/>
            <a:ext cx="3384376" cy="1392368"/>
            <a:chOff x="200472" y="5276992"/>
            <a:chExt cx="3384376" cy="1392368"/>
          </a:xfrm>
        </p:grpSpPr>
        <p:graphicFrame>
          <p:nvGraphicFramePr>
            <p:cNvPr id="296" name="Google Shape;296;p9"/>
            <p:cNvGraphicFramePr/>
            <p:nvPr/>
          </p:nvGraphicFramePr>
          <p:xfrm>
            <a:off x="277848" y="5664469"/>
            <a:ext cx="853524" cy="860875"/>
          </p:xfrm>
          <a:graphic>
            <a:graphicData uri="http://schemas.openxmlformats.org/presentationml/2006/ole">
              <mc:AlternateContent xmlns:mc="http://schemas.openxmlformats.org/markup-compatibility/2006">
                <mc:Choice xmlns:v="urn:schemas-microsoft-com:vml" Requires="v">
                  <p:oleObj spid="_x0000_s28765" r:id="rId10" imgW="853524" imgH="860875" progId="ChemDraw.Document.6.0">
                    <p:embed/>
                  </p:oleObj>
                </mc:Choice>
                <mc:Fallback>
                  <p:oleObj r:id="rId10" imgW="853524" imgH="860875" progId="ChemDraw.Document.6.0">
                    <p:embed/>
                    <p:pic>
                      <p:nvPicPr>
                        <p:cNvPr id="296" name="Google Shape;296;p9"/>
                        <p:cNvPicPr preferRelativeResize="0"/>
                        <p:nvPr/>
                      </p:nvPicPr>
                      <p:blipFill rotWithShape="1">
                        <a:blip r:embed="rId11">
                          <a:alphaModFix/>
                        </a:blip>
                        <a:srcRect/>
                        <a:stretch/>
                      </p:blipFill>
                      <p:spPr>
                        <a:xfrm>
                          <a:off x="277848" y="5664469"/>
                          <a:ext cx="853524" cy="860875"/>
                        </a:xfrm>
                        <a:prstGeom prst="rect">
                          <a:avLst/>
                        </a:prstGeom>
                        <a:noFill/>
                        <a:ln>
                          <a:noFill/>
                        </a:ln>
                      </p:spPr>
                    </p:pic>
                  </p:oleObj>
                </mc:Fallback>
              </mc:AlternateContent>
            </a:graphicData>
          </a:graphic>
        </p:graphicFrame>
        <p:graphicFrame>
          <p:nvGraphicFramePr>
            <p:cNvPr id="297" name="Google Shape;297;p9"/>
            <p:cNvGraphicFramePr/>
            <p:nvPr/>
          </p:nvGraphicFramePr>
          <p:xfrm>
            <a:off x="1928663" y="5654401"/>
            <a:ext cx="1512169" cy="870943"/>
          </p:xfrm>
          <a:graphic>
            <a:graphicData uri="http://schemas.openxmlformats.org/presentationml/2006/ole">
              <mc:AlternateContent xmlns:mc="http://schemas.openxmlformats.org/markup-compatibility/2006">
                <mc:Choice xmlns:v="urn:schemas-microsoft-com:vml" Requires="v">
                  <p:oleObj spid="_x0000_s28766" r:id="rId12" imgW="1512169" imgH="870943" progId="ChemDraw.Document.6.0">
                    <p:embed/>
                  </p:oleObj>
                </mc:Choice>
                <mc:Fallback>
                  <p:oleObj r:id="rId12" imgW="1512169" imgH="870943" progId="ChemDraw.Document.6.0">
                    <p:embed/>
                    <p:pic>
                      <p:nvPicPr>
                        <p:cNvPr id="297" name="Google Shape;297;p9"/>
                        <p:cNvPicPr preferRelativeResize="0"/>
                        <p:nvPr/>
                      </p:nvPicPr>
                      <p:blipFill rotWithShape="1">
                        <a:blip r:embed="rId13">
                          <a:alphaModFix/>
                        </a:blip>
                        <a:srcRect/>
                        <a:stretch/>
                      </p:blipFill>
                      <p:spPr>
                        <a:xfrm>
                          <a:off x="1928663" y="5654401"/>
                          <a:ext cx="1512169" cy="870943"/>
                        </a:xfrm>
                        <a:prstGeom prst="rect">
                          <a:avLst/>
                        </a:prstGeom>
                        <a:noFill/>
                        <a:ln>
                          <a:noFill/>
                        </a:ln>
                      </p:spPr>
                    </p:pic>
                  </p:oleObj>
                </mc:Fallback>
              </mc:AlternateContent>
            </a:graphicData>
          </a:graphic>
        </p:graphicFrame>
        <p:sp>
          <p:nvSpPr>
            <p:cNvPr id="298" name="Google Shape;298;p9"/>
            <p:cNvSpPr txBox="1"/>
            <p:nvPr/>
          </p:nvSpPr>
          <p:spPr>
            <a:xfrm>
              <a:off x="1136576" y="5790456"/>
              <a:ext cx="61206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Calibri"/>
                  <a:ea typeface="Calibri"/>
                  <a:cs typeface="Calibri"/>
                  <a:sym typeface="Calibri"/>
                </a:rPr>
                <a:t>+ 3NaOH</a:t>
              </a:r>
              <a:endParaRPr sz="900">
                <a:solidFill>
                  <a:schemeClr val="dk1"/>
                </a:solidFill>
                <a:latin typeface="Calibri"/>
                <a:ea typeface="Calibri"/>
                <a:cs typeface="Calibri"/>
                <a:sym typeface="Calibri"/>
              </a:endParaRPr>
            </a:p>
          </p:txBody>
        </p:sp>
        <p:sp>
          <p:nvSpPr>
            <p:cNvPr id="299" name="Google Shape;299;p9"/>
            <p:cNvSpPr txBox="1"/>
            <p:nvPr/>
          </p:nvSpPr>
          <p:spPr>
            <a:xfrm>
              <a:off x="2464589" y="5962692"/>
              <a:ext cx="44031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chemeClr val="dk1"/>
                  </a:solidFill>
                  <a:latin typeface="Calibri"/>
                  <a:ea typeface="Calibri"/>
                  <a:cs typeface="Calibri"/>
                  <a:sym typeface="Calibri"/>
                </a:rPr>
                <a:t>+3</a:t>
              </a:r>
              <a:endParaRPr sz="900">
                <a:solidFill>
                  <a:schemeClr val="dk1"/>
                </a:solidFill>
                <a:latin typeface="Calibri"/>
                <a:ea typeface="Calibri"/>
                <a:cs typeface="Calibri"/>
                <a:sym typeface="Calibri"/>
              </a:endParaRPr>
            </a:p>
          </p:txBody>
        </p:sp>
        <p:sp>
          <p:nvSpPr>
            <p:cNvPr id="300" name="Google Shape;300;p9"/>
            <p:cNvSpPr/>
            <p:nvPr/>
          </p:nvSpPr>
          <p:spPr>
            <a:xfrm>
              <a:off x="200472" y="5276992"/>
              <a:ext cx="3384376" cy="1392368"/>
            </a:xfrm>
            <a:prstGeom prst="rect">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01;p9"/>
            <p:cNvSpPr txBox="1"/>
            <p:nvPr/>
          </p:nvSpPr>
          <p:spPr>
            <a:xfrm>
              <a:off x="221460" y="5311264"/>
              <a:ext cx="233108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2"/>
                  </a:solidFill>
                  <a:latin typeface="Calibri"/>
                  <a:ea typeface="Calibri"/>
                  <a:cs typeface="Calibri"/>
                  <a:sym typeface="Calibri"/>
                </a:rPr>
                <a:t>Glycerol base hydrolysis (saponification)</a:t>
              </a:r>
              <a:endParaRPr sz="1000" b="1">
                <a:solidFill>
                  <a:schemeClr val="dk2"/>
                </a:solidFill>
                <a:latin typeface="Calibri"/>
                <a:ea typeface="Calibri"/>
                <a:cs typeface="Calibri"/>
                <a:sym typeface="Calibri"/>
              </a:endParaRPr>
            </a:p>
          </p:txBody>
        </p:sp>
        <p:cxnSp>
          <p:nvCxnSpPr>
            <p:cNvPr id="302" name="Google Shape;302;p9"/>
            <p:cNvCxnSpPr/>
            <p:nvPr/>
          </p:nvCxnSpPr>
          <p:spPr>
            <a:xfrm>
              <a:off x="1208584" y="6036114"/>
              <a:ext cx="504056" cy="4577"/>
            </a:xfrm>
            <a:prstGeom prst="straightConnector1">
              <a:avLst/>
            </a:prstGeom>
            <a:noFill/>
            <a:ln w="19050" cap="flat" cmpd="sng">
              <a:solidFill>
                <a:schemeClr val="dk1"/>
              </a:solidFill>
              <a:prstDash val="solid"/>
              <a:round/>
              <a:headEnd type="none" w="sm" len="sm"/>
              <a:tailEnd type="triangle" w="med" len="med"/>
            </a:ln>
          </p:spPr>
        </p:cxnSp>
      </p:grpSp>
      <p:pic>
        <p:nvPicPr>
          <p:cNvPr id="28675" name="Picture 3">
            <a:extLst>
              <a:ext uri="{FF2B5EF4-FFF2-40B4-BE49-F238E27FC236}">
                <a16:creationId xmlns:a16="http://schemas.microsoft.com/office/drawing/2014/main" id="{681D4C42-3E95-138E-C05B-71AF0709D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4100" y="2654300"/>
            <a:ext cx="1079500" cy="7747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3D60ED4131A84DA24D72974A62942F" ma:contentTypeVersion="14" ma:contentTypeDescription="Create a new document." ma:contentTypeScope="" ma:versionID="8c7e6a2a58108f1f49c6d5eaca977a3c">
  <xsd:schema xmlns:xsd="http://www.w3.org/2001/XMLSchema" xmlns:xs="http://www.w3.org/2001/XMLSchema" xmlns:p="http://schemas.microsoft.com/office/2006/metadata/properties" xmlns:ns2="cb867cd9-1ebf-4326-8bf2-f0618fbf1605" xmlns:ns3="55eed747-021d-4554-9e4d-493dfc84f766" targetNamespace="http://schemas.microsoft.com/office/2006/metadata/properties" ma:root="true" ma:fieldsID="72efa41c6ab36465ba3a3765f6010439" ns2:_="" ns3:_="">
    <xsd:import namespace="cb867cd9-1ebf-4326-8bf2-f0618fbf1605"/>
    <xsd:import namespace="55eed747-021d-4554-9e4d-493dfc84f7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67cd9-1ebf-4326-8bf2-f0618fbf16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4db4caa-6185-494a-8c72-0bb2e6d5a2cc"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eed747-021d-4554-9e4d-493dfc84f76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1ab6bf6-cad7-4174-8264-1d95dd381cc1}" ma:internalName="TaxCatchAll" ma:showField="CatchAllData" ma:web="55eed747-021d-4554-9e4d-493dfc84f7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5eed747-021d-4554-9e4d-493dfc84f766" xsi:nil="true"/>
    <lcf76f155ced4ddcb4097134ff3c332f xmlns="cb867cd9-1ebf-4326-8bf2-f0618fbf160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3F9FE7-44CB-407D-9931-51DE19ED851C}"/>
</file>

<file path=customXml/itemProps2.xml><?xml version="1.0" encoding="utf-8"?>
<ds:datastoreItem xmlns:ds="http://schemas.openxmlformats.org/officeDocument/2006/customXml" ds:itemID="{806BC731-848F-4787-9CE9-AB085E5AE89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08EE865-FDB5-4AB4-AB3C-9C50451363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A4 Paper (210x297 mm)</PresentationFormat>
  <Slides>21</Slides>
  <Notes>21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revision>30</cp:revision>
  <dcterms:created xsi:type="dcterms:W3CDTF">2019-04-07T19:25:29Z</dcterms:created>
  <dcterms:modified xsi:type="dcterms:W3CDTF">2022-04-13T12:34:37Z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0x010100473D60ED4131A84DA24D72974A62942F</vt:lpwstr>
  </property>
</Properties>
</file>