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83A06-94AF-0075-63B4-CB41585C616C}" v="73" dt="2022-04-01T09:24:20.5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3" autoAdjust="0"/>
  </p:normalViewPr>
  <p:slideViewPr>
    <p:cSldViewPr>
      <p:cViewPr>
        <p:scale>
          <a:sx n="80" d="100"/>
          <a:sy n="80" d="100"/>
        </p:scale>
        <p:origin x="924" y="-25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poor, M" userId="S::krm@princehenrys.co.uk::bae3e0e9-1bd1-477c-b033-86a5fe4fcf69" providerId="AD" clId="Web-{2A983A06-94AF-0075-63B4-CB41585C616C}"/>
    <pc:docChg chg="modSld">
      <pc:chgData name="Kapoor, M" userId="S::krm@princehenrys.co.uk::bae3e0e9-1bd1-477c-b033-86a5fe4fcf69" providerId="AD" clId="Web-{2A983A06-94AF-0075-63B4-CB41585C616C}" dt="2022-04-01T09:24:18.489" v="30" actId="20577"/>
      <pc:docMkLst>
        <pc:docMk/>
      </pc:docMkLst>
      <pc:sldChg chg="modSp">
        <pc:chgData name="Kapoor, M" userId="S::krm@princehenrys.co.uk::bae3e0e9-1bd1-477c-b033-86a5fe4fcf69" providerId="AD" clId="Web-{2A983A06-94AF-0075-63B4-CB41585C616C}" dt="2022-04-01T09:12:00.588" v="4" actId="20577"/>
        <pc:sldMkLst>
          <pc:docMk/>
          <pc:sldMk cId="0" sldId="256"/>
        </pc:sldMkLst>
        <pc:spChg chg="mod">
          <ac:chgData name="Kapoor, M" userId="S::krm@princehenrys.co.uk::bae3e0e9-1bd1-477c-b033-86a5fe4fcf69" providerId="AD" clId="Web-{2A983A06-94AF-0075-63B4-CB41585C616C}" dt="2022-04-01T09:12:00.588" v="4" actId="20577"/>
          <ac:spMkLst>
            <pc:docMk/>
            <pc:sldMk cId="0" sldId="256"/>
            <ac:spMk id="16" creationId="{00000000-0000-0000-0000-000000000000}"/>
          </ac:spMkLst>
        </pc:spChg>
      </pc:sldChg>
      <pc:sldChg chg="modSp">
        <pc:chgData name="Kapoor, M" userId="S::krm@princehenrys.co.uk::bae3e0e9-1bd1-477c-b033-86a5fe4fcf69" providerId="AD" clId="Web-{2A983A06-94AF-0075-63B4-CB41585C616C}" dt="2022-04-01T09:18:12.514" v="18" actId="14100"/>
        <pc:sldMkLst>
          <pc:docMk/>
          <pc:sldMk cId="0" sldId="257"/>
        </pc:sldMkLst>
        <pc:spChg chg="mod">
          <ac:chgData name="Kapoor, M" userId="S::krm@princehenrys.co.uk::bae3e0e9-1bd1-477c-b033-86a5fe4fcf69" providerId="AD" clId="Web-{2A983A06-94AF-0075-63B4-CB41585C616C}" dt="2022-04-01T09:18:12.514" v="18" actId="14100"/>
          <ac:spMkLst>
            <pc:docMk/>
            <pc:sldMk cId="0" sldId="257"/>
            <ac:spMk id="4" creationId="{00000000-0000-0000-0000-000000000000}"/>
          </ac:spMkLst>
        </pc:spChg>
      </pc:sldChg>
      <pc:sldChg chg="modSp">
        <pc:chgData name="Kapoor, M" userId="S::krm@princehenrys.co.uk::bae3e0e9-1bd1-477c-b033-86a5fe4fcf69" providerId="AD" clId="Web-{2A983A06-94AF-0075-63B4-CB41585C616C}" dt="2022-04-01T09:15:04.432" v="10" actId="20577"/>
        <pc:sldMkLst>
          <pc:docMk/>
          <pc:sldMk cId="577078988" sldId="258"/>
        </pc:sldMkLst>
        <pc:spChg chg="mod">
          <ac:chgData name="Kapoor, M" userId="S::krm@princehenrys.co.uk::bae3e0e9-1bd1-477c-b033-86a5fe4fcf69" providerId="AD" clId="Web-{2A983A06-94AF-0075-63B4-CB41585C616C}" dt="2022-04-01T09:15:04.432" v="10" actId="20577"/>
          <ac:spMkLst>
            <pc:docMk/>
            <pc:sldMk cId="577078988" sldId="258"/>
            <ac:spMk id="4" creationId="{00000000-0000-0000-0000-000000000000}"/>
          </ac:spMkLst>
        </pc:spChg>
      </pc:sldChg>
      <pc:sldChg chg="modSp">
        <pc:chgData name="Kapoor, M" userId="S::krm@princehenrys.co.uk::bae3e0e9-1bd1-477c-b033-86a5fe4fcf69" providerId="AD" clId="Web-{2A983A06-94AF-0075-63B4-CB41585C616C}" dt="2022-04-01T09:24:10.192" v="28" actId="20577"/>
        <pc:sldMkLst>
          <pc:docMk/>
          <pc:sldMk cId="3698033492" sldId="260"/>
        </pc:sldMkLst>
        <pc:spChg chg="mod">
          <ac:chgData name="Kapoor, M" userId="S::krm@princehenrys.co.uk::bae3e0e9-1bd1-477c-b033-86a5fe4fcf69" providerId="AD" clId="Web-{2A983A06-94AF-0075-63B4-CB41585C616C}" dt="2022-04-01T09:24:10.192" v="28" actId="20577"/>
          <ac:spMkLst>
            <pc:docMk/>
            <pc:sldMk cId="3698033492" sldId="260"/>
            <ac:spMk id="4" creationId="{00000000-0000-0000-0000-000000000000}"/>
          </ac:spMkLst>
        </pc:spChg>
      </pc:sldChg>
      <pc:sldChg chg="modSp">
        <pc:chgData name="Kapoor, M" userId="S::krm@princehenrys.co.uk::bae3e0e9-1bd1-477c-b033-86a5fe4fcf69" providerId="AD" clId="Web-{2A983A06-94AF-0075-63B4-CB41585C616C}" dt="2022-04-01T09:24:18.489" v="30" actId="20577"/>
        <pc:sldMkLst>
          <pc:docMk/>
          <pc:sldMk cId="4202942162" sldId="261"/>
        </pc:sldMkLst>
        <pc:spChg chg="mod">
          <ac:chgData name="Kapoor, M" userId="S::krm@princehenrys.co.uk::bae3e0e9-1bd1-477c-b033-86a5fe4fcf69" providerId="AD" clId="Web-{2A983A06-94AF-0075-63B4-CB41585C616C}" dt="2022-04-01T09:24:18.489" v="30" actId="20577"/>
          <ac:spMkLst>
            <pc:docMk/>
            <pc:sldMk cId="4202942162" sldId="261"/>
            <ac:spMk id="4" creationId="{00000000-0000-0000-0000-000000000000}"/>
          </ac:spMkLst>
        </pc:spChg>
      </pc:sldChg>
      <pc:sldChg chg="modSp">
        <pc:chgData name="Kapoor, M" userId="S::krm@princehenrys.co.uk::bae3e0e9-1bd1-477c-b033-86a5fe4fcf69" providerId="AD" clId="Web-{2A983A06-94AF-0075-63B4-CB41585C616C}" dt="2022-04-01T09:21:27.252" v="21" actId="20577"/>
        <pc:sldMkLst>
          <pc:docMk/>
          <pc:sldMk cId="3809706701" sldId="262"/>
        </pc:sldMkLst>
        <pc:spChg chg="mod">
          <ac:chgData name="Kapoor, M" userId="S::krm@princehenrys.co.uk::bae3e0e9-1bd1-477c-b033-86a5fe4fcf69" providerId="AD" clId="Web-{2A983A06-94AF-0075-63B4-CB41585C616C}" dt="2022-04-01T09:21:27.252" v="21" actId="20577"/>
          <ac:spMkLst>
            <pc:docMk/>
            <pc:sldMk cId="3809706701" sldId="262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8ED25-6668-41AD-A9C6-A1E02E094A7B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32AB5-D5E3-4AEB-AA37-4286191C9A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44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32AB5-D5E3-4AEB-AA37-4286191C9A1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21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1A505-491B-4E78-8393-1F9B66CEE7E8}" type="datetimeFigureOut">
              <a:rPr lang="en-GB" smtClean="0"/>
              <a:pPr/>
              <a:t>01/04/2022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7705B-96E5-479B-A2EB-1D0EFA4FDB0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00872" y="188640"/>
          <a:ext cx="5688631" cy="1552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76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30">
                <a:tc gridSpan="3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2. Time of Flight Mass Spec.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Ionisation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Sample dissolved and pushed through nozzle at high pressure and 4000v. As solvent evaporates particles gain a H+ ion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Acceleration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+ ions accelerated by -5000v electric field. Have a fixed kinetic energy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Ion drift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Region of no electric field, so drift (lighter move faster, heavier ions slower.)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Detection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/>
                        </a:rPr>
                        <a:t>+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/>
                        </a:rPr>
                        <a:t> ions discharge creating a flow of electrons in the detector which registers the current and plots the mass spectrum.</a:t>
                      </a:r>
                      <a:endParaRPr lang="en-GB" sz="900" dirty="0">
                        <a:latin typeface="Lucida Sans" pitchFamily="34" charset="0"/>
                        <a:ea typeface="Adobe Fan Heiti Std B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2480" y="533764"/>
          <a:ext cx="3384376" cy="4649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732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Mass Number: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Total number of protons and neutrons (bigger no.)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5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Atomic number: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number of protons (smaller no.) also the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number of electrons in an atom.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86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Isotope: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An atom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that</a:t>
                      </a: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has the same number of protons but a different number of neutrons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732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Ionisation: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Removal of one or more electrons (endothermic)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94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First Ionisation Energy: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energy needed to remove 1 electron from each atom in 1 mole of </a:t>
                      </a:r>
                      <a:r>
                        <a:rPr lang="en-GB" sz="900" b="1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gaseous</a:t>
                      </a: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atoms.</a:t>
                      </a:r>
                    </a:p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M(g)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 M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+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 (g) + e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-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368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Second ionisation energy: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energy needed to remove 1 electron from each atom in 1 mole of </a:t>
                      </a:r>
                      <a:r>
                        <a:rPr lang="en-GB" sz="900" b="1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gaseous</a:t>
                      </a: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+1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ions</a:t>
                      </a: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.</a:t>
                      </a:r>
                    </a:p>
                    <a:p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M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+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 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(g</a:t>
                      </a: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)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 M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2+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 (g) + e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  <a:sym typeface="Wingdings" pitchFamily="2" charset="2"/>
                        </a:rPr>
                        <a:t>-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  <a:p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994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Successive ionisation energies: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Removing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each electron in turn from a mole of gaseous atoms. Provides evidence of energy levels and </a:t>
                      </a:r>
                      <a:r>
                        <a:rPr lang="en-GB" sz="900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orbitals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994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Mass</a:t>
                      </a:r>
                    </a:p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spectrometry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Technique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used to calculate the mass of atoms and molecules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800872" y="1844824"/>
          <a:ext cx="5688630" cy="1296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099">
                <a:tc gridSpan="3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</a:rPr>
                        <a:t>3. Rules for electron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itchFamily="34" charset="0"/>
                        </a:rPr>
                        <a:t> configuration</a:t>
                      </a:r>
                      <a:endParaRPr lang="en-GB" sz="900" dirty="0">
                        <a:solidFill>
                          <a:schemeClr val="bg1"/>
                        </a:solidFill>
                        <a:latin typeface="Lucida Sans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099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itchFamily="34" charset="0"/>
                        </a:rPr>
                        <a:t>Aufbau</a:t>
                      </a:r>
                      <a:r>
                        <a:rPr lang="en-GB" sz="900" dirty="0">
                          <a:latin typeface="Lucida Sans" pitchFamily="34" charset="0"/>
                        </a:rPr>
                        <a:t> “building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up” principle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Electrons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always fill the lowest energy level first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848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itchFamily="34" charset="0"/>
                        </a:rPr>
                        <a:t>Hund’s</a:t>
                      </a:r>
                      <a:r>
                        <a:rPr lang="en-GB" sz="900" dirty="0">
                          <a:latin typeface="Lucida Sans" pitchFamily="34" charset="0"/>
                        </a:rPr>
                        <a:t> rule of maximum multiplicity (bus rule)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Electrons will fill the empty orbital of an energy level before pairing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099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Pauli’s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exclusion principle 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When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electrons pair in an orbital they have opposite spin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6" name="Picture 2" descr="Image result for pauli exclusion princip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7296" y="3501008"/>
            <a:ext cx="1998390" cy="1140899"/>
          </a:xfrm>
          <a:prstGeom prst="rect">
            <a:avLst/>
          </a:prstGeom>
          <a:noFill/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800872" y="3284984"/>
          <a:ext cx="3816424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4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4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2068">
                <a:tc gridSpan="4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</a:rPr>
                        <a:t>4. Energy levels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068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Energy level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Sub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levels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itchFamily="34" charset="0"/>
                        </a:rPr>
                        <a:t>Orbitals</a:t>
                      </a:r>
                      <a:r>
                        <a:rPr lang="en-GB" sz="900" dirty="0">
                          <a:latin typeface="Lucida Sans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Electrons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068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068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 </a:t>
                      </a:r>
                      <a:r>
                        <a:rPr lang="en-GB" sz="900" dirty="0" err="1">
                          <a:latin typeface="Lucida Sans" pitchFamily="34" charset="0"/>
                        </a:rPr>
                        <a:t>s,p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068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 </a:t>
                      </a:r>
                      <a:r>
                        <a:rPr lang="en-GB" sz="900" dirty="0" err="1">
                          <a:latin typeface="Lucida Sans" pitchFamily="34" charset="0"/>
                        </a:rPr>
                        <a:t>s,p,d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1,3,5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068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 </a:t>
                      </a:r>
                      <a:r>
                        <a:rPr lang="en-GB" sz="900" dirty="0" err="1">
                          <a:latin typeface="Lucida Sans" pitchFamily="34" charset="0"/>
                        </a:rPr>
                        <a:t>s,p,d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1,3,5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309">
                <a:tc gridSpan="4"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REMEMBER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the 4s fills before the 3d (use you periodic table to remind you)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800872" y="5157192"/>
          <a:ext cx="3816425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840">
                <a:tc gridSpan="4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</a:rPr>
                        <a:t>5. Drops in 1</a:t>
                      </a:r>
                      <a:r>
                        <a:rPr lang="en-GB" sz="900" baseline="30000" dirty="0">
                          <a:solidFill>
                            <a:schemeClr val="bg1"/>
                          </a:solidFill>
                          <a:latin typeface="Lucida Sans" pitchFamily="34" charset="0"/>
                        </a:rPr>
                        <a:t>st</a:t>
                      </a:r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</a:rPr>
                        <a:t> ionisation energies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itchFamily="34" charset="0"/>
                        </a:rPr>
                        <a:t> across period 3</a:t>
                      </a:r>
                      <a:endParaRPr lang="en-GB" sz="900" dirty="0">
                        <a:solidFill>
                          <a:schemeClr val="bg1"/>
                        </a:solidFill>
                        <a:latin typeface="Lucida Sans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920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itchFamily="34" charset="0"/>
                        </a:rPr>
                        <a:t>Ar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symbol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Electron </a:t>
                      </a:r>
                      <a:r>
                        <a:rPr lang="en-GB" sz="900" dirty="0" err="1">
                          <a:latin typeface="Lucida Sans" pitchFamily="34" charset="0"/>
                        </a:rPr>
                        <a:t>config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Reason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for drop?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42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</a:rPr>
                        <a:t>3s</a:t>
                      </a:r>
                      <a:r>
                        <a:rPr lang="en-GB" sz="900" baseline="30000" dirty="0">
                          <a:latin typeface="Lucida Sans" pitchFamily="34" charset="0"/>
                        </a:rPr>
                        <a:t>2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</a:t>
                      </a:r>
                      <a:r>
                        <a:rPr lang="en-GB" sz="900" dirty="0">
                          <a:latin typeface="Lucida Sans" pitchFamily="34" charset="0"/>
                        </a:rPr>
                        <a:t>3p</a:t>
                      </a:r>
                      <a:r>
                        <a:rPr lang="en-GB" sz="900" baseline="30000" dirty="0">
                          <a:latin typeface="Lucida Sans" pitchFamily="34" charset="0"/>
                        </a:rPr>
                        <a:t>1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Electron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is in p orbital further from nucleus to easier to remove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42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</a:rPr>
                        <a:t>3s</a:t>
                      </a:r>
                      <a:r>
                        <a:rPr lang="en-GB" sz="900" baseline="30000" dirty="0">
                          <a:latin typeface="Lucida Sans" pitchFamily="34" charset="0"/>
                        </a:rPr>
                        <a:t>2</a:t>
                      </a:r>
                      <a:r>
                        <a:rPr lang="en-GB" sz="900" baseline="0" dirty="0">
                          <a:latin typeface="Lucida Sans" pitchFamily="34" charset="0"/>
                        </a:rPr>
                        <a:t> </a:t>
                      </a:r>
                      <a:r>
                        <a:rPr lang="en-GB" sz="900" dirty="0">
                          <a:latin typeface="Lucida Sans" pitchFamily="34" charset="0"/>
                        </a:rPr>
                        <a:t>3p</a:t>
                      </a:r>
                      <a:r>
                        <a:rPr lang="en-GB" sz="900" baseline="30000" dirty="0">
                          <a:latin typeface="Lucida Sans" pitchFamily="34" charset="0"/>
                        </a:rPr>
                        <a:t>4</a:t>
                      </a:r>
                      <a:endParaRPr lang="en-GB" sz="900" dirty="0">
                        <a:latin typeface="Lucida Sans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</a:rPr>
                        <a:t>Electron is paired in 3p orbital so easier to remove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" name="Picture 2" descr="Image result for trend of first ionization energy in period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9304" y="4797152"/>
            <a:ext cx="1883320" cy="191683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Lucida Sans"/>
              </a:rPr>
              <a:t>Module2: Atomic Structure</a:t>
            </a:r>
          </a:p>
        </p:txBody>
      </p:sp>
      <p:pic>
        <p:nvPicPr>
          <p:cNvPr id="10" name="Picture 9" descr="periodic table ke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4528" y="5229200"/>
            <a:ext cx="2048415" cy="936104"/>
          </a:xfrm>
          <a:prstGeom prst="rect">
            <a:avLst/>
          </a:prstGeom>
        </p:spPr>
      </p:pic>
      <p:pic>
        <p:nvPicPr>
          <p:cNvPr id="11" name="Picture 10" descr="hydroge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20752" y="5370966"/>
            <a:ext cx="792088" cy="8168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ucida Sans" pitchFamily="34" charset="0"/>
              </a:rPr>
              <a:t>Unit 10: Equilibria </a:t>
            </a:r>
            <a:r>
              <a:rPr lang="en-GB" dirty="0" err="1">
                <a:latin typeface="Lucida Sans" pitchFamily="34" charset="0"/>
              </a:rPr>
              <a:t>Kp</a:t>
            </a:r>
            <a:r>
              <a:rPr lang="en-GB" dirty="0">
                <a:latin typeface="Lucida Sans" pitchFamily="34" charset="0"/>
              </a:rPr>
              <a:t>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890462"/>
              </p:ext>
            </p:extLst>
          </p:nvPr>
        </p:nvGraphicFramePr>
        <p:xfrm>
          <a:off x="272479" y="505891"/>
          <a:ext cx="3624393" cy="960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2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3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Mole fraction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number of moles of a species </a:t>
                      </a:r>
                    </a:p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total number of moles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5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Partial pressure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mole fraction of a species x total pressure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06430"/>
              </p:ext>
            </p:extLst>
          </p:nvPr>
        </p:nvGraphicFramePr>
        <p:xfrm>
          <a:off x="272479" y="1783263"/>
          <a:ext cx="3624393" cy="3847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049">
                  <a:extLst>
                    <a:ext uri="{9D8B030D-6E8A-4147-A177-3AD203B41FA5}">
                      <a16:colId xmlns:a16="http://schemas.microsoft.com/office/drawing/2014/main" val="336198484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53965750"/>
                    </a:ext>
                  </a:extLst>
                </a:gridCol>
                <a:gridCol w="1464152">
                  <a:extLst>
                    <a:ext uri="{9D8B030D-6E8A-4147-A177-3AD203B41FA5}">
                      <a16:colId xmlns:a16="http://schemas.microsoft.com/office/drawing/2014/main" val="3177320358"/>
                    </a:ext>
                  </a:extLst>
                </a:gridCol>
              </a:tblGrid>
              <a:tr h="221621">
                <a:tc gridSpan="3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</a:t>
                      </a:r>
                      <a:r>
                        <a:rPr lang="en-GB" sz="900" dirty="0" err="1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Kp</a:t>
                      </a:r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Expression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916947"/>
                  </a:ext>
                </a:extLst>
              </a:tr>
              <a:tr h="1561153">
                <a:tc gridSpan="3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644529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Kp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Equilibrium constant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Variable units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59317295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(P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c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)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Partial pressure of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Pascals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36428653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Order with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respect to C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19751151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(P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D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)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Partial pressure of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Pascals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13227555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Order with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respect to D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24403499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(P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A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)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Partial pressure of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Pascals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62295096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Order with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respect to A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33059272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(P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B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)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Partial pressure of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Pascals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82567152"/>
                  </a:ext>
                </a:extLst>
              </a:tr>
              <a:tr h="221621">
                <a:tc>
                  <a:txBody>
                    <a:bodyPr/>
                    <a:lstStyle/>
                    <a:p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Order with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respect to B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6923454"/>
                  </a:ext>
                </a:extLst>
              </a:tr>
            </a:tbl>
          </a:graphicData>
        </a:graphic>
      </p:graphicFrame>
      <p:pic>
        <p:nvPicPr>
          <p:cNvPr id="7170" name="Picture 2" descr="Image result for kp expression chemistr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7" t="58444" r="26661" b="20787"/>
          <a:stretch/>
        </p:blipFill>
        <p:spPr bwMode="auto">
          <a:xfrm>
            <a:off x="416495" y="2204864"/>
            <a:ext cx="316835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42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480" y="18864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ucida Sans" pitchFamily="34" charset="0"/>
              </a:rPr>
              <a:t>Unit 11: Electrode potentials and electrochemical cells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471869"/>
              </p:ext>
            </p:extLst>
          </p:nvPr>
        </p:nvGraphicFramePr>
        <p:xfrm>
          <a:off x="272479" y="505890"/>
          <a:ext cx="4546752" cy="62166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1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5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7083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Potential difference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difference in voltage between two points.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833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Electrode potential </a:t>
                      </a:r>
                      <a:r>
                        <a:rPr lang="en-GB" sz="9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</a:t>
                      </a:r>
                      <a:r>
                        <a:rPr lang="en-GB" sz="900" baseline="300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o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is the potential difference of a cell built of two electrodes: on the left-hand side of the cell diagram is the standard hydrogen electrode (SHE), and. on the right-hand side is the electrode in question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under standard conditions (1mol dm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-3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, 100kpa, 298k)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58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Standard hydrogen electrode (SHE)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electrode given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the electrode potential of 0.00v to establish all other electrode potentials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49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Platinum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electrode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Unreactive electrode used in half cells when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neither species is a solid metal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Electrochemical cell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cell produced when 2 half cells of different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electrode potentials are linked by a salt bridge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0674085"/>
                  </a:ext>
                </a:extLst>
              </a:tr>
              <a:tr h="411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Salt bridge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medium connecting two half cells. Contains inert ions to allow charge to flow without interfering with the electrochemistry 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41097"/>
                  </a:ext>
                </a:extLst>
              </a:tr>
              <a:tr h="3004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EMF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Electro motive force. The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potential difference of a cell when no current flows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9990772"/>
                  </a:ext>
                </a:extLst>
              </a:tr>
              <a:tr h="3004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Feasible reaction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spontaneous redox reaction which generates a positive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</a:t>
                      </a:r>
                      <a:r>
                        <a:rPr lang="en-GB" sz="900" baseline="300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o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for the cell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9021143"/>
                  </a:ext>
                </a:extLst>
              </a:tr>
              <a:tr h="411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Anode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electrode where oxidation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happens. In an electrochemical cell this is the negative terminal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5824818"/>
                  </a:ext>
                </a:extLst>
              </a:tr>
              <a:tr h="411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Cathode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electrode where reduction happens. In an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electrochemical cell this is the positive terminal. Often on the right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4329299"/>
                  </a:ext>
                </a:extLst>
              </a:tr>
              <a:tr h="411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Non-rechargeable cell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cell with a spontaneous reaction which cannot be reverse 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8615383"/>
                  </a:ext>
                </a:extLst>
              </a:tr>
              <a:tr h="3004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Rechargeable cell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cell with a spontaneous reaction which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can be reversed by applying an electric current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3434913"/>
                  </a:ext>
                </a:extLst>
              </a:tr>
              <a:tr h="3004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Fuel cell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cell which generate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 an EMF providing a continuous flow of chemicals are provided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8567781"/>
                  </a:ext>
                </a:extLst>
              </a:tr>
              <a:tr h="411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Hydrogen fuel cell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fuel cell which uses hydrogen and oxygen to generate an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EMF. Water is the only waste product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8936053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739696"/>
              </p:ext>
            </p:extLst>
          </p:nvPr>
        </p:nvGraphicFramePr>
        <p:xfrm>
          <a:off x="4953000" y="527740"/>
          <a:ext cx="4536504" cy="22223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8252">
                  <a:extLst>
                    <a:ext uri="{9D8B030D-6E8A-4147-A177-3AD203B41FA5}">
                      <a16:colId xmlns:a16="http://schemas.microsoft.com/office/drawing/2014/main" val="3604496043"/>
                    </a:ext>
                  </a:extLst>
                </a:gridCol>
                <a:gridCol w="2268252">
                  <a:extLst>
                    <a:ext uri="{9D8B030D-6E8A-4147-A177-3AD203B41FA5}">
                      <a16:colId xmlns:a16="http://schemas.microsoft.com/office/drawing/2014/main" val="3316495649"/>
                    </a:ext>
                  </a:extLst>
                </a:gridCol>
              </a:tblGrid>
              <a:tr h="236964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Standard hydrogen electrode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95807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Half cell equation: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43824098"/>
                  </a:ext>
                </a:extLst>
              </a:tr>
              <a:tr h="761251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47846690"/>
                  </a:ext>
                </a:extLst>
              </a:tr>
              <a:tr h="23428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Cell notation: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34526946"/>
                  </a:ext>
                </a:extLst>
              </a:tr>
              <a:tr h="761251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15119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828" y="921914"/>
            <a:ext cx="1785669" cy="17736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" r="45000" b="-7496"/>
          <a:stretch/>
        </p:blipFill>
        <p:spPr>
          <a:xfrm>
            <a:off x="5165153" y="961534"/>
            <a:ext cx="2019390" cy="432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298" y="2116565"/>
            <a:ext cx="2088232" cy="3876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9854" t="9647"/>
          <a:stretch/>
        </p:blipFill>
        <p:spPr>
          <a:xfrm>
            <a:off x="5313040" y="1393582"/>
            <a:ext cx="1092556" cy="358466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930466"/>
              </p:ext>
            </p:extLst>
          </p:nvPr>
        </p:nvGraphicFramePr>
        <p:xfrm>
          <a:off x="4953000" y="2838003"/>
          <a:ext cx="4536504" cy="2651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9817">
                  <a:extLst>
                    <a:ext uri="{9D8B030D-6E8A-4147-A177-3AD203B41FA5}">
                      <a16:colId xmlns:a16="http://schemas.microsoft.com/office/drawing/2014/main" val="2612946171"/>
                    </a:ext>
                  </a:extLst>
                </a:gridCol>
                <a:gridCol w="3446687">
                  <a:extLst>
                    <a:ext uri="{9D8B030D-6E8A-4147-A177-3AD203B41FA5}">
                      <a16:colId xmlns:a16="http://schemas.microsoft.com/office/drawing/2014/main" val="411139918"/>
                    </a:ext>
                  </a:extLst>
                </a:gridCol>
              </a:tblGrid>
              <a:tr h="193723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How to write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conventional cell notation</a:t>
                      </a:r>
                      <a:endParaRPr lang="en-GB" sz="900" dirty="0">
                        <a:solidFill>
                          <a:schemeClr val="bg1"/>
                        </a:solidFill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168198"/>
                  </a:ext>
                </a:extLst>
              </a:tr>
              <a:tr h="193723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29850570"/>
                  </a:ext>
                </a:extLst>
              </a:tr>
              <a:tr h="1472291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36328816"/>
                  </a:ext>
                </a:extLst>
              </a:tr>
              <a:tr h="193723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Highest oxidation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state is nearest the salt bridge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126454"/>
                  </a:ext>
                </a:extLst>
              </a:tr>
              <a:tr h="193723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If platinum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electrode is present it goes on the far edges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097190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529" y="3122893"/>
            <a:ext cx="3277344" cy="17016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5926338"/>
                  </p:ext>
                </p:extLst>
              </p:nvPr>
            </p:nvGraphicFramePr>
            <p:xfrm>
              <a:off x="4953000" y="5584688"/>
              <a:ext cx="4549475" cy="95079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549475">
                      <a:extLst>
                        <a:ext uri="{9D8B030D-6E8A-4147-A177-3AD203B41FA5}">
                          <a16:colId xmlns:a16="http://schemas.microsoft.com/office/drawing/2014/main" val="3979797773"/>
                        </a:ext>
                      </a:extLst>
                    </a:gridCol>
                  </a:tblGrid>
                  <a:tr h="264924"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Calculating the EMF of a cell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74848903"/>
                      </a:ext>
                    </a:extLst>
                  </a:tr>
                  <a:tr h="2649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𝐸𝑀𝐹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𝑐𝑒𝑙𝑙</m:t>
                                    </m:r>
                                  </m:sub>
                                </m:sSub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𝑟𝑖𝑔h𝑡</m:t>
                                    </m:r>
                                  </m:sub>
                                </m:sSub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− </m:t>
                                </m:r>
                                <m:sSub>
                                  <m:sSub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𝑙𝑒𝑓𝑡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20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0236705"/>
                      </a:ext>
                    </a:extLst>
                  </a:tr>
                  <a:tr h="264924"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Note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: SHE always goes on the left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613670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5926338"/>
                  </p:ext>
                </p:extLst>
              </p:nvPr>
            </p:nvGraphicFramePr>
            <p:xfrm>
              <a:off x="4953000" y="5584688"/>
              <a:ext cx="4549475" cy="954917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549475">
                      <a:extLst>
                        <a:ext uri="{9D8B030D-6E8A-4147-A177-3AD203B41FA5}">
                          <a16:colId xmlns:a16="http://schemas.microsoft.com/office/drawing/2014/main" val="3979797773"/>
                        </a:ext>
                      </a:extLst>
                    </a:gridCol>
                  </a:tblGrid>
                  <a:tr h="264924"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Calculating the EMF of a cell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74848903"/>
                      </a:ext>
                    </a:extLst>
                  </a:tr>
                  <a:tr h="42506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134" t="-65217" r="-268" b="-6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0236705"/>
                      </a:ext>
                    </a:extLst>
                  </a:tr>
                  <a:tr h="264924"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Note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: SHE always goes on the left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6136703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38748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626462"/>
              </p:ext>
            </p:extLst>
          </p:nvPr>
        </p:nvGraphicFramePr>
        <p:xfrm>
          <a:off x="272480" y="577365"/>
          <a:ext cx="4752528" cy="3886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6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6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337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1. Keyword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Bronsted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-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Lowry acid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Proton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donor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Bronsted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-Lowry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base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Proton acceptor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Conjugate 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An </a:t>
                      </a:r>
                      <a:r>
                        <a:rPr lang="en-GB" sz="900" b="1" dirty="0">
                          <a:latin typeface="Lucida Sans" panose="020B0602030504020204" pitchFamily="34" charset="0"/>
                        </a:rPr>
                        <a:t>acid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that has donated its hydrogen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Conjugate acid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dirty="0">
                          <a:solidFill>
                            <a:srgbClr val="222222"/>
                          </a:solidFill>
                          <a:latin typeface="Lucida Sans" panose="020B0602030504020204" pitchFamily="34" charset="0"/>
                        </a:rPr>
                        <a:t>A </a:t>
                      </a:r>
                      <a:r>
                        <a:rPr lang="en-GB" sz="900" b="1" i="0" dirty="0">
                          <a:solidFill>
                            <a:srgbClr val="222222"/>
                          </a:solidFill>
                          <a:latin typeface="Lucida Sans" panose="020B0602030504020204" pitchFamily="34" charset="0"/>
                        </a:rPr>
                        <a:t>base </a:t>
                      </a:r>
                      <a:r>
                        <a:rPr lang="en-GB" sz="900" b="0" i="0" dirty="0">
                          <a:solidFill>
                            <a:srgbClr val="222222"/>
                          </a:solidFill>
                          <a:latin typeface="Lucida Sans" panose="020B0602030504020204" pitchFamily="34" charset="0"/>
                        </a:rPr>
                        <a:t>with a hydrogen ion added to it.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Strong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Fully ionises/dissociates in solution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Weak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Partially ionises/dissociates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in solution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-Log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10 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[H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+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]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39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Kw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Ionic product of water = 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[H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+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] [OH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-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] = 1x10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-14 </a:t>
                      </a:r>
                    </a:p>
                    <a:p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At 298k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939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Acid dissociation constant.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A measure of dissociation of a weak acid. Units = </a:t>
                      </a:r>
                      <a:r>
                        <a:rPr lang="en-GB" sz="900" baseline="0" dirty="0" err="1">
                          <a:latin typeface="Lucida Sans" panose="020B0602030504020204" pitchFamily="34" charset="0"/>
                        </a:rPr>
                        <a:t>Mol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dm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-3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2939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Half equivalence point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Half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the volume required to neutralise and acid or base = </a:t>
                      </a:r>
                      <a:r>
                        <a:rPr lang="en-GB" sz="900" baseline="0" dirty="0" err="1">
                          <a:latin typeface="Lucida Sans" panose="020B0602030504020204" pitchFamily="34" charset="0"/>
                        </a:rPr>
                        <a:t>pKa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2939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Indicator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 compound or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compounds that change colour when pH changes. Should fall in the vertical rise on a pH curve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10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x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Inverse log button on your calculator duh!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2939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Buffer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Solution which resists small changes in </a:t>
                      </a:r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pH.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 Made from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a weak acids and its salt.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480" y="18864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ucida Sans" pitchFamily="34" charset="0"/>
              </a:rPr>
              <a:t>Unit 12: Acids and Bases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99985"/>
              </p:ext>
            </p:extLst>
          </p:nvPr>
        </p:nvGraphicFramePr>
        <p:xfrm>
          <a:off x="271425" y="4581128"/>
          <a:ext cx="4753582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6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6311">
                <a:tc gridSpan="4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Useful acids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1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Name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Formula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Strength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Protic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31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Hydrochloric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HCl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Strong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Mono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31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Sulphuric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2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SO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Strong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Di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31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Nitric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HNO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Strong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Mono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31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Phosphoric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3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PO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Strong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Tri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311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Ethanoic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CH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3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COOH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Weak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Mono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311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Ethanedioic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HOOCCOOH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Weak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Di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4" descr="Image result for ph curves for strong acid base titra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9104" y="980728"/>
            <a:ext cx="3285629" cy="3176276"/>
          </a:xfrm>
          <a:prstGeom prst="rect">
            <a:avLst/>
          </a:prstGeom>
          <a:noFill/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969357"/>
              </p:ext>
            </p:extLst>
          </p:nvPr>
        </p:nvGraphicFramePr>
        <p:xfrm>
          <a:off x="5313040" y="557972"/>
          <a:ext cx="4248472" cy="3886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val="3065935099"/>
                    </a:ext>
                  </a:extLst>
                </a:gridCol>
              </a:tblGrid>
              <a:tr h="206732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pH curves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592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0053260"/>
                  </a:ext>
                </a:extLst>
              </a:tr>
            </a:tbl>
          </a:graphicData>
        </a:graphic>
      </p:graphicFrame>
      <p:pic>
        <p:nvPicPr>
          <p:cNvPr id="1026" name="Picture 2" descr="Image result for ka express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" t="13916" r="13722" b="17357"/>
          <a:stretch/>
        </p:blipFill>
        <p:spPr bwMode="auto">
          <a:xfrm>
            <a:off x="5889104" y="4801322"/>
            <a:ext cx="2952328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663187"/>
              </p:ext>
            </p:extLst>
          </p:nvPr>
        </p:nvGraphicFramePr>
        <p:xfrm>
          <a:off x="5288414" y="4579760"/>
          <a:ext cx="4273098" cy="18301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3098">
                  <a:extLst>
                    <a:ext uri="{9D8B030D-6E8A-4147-A177-3AD203B41FA5}">
                      <a16:colId xmlns:a16="http://schemas.microsoft.com/office/drawing/2014/main" val="2091152822"/>
                    </a:ext>
                  </a:extLst>
                </a:gridCol>
              </a:tblGrid>
              <a:tr h="247320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4. </a:t>
                      </a:r>
                      <a:r>
                        <a:rPr lang="en-GB" sz="900" dirty="0" err="1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Ka</a:t>
                      </a:r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Expression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17092"/>
                  </a:ext>
                </a:extLst>
              </a:tr>
              <a:tr h="1582848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588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51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409791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Lucida Sans"/>
              </a:rPr>
              <a:t>Module2: Amount of substance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72480" y="533764"/>
          <a:ext cx="4104456" cy="57779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9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12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80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Relative Atomic Mass: (</a:t>
                      </a:r>
                      <a:r>
                        <a:rPr lang="en-GB" sz="9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Ar</a:t>
                      </a: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Average mass of an atom</a:t>
                      </a:r>
                    </a:p>
                    <a:p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u="none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1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/</a:t>
                      </a:r>
                      <a:r>
                        <a:rPr lang="en-GB" sz="900" u="none" baseline="-25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12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u="none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Carbon 12 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Relative Molecular Mass: (Mr)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Average mass of a</a:t>
                      </a:r>
                      <a:r>
                        <a:rPr lang="en-GB" sz="900" u="sng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molecule</a:t>
                      </a:r>
                      <a:endParaRPr lang="en-GB" sz="900" u="sng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  <a:p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u="none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1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/</a:t>
                      </a:r>
                      <a:r>
                        <a:rPr lang="en-GB" sz="900" u="none" baseline="-25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12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u="none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Carbon 12 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80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Relative Isotopic Mass: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Average mass of an isotope</a:t>
                      </a:r>
                    </a:p>
                    <a:p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u="none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1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/</a:t>
                      </a:r>
                      <a:r>
                        <a:rPr lang="en-GB" sz="900" u="none" baseline="-25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12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u="none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Carbon 12 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80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Avogadro's constant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number of particles that make up 1 mole of a substance.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Mole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unit the amount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of a substance is measured in. The number of particles need to make 12.00g of Carbon-12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amount of particles in a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fixed volume. Measured in moles per litre (Mol dm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-3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)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515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Ideal gas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Idea gases are any gas which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behaves in accordance with the ideal gas equation. It does not matter what substances are in the gas.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438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Empirical formula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Simplest whole number ratio of the elements in a compound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Molecular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formula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actual ratio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of elements in a specific compound. Should add up to the Mr.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Balanced full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equation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balanced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chemical equation showing all atoms and their relative amounts and states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Ionic equation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An equation which only shows the species which change during a chemical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reaction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Spectator 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ions omitted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from an ionic equations because they are not involved 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Atom economy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Mr</a:t>
                      </a:r>
                      <a:r>
                        <a:rPr lang="en-GB" sz="900" u="sng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desired product 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x100</a:t>
                      </a:r>
                    </a:p>
                    <a:p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Mr of all reactants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5697543"/>
                  </p:ext>
                </p:extLst>
              </p:nvPr>
            </p:nvGraphicFramePr>
            <p:xfrm>
              <a:off x="4520952" y="533764"/>
              <a:ext cx="2520280" cy="1468883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01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6014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236558">
                    <a:tc gridSpan="2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2. Calculatin</a:t>
                          </a:r>
                          <a:r>
                            <a:rPr lang="en-GB" sz="900" baseline="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g moles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16599"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𝑀𝑎𝑠𝑠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𝑀𝑟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𝑚𝑜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𝑙𝑒𝑠</m:t>
                                </m:r>
                              </m:oMath>
                            </m:oMathPara>
                          </a14:m>
                          <a:endParaRPr lang="en-GB" sz="20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769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𝑀𝑎𝑠𝑠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g 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8769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𝑀𝑟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g </a:t>
                          </a: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mole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4034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𝑜𝑙𝑒𝑠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moles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63099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5697543"/>
                  </p:ext>
                </p:extLst>
              </p:nvPr>
            </p:nvGraphicFramePr>
            <p:xfrm>
              <a:off x="4520952" y="533764"/>
              <a:ext cx="2520280" cy="1468883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01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6014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236558">
                    <a:tc gridSpan="2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2. Calculatin</a:t>
                          </a:r>
                          <a:r>
                            <a:rPr lang="en-GB" sz="900" baseline="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g moles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16599"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41" t="-57971" r="-482" b="-197101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76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481" t="-231915" r="-100481" b="-1893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g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876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481" t="-331915" r="-100481" b="-893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g 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mole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4034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81" t="-507500" r="-100481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moles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63099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729132"/>
                  </p:ext>
                </p:extLst>
              </p:nvPr>
            </p:nvGraphicFramePr>
            <p:xfrm>
              <a:off x="7158461" y="533764"/>
              <a:ext cx="2520280" cy="146888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01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6014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92832">
                    <a:tc gridSpan="2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3. Calculatin</a:t>
                          </a:r>
                          <a:r>
                            <a:rPr lang="en-GB" sz="900" baseline="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g concentration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67724"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𝐶𝑜𝑛𝑐𝑒𝑛𝑡𝑟𝑎𝑡𝑖𝑜𝑛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𝑚𝑜𝑙𝑒𝑠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𝑉𝑜𝑙𝑢𝑚𝑒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92832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</a:rPr>
                                  <m:t>𝐶𝑜𝑛𝑐𝑒𝑛𝑡𝑟𝑎𝑡𝑖𝑜𝑛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 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9283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</a:rPr>
                                  <m:t>𝑚𝑜𝑙𝑒𝑠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moles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9283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dm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126796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729132"/>
                  </p:ext>
                </p:extLst>
              </p:nvPr>
            </p:nvGraphicFramePr>
            <p:xfrm>
              <a:off x="7158461" y="533764"/>
              <a:ext cx="2520280" cy="146888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01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6014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228600">
                    <a:tc gridSpan="2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3. </a:t>
                          </a:r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Calculatin</a:t>
                          </a:r>
                          <a:r>
                            <a:rPr lang="en-GB" sz="900" baseline="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g </a:t>
                          </a:r>
                          <a:r>
                            <a:rPr lang="en-GB" sz="900" baseline="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concentration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54482"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242" t="-42857" r="-483" b="-128571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483" t="-342105" r="-100966" b="-20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83" t="-454054" r="-100966" b="-11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moles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83" t="-539474" r="-100966" b="-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dm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126796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7859240"/>
                  </p:ext>
                </p:extLst>
              </p:nvPr>
            </p:nvGraphicFramePr>
            <p:xfrm>
              <a:off x="4522078" y="2334002"/>
              <a:ext cx="5157788" cy="210714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89447">
                      <a:extLst>
                        <a:ext uri="{9D8B030D-6E8A-4147-A177-3AD203B41FA5}">
                          <a16:colId xmlns:a16="http://schemas.microsoft.com/office/drawing/2014/main" val="209824612"/>
                        </a:ext>
                      </a:extLst>
                    </a:gridCol>
                    <a:gridCol w="1289447">
                      <a:extLst>
                        <a:ext uri="{9D8B030D-6E8A-4147-A177-3AD203B41FA5}">
                          <a16:colId xmlns:a16="http://schemas.microsoft.com/office/drawing/2014/main" val="635826672"/>
                        </a:ext>
                      </a:extLst>
                    </a:gridCol>
                    <a:gridCol w="1289447">
                      <a:extLst>
                        <a:ext uri="{9D8B030D-6E8A-4147-A177-3AD203B41FA5}">
                          <a16:colId xmlns:a16="http://schemas.microsoft.com/office/drawing/2014/main" val="2689777975"/>
                        </a:ext>
                      </a:extLst>
                    </a:gridCol>
                    <a:gridCol w="1289447">
                      <a:extLst>
                        <a:ext uri="{9D8B030D-6E8A-4147-A177-3AD203B41FA5}">
                          <a16:colId xmlns:a16="http://schemas.microsoft.com/office/drawing/2014/main" val="451551455"/>
                        </a:ext>
                      </a:extLst>
                    </a:gridCol>
                  </a:tblGrid>
                  <a:tr h="159481">
                    <a:tc gridSpan="4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Ideal gas equation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13537500"/>
                      </a:ext>
                    </a:extLst>
                  </a:tr>
                  <a:tr h="404018">
                    <a:tc gridSpan="4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𝑝𝑉</m:t>
                                </m:r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𝑛𝑅𝑇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45486546"/>
                      </a:ext>
                    </a:extLst>
                  </a:tr>
                  <a:tr h="25516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Pressure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Pa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(</a:t>
                          </a:r>
                          <a:r>
                            <a:rPr lang="en-GB" sz="900" baseline="0" dirty="0" err="1">
                              <a:latin typeface="Lucida Sans" panose="020B0602030504020204" pitchFamily="34" charset="0"/>
                            </a:rPr>
                            <a:t>pascals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1 </a:t>
                          </a:r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atm</a:t>
                          </a: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 = 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1x10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5</a:t>
                          </a: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 pa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502019763"/>
                      </a:ext>
                    </a:extLst>
                  </a:tr>
                  <a:tr h="31273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Volume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1m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3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= 1x10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6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cm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93905731"/>
                      </a:ext>
                    </a:extLst>
                  </a:tr>
                  <a:tr h="17011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No.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of moles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Moles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640019636"/>
                      </a:ext>
                    </a:extLst>
                  </a:tr>
                  <a:tr h="17011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Boyles gas const.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kern="1200" dirty="0">
                              <a:effectLst/>
                              <a:latin typeface="Lucida Sans" panose="020B0602030504020204" pitchFamily="34" charset="0"/>
                            </a:rPr>
                            <a:t>J/</a:t>
                          </a:r>
                          <a:r>
                            <a:rPr lang="en-GB" sz="900" kern="1200" dirty="0" err="1">
                              <a:effectLst/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kern="1200" dirty="0">
                              <a:effectLst/>
                              <a:latin typeface="Lucida Sans" panose="020B0602030504020204" pitchFamily="34" charset="0"/>
                            </a:rPr>
                            <a:t> K.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kern="1200" dirty="0">
                              <a:effectLst/>
                              <a:latin typeface="Lucida Sans" panose="020B0602030504020204" pitchFamily="34" charset="0"/>
                            </a:rPr>
                            <a:t>8.314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8178103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K (kelvin)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 </a:t>
                          </a:r>
                          <a:r>
                            <a:rPr lang="en-GB" sz="900" baseline="30000" dirty="0" err="1">
                              <a:latin typeface="Lucida Sans" panose="020B0602030504020204" pitchFamily="34" charset="0"/>
                            </a:rPr>
                            <a:t>o</a:t>
                          </a:r>
                          <a:r>
                            <a:rPr lang="en-GB" sz="900" baseline="0" dirty="0" err="1">
                              <a:latin typeface="Lucida Sans" panose="020B0602030504020204" pitchFamily="34" charset="0"/>
                            </a:rPr>
                            <a:t>C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+ 273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55269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7859240"/>
                  </p:ext>
                </p:extLst>
              </p:nvPr>
            </p:nvGraphicFramePr>
            <p:xfrm>
              <a:off x="4522078" y="2334002"/>
              <a:ext cx="5157788" cy="210714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89447">
                      <a:extLst>
                        <a:ext uri="{9D8B030D-6E8A-4147-A177-3AD203B41FA5}">
                          <a16:colId xmlns:a16="http://schemas.microsoft.com/office/drawing/2014/main" val="209824612"/>
                        </a:ext>
                      </a:extLst>
                    </a:gridCol>
                    <a:gridCol w="1289447">
                      <a:extLst>
                        <a:ext uri="{9D8B030D-6E8A-4147-A177-3AD203B41FA5}">
                          <a16:colId xmlns:a16="http://schemas.microsoft.com/office/drawing/2014/main" val="635826672"/>
                        </a:ext>
                      </a:extLst>
                    </a:gridCol>
                    <a:gridCol w="1289447">
                      <a:extLst>
                        <a:ext uri="{9D8B030D-6E8A-4147-A177-3AD203B41FA5}">
                          <a16:colId xmlns:a16="http://schemas.microsoft.com/office/drawing/2014/main" val="2689777975"/>
                        </a:ext>
                      </a:extLst>
                    </a:gridCol>
                    <a:gridCol w="1289447">
                      <a:extLst>
                        <a:ext uri="{9D8B030D-6E8A-4147-A177-3AD203B41FA5}">
                          <a16:colId xmlns:a16="http://schemas.microsoft.com/office/drawing/2014/main" val="451551455"/>
                        </a:ext>
                      </a:extLst>
                    </a:gridCol>
                  </a:tblGrid>
                  <a:tr h="228600">
                    <a:tc gridSpan="4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Ideal gas equation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13537500"/>
                      </a:ext>
                    </a:extLst>
                  </a:tr>
                  <a:tr h="579120">
                    <a:tc gridSpan="4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4"/>
                          <a:stretch>
                            <a:fillRect l="-118" t="-41053" r="-236" b="-22736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45486546"/>
                      </a:ext>
                    </a:extLst>
                  </a:tr>
                  <a:tr h="25516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2" t="-319048" r="-300472" b="-4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Pressure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Pa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(</a:t>
                          </a:r>
                          <a:r>
                            <a:rPr lang="en-GB" sz="900" baseline="0" dirty="0" err="1" smtClean="0">
                              <a:latin typeface="Lucida Sans" panose="020B0602030504020204" pitchFamily="34" charset="0"/>
                            </a:rPr>
                            <a:t>pascals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1 </a:t>
                          </a:r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atm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 = 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1x10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5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 pa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502019763"/>
                      </a:ext>
                    </a:extLst>
                  </a:tr>
                  <a:tr h="3127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2" t="-338462" r="-300472" b="-23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Volume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1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3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= 1x10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6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cm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 smtClean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93905731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2" t="-570000" r="-300472" b="-2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No.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of moles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Moles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64001963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2" t="-670000" r="-300472" b="-1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Boyles gas const.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kern="1200" dirty="0" smtClean="0">
                              <a:effectLst/>
                              <a:latin typeface="Lucida Sans" panose="020B0602030504020204" pitchFamily="34" charset="0"/>
                            </a:rPr>
                            <a:t>J/</a:t>
                          </a:r>
                          <a:r>
                            <a:rPr lang="en-GB" sz="900" kern="1200" dirty="0" err="1" smtClean="0">
                              <a:effectLst/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kern="1200" dirty="0" smtClean="0">
                              <a:effectLst/>
                              <a:latin typeface="Lucida Sans" panose="020B0602030504020204" pitchFamily="34" charset="0"/>
                            </a:rPr>
                            <a:t> K.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kern="1200" dirty="0" smtClean="0">
                              <a:effectLst/>
                              <a:latin typeface="Lucida Sans" panose="020B0602030504020204" pitchFamily="34" charset="0"/>
                            </a:rPr>
                            <a:t>8.314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81781033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72" t="-770000" r="-30047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Temperature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K (kelvin)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 </a:t>
                          </a:r>
                          <a:r>
                            <a:rPr lang="en-GB" sz="900" baseline="30000" dirty="0" err="1" smtClean="0">
                              <a:latin typeface="Lucida Sans" panose="020B0602030504020204" pitchFamily="34" charset="0"/>
                            </a:rPr>
                            <a:t>o</a:t>
                          </a:r>
                          <a:r>
                            <a:rPr lang="en-GB" sz="900" baseline="0" dirty="0" err="1" smtClean="0">
                              <a:latin typeface="Lucida Sans" panose="020B0602030504020204" pitchFamily="34" charset="0"/>
                            </a:rPr>
                            <a:t>C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+ 273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5526986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83428217"/>
                  </p:ext>
                </p:extLst>
              </p:nvPr>
            </p:nvGraphicFramePr>
            <p:xfrm>
              <a:off x="4520952" y="4772503"/>
              <a:ext cx="5157789" cy="15392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19263">
                      <a:extLst>
                        <a:ext uri="{9D8B030D-6E8A-4147-A177-3AD203B41FA5}">
                          <a16:colId xmlns:a16="http://schemas.microsoft.com/office/drawing/2014/main" val="209824612"/>
                        </a:ext>
                      </a:extLst>
                    </a:gridCol>
                    <a:gridCol w="1719263">
                      <a:extLst>
                        <a:ext uri="{9D8B030D-6E8A-4147-A177-3AD203B41FA5}">
                          <a16:colId xmlns:a16="http://schemas.microsoft.com/office/drawing/2014/main" val="635826672"/>
                        </a:ext>
                      </a:extLst>
                    </a:gridCol>
                    <a:gridCol w="1719263">
                      <a:extLst>
                        <a:ext uri="{9D8B030D-6E8A-4147-A177-3AD203B41FA5}">
                          <a16:colId xmlns:a16="http://schemas.microsoft.com/office/drawing/2014/main" val="2689777975"/>
                        </a:ext>
                      </a:extLst>
                    </a:gridCol>
                  </a:tblGrid>
                  <a:tr h="180474">
                    <a:tc gridSpan="3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5.</a:t>
                          </a:r>
                          <a:r>
                            <a:rPr lang="en-GB" sz="900" baseline="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 Ratio method for titration calculations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13537500"/>
                      </a:ext>
                    </a:extLst>
                  </a:tr>
                  <a:tr h="457201">
                    <a:tc gridSpan="3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45486546"/>
                      </a:ext>
                    </a:extLst>
                  </a:tr>
                  <a:tr h="1925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Mole co-efficient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(ratio)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502019763"/>
                      </a:ext>
                    </a:extLst>
                  </a:tr>
                  <a:tr h="20145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Concentration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93905731"/>
                      </a:ext>
                    </a:extLst>
                  </a:tr>
                  <a:tr h="1925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en-GB" sz="1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Volume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cm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400196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83428217"/>
                  </p:ext>
                </p:extLst>
              </p:nvPr>
            </p:nvGraphicFramePr>
            <p:xfrm>
              <a:off x="4520952" y="4772503"/>
              <a:ext cx="5157789" cy="15392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19263">
                      <a:extLst>
                        <a:ext uri="{9D8B030D-6E8A-4147-A177-3AD203B41FA5}">
                          <a16:colId xmlns:a16="http://schemas.microsoft.com/office/drawing/2014/main" val="209824612"/>
                        </a:ext>
                      </a:extLst>
                    </a:gridCol>
                    <a:gridCol w="1719263">
                      <a:extLst>
                        <a:ext uri="{9D8B030D-6E8A-4147-A177-3AD203B41FA5}">
                          <a16:colId xmlns:a16="http://schemas.microsoft.com/office/drawing/2014/main" val="635826672"/>
                        </a:ext>
                      </a:extLst>
                    </a:gridCol>
                    <a:gridCol w="1719263">
                      <a:extLst>
                        <a:ext uri="{9D8B030D-6E8A-4147-A177-3AD203B41FA5}">
                          <a16:colId xmlns:a16="http://schemas.microsoft.com/office/drawing/2014/main" val="2689777975"/>
                        </a:ext>
                      </a:extLst>
                    </a:gridCol>
                  </a:tblGrid>
                  <a:tr h="228600">
                    <a:tc gridSpan="3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5.</a:t>
                          </a:r>
                          <a:r>
                            <a:rPr lang="en-GB" sz="900" baseline="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 Ratio method for titration calculations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13537500"/>
                      </a:ext>
                    </a:extLst>
                  </a:tr>
                  <a:tr h="579120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118" t="-41053" r="-236" b="-12947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4548654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355" t="-326829" r="-20106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Mole co-efficient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(ratio)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502019763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355" t="-437500" r="-201064" b="-1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Concentration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93905731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55" t="-537500" r="-201064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Volume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cm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3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40019636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Lucida Sans"/>
              </a:rPr>
              <a:t>Module2: Bonding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81071"/>
              </p:ext>
            </p:extLst>
          </p:nvPr>
        </p:nvGraphicFramePr>
        <p:xfrm>
          <a:off x="272480" y="531435"/>
          <a:ext cx="3456384" cy="5074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3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51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Ionic bond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Bond formed by the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transfer of electrons from a metal to a non-metal. Strong attraction between oppositely charged ions.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Covalent bond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Bond between non-metals.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A shared pair of electrons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Metallic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bond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Positive metal ions in a ‘sea’ of delocalised electrons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Macromolecular (Giant covalent)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Large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covalently bonded molecule. </a:t>
                      </a:r>
                      <a:r>
                        <a:rPr lang="en-GB" sz="900" u="none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Eg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diamond, graphite, silicon dioxide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Molecular covalent molecule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Small covalently bonded molecules that are held together by intermolecular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forces. </a:t>
                      </a:r>
                      <a:r>
                        <a:rPr lang="en-GB" sz="900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Eg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Iodine, water, carbon dioxide. 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Co-ordinate bond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type of covalent bond where both electrons are donated by one atom.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51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Bonding pair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pair of electrons in a covalent bond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Lone pair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pair of un-bonded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electrons. </a:t>
                      </a:r>
                    </a:p>
                    <a:p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Repel more than bonding pairs 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Electronegativity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power of an atom to attract the electrons in a covalent bond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833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Polar covalent bond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bond with a unequal distribution of electrons due to a difference in electronegativity of the bonding atoms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Intermolecular forces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forces between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molecules. They are responsible for the trends in melting and boiling points of substances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479721"/>
              </p:ext>
            </p:extLst>
          </p:nvPr>
        </p:nvGraphicFramePr>
        <p:xfrm>
          <a:off x="272480" y="5733256"/>
          <a:ext cx="3467270" cy="963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53">
                  <a:extLst>
                    <a:ext uri="{9D8B030D-6E8A-4147-A177-3AD203B41FA5}">
                      <a16:colId xmlns:a16="http://schemas.microsoft.com/office/drawing/2014/main" val="801638018"/>
                    </a:ext>
                  </a:extLst>
                </a:gridCol>
                <a:gridCol w="600217">
                  <a:extLst>
                    <a:ext uri="{9D8B030D-6E8A-4147-A177-3AD203B41FA5}">
                      <a16:colId xmlns:a16="http://schemas.microsoft.com/office/drawing/2014/main" val="1552112355"/>
                    </a:ext>
                  </a:extLst>
                </a:gridCol>
                <a:gridCol w="1000061">
                  <a:extLst>
                    <a:ext uri="{9D8B030D-6E8A-4147-A177-3AD203B41FA5}">
                      <a16:colId xmlns:a16="http://schemas.microsoft.com/office/drawing/2014/main" val="1473040882"/>
                    </a:ext>
                  </a:extLst>
                </a:gridCol>
                <a:gridCol w="800139">
                  <a:extLst>
                    <a:ext uri="{9D8B030D-6E8A-4147-A177-3AD203B41FA5}">
                      <a16:colId xmlns:a16="http://schemas.microsoft.com/office/drawing/2014/main" val="3702122494"/>
                    </a:ext>
                  </a:extLst>
                </a:gridCol>
              </a:tblGrid>
              <a:tr h="181575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Common anions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bg1"/>
                        </a:solidFill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bg1"/>
                        </a:solidFill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241253"/>
                  </a:ext>
                </a:extLst>
              </a:tr>
              <a:tr h="181575"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Sufate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ucida Sans" panose="020B0602030504020204" pitchFamily="34" charset="0"/>
                        </a:rPr>
                        <a:t>SO</a:t>
                      </a:r>
                      <a:r>
                        <a:rPr lang="en-GB" sz="1000" baseline="-25000" dirty="0">
                          <a:latin typeface="Lucida Sans" panose="020B0602030504020204" pitchFamily="34" charset="0"/>
                        </a:rPr>
                        <a:t>4</a:t>
                      </a:r>
                      <a:r>
                        <a:rPr lang="en-GB" sz="1000" baseline="30000" dirty="0">
                          <a:latin typeface="Lucida Sans" panose="020B0602030504020204" pitchFamily="34" charset="0"/>
                        </a:rPr>
                        <a:t>2-</a:t>
                      </a:r>
                      <a:endParaRPr lang="en-GB" sz="10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Hydroxide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ucida Sans" panose="020B0602030504020204" pitchFamily="34" charset="0"/>
                        </a:rPr>
                        <a:t>OH</a:t>
                      </a:r>
                      <a:r>
                        <a:rPr lang="en-GB" sz="1000" baseline="30000" dirty="0">
                          <a:latin typeface="Lucida Sans" panose="020B0602030504020204" pitchFamily="34" charset="0"/>
                        </a:rPr>
                        <a:t>-</a:t>
                      </a:r>
                      <a:endParaRPr lang="en-GB" sz="10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59548109"/>
                  </a:ext>
                </a:extLst>
              </a:tr>
              <a:tr h="24764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Carbonate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ucida Sans" panose="020B0602030504020204" pitchFamily="34" charset="0"/>
                        </a:rPr>
                        <a:t>CO</a:t>
                      </a:r>
                      <a:r>
                        <a:rPr lang="en-GB" sz="1000" baseline="-25000" dirty="0">
                          <a:latin typeface="Lucida Sans" panose="020B0602030504020204" pitchFamily="34" charset="0"/>
                        </a:rPr>
                        <a:t>3</a:t>
                      </a:r>
                      <a:r>
                        <a:rPr lang="en-GB" sz="1000" baseline="30000" dirty="0">
                          <a:latin typeface="Lucida Sans" panose="020B0602030504020204" pitchFamily="34" charset="0"/>
                        </a:rPr>
                        <a:t>2-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Ammonium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aseline="0" dirty="0">
                          <a:latin typeface="Lucida Sans" panose="020B0602030504020204" pitchFamily="34" charset="0"/>
                        </a:rPr>
                        <a:t>NH</a:t>
                      </a:r>
                      <a:r>
                        <a:rPr lang="en-GB" sz="1000" baseline="-25000" dirty="0">
                          <a:latin typeface="Lucida Sans" panose="020B0602030504020204" pitchFamily="34" charset="0"/>
                        </a:rPr>
                        <a:t>4</a:t>
                      </a:r>
                      <a:r>
                        <a:rPr lang="en-GB" sz="1000" baseline="30000" dirty="0">
                          <a:latin typeface="Lucida Sans" panose="020B0602030504020204" pitchFamily="34" charset="0"/>
                        </a:rPr>
                        <a:t>+</a:t>
                      </a:r>
                      <a:endParaRPr lang="en-GB" sz="1000" baseline="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01813827"/>
                  </a:ext>
                </a:extLst>
              </a:tr>
              <a:tr h="18157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Nitrate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Lucida Sans" panose="020B0602030504020204" pitchFamily="34" charset="0"/>
                        </a:rPr>
                        <a:t>NO</a:t>
                      </a:r>
                      <a:r>
                        <a:rPr lang="en-GB" sz="1000" baseline="-25000" dirty="0">
                          <a:latin typeface="Lucida Sans" panose="020B0602030504020204" pitchFamily="34" charset="0"/>
                        </a:rPr>
                        <a:t>3</a:t>
                      </a:r>
                      <a:r>
                        <a:rPr lang="en-GB" sz="1000" baseline="30000" dirty="0">
                          <a:latin typeface="Lucida Sans" panose="020B0602030504020204" pitchFamily="34" charset="0"/>
                        </a:rPr>
                        <a:t>-</a:t>
                      </a:r>
                      <a:endParaRPr lang="en-GB" sz="1000" dirty="0">
                        <a:latin typeface="Lucida Sans" panose="020B0602030504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Lucida Sans" panose="020B0602030504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202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919578"/>
              </p:ext>
            </p:extLst>
          </p:nvPr>
        </p:nvGraphicFramePr>
        <p:xfrm>
          <a:off x="3872880" y="531435"/>
          <a:ext cx="5689255" cy="22957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7851">
                  <a:extLst>
                    <a:ext uri="{9D8B030D-6E8A-4147-A177-3AD203B41FA5}">
                      <a16:colId xmlns:a16="http://schemas.microsoft.com/office/drawing/2014/main" val="3425721421"/>
                    </a:ext>
                  </a:extLst>
                </a:gridCol>
                <a:gridCol w="951003">
                  <a:extLst>
                    <a:ext uri="{9D8B030D-6E8A-4147-A177-3AD203B41FA5}">
                      <a16:colId xmlns:a16="http://schemas.microsoft.com/office/drawing/2014/main" val="1878011284"/>
                    </a:ext>
                  </a:extLst>
                </a:gridCol>
                <a:gridCol w="1324699">
                  <a:extLst>
                    <a:ext uri="{9D8B030D-6E8A-4147-A177-3AD203B41FA5}">
                      <a16:colId xmlns:a16="http://schemas.microsoft.com/office/drawing/2014/main" val="2787573927"/>
                    </a:ext>
                  </a:extLst>
                </a:gridCol>
                <a:gridCol w="1339597">
                  <a:extLst>
                    <a:ext uri="{9D8B030D-6E8A-4147-A177-3AD203B41FA5}">
                      <a16:colId xmlns:a16="http://schemas.microsoft.com/office/drawing/2014/main" val="3919267250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3314616304"/>
                    </a:ext>
                  </a:extLst>
                </a:gridCol>
              </a:tblGrid>
              <a:tr h="238377">
                <a:tc gridSpan="5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Intermolecular forces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878641"/>
                  </a:ext>
                </a:extLst>
              </a:tr>
              <a:tr h="499612">
                <a:tc rowSpan="3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Van der Waals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Temporary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dipoles induce complimentary dipoles in neighbours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Happens in all molecules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Eg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. Alkanes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55616094"/>
                  </a:ext>
                </a:extLst>
              </a:tr>
              <a:tr h="499612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Permanent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dipole- dipole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Attraction between slightly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positive and negative ends of bond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Happens in any asymmetric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bond with different electronegativity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Eg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. Hydrogen chloride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34949723"/>
                  </a:ext>
                </a:extLst>
              </a:tr>
              <a:tr h="499612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Hydrogen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bonding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anose="020B0602030504020204" pitchFamily="34" charset="0"/>
                        </a:rPr>
                        <a:t>Attraction between slightly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positive and negative ends of bond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Happens when H bonded to O, N, F only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Eg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. Water,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Ammonia, Alcohol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387318"/>
                  </a:ext>
                </a:extLst>
              </a:tr>
            </a:tbl>
          </a:graphicData>
        </a:graphic>
      </p:graphicFrame>
      <p:sp>
        <p:nvSpPr>
          <p:cNvPr id="9" name="Right Arrow 8"/>
          <p:cNvSpPr/>
          <p:nvPr/>
        </p:nvSpPr>
        <p:spPr>
          <a:xfrm rot="5400000">
            <a:off x="3549466" y="1384435"/>
            <a:ext cx="1944216" cy="86409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Lucida Sans" panose="020B0602030504020204" pitchFamily="34" charset="0"/>
              </a:rPr>
              <a:t>Increasing strength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234036"/>
              </p:ext>
            </p:extLst>
          </p:nvPr>
        </p:nvGraphicFramePr>
        <p:xfrm>
          <a:off x="3872880" y="3059350"/>
          <a:ext cx="5689257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846336791"/>
                    </a:ext>
                  </a:extLst>
                </a:gridCol>
                <a:gridCol w="977430">
                  <a:extLst>
                    <a:ext uri="{9D8B030D-6E8A-4147-A177-3AD203B41FA5}">
                      <a16:colId xmlns:a16="http://schemas.microsoft.com/office/drawing/2014/main" val="2362128386"/>
                    </a:ext>
                  </a:extLst>
                </a:gridCol>
                <a:gridCol w="812751">
                  <a:extLst>
                    <a:ext uri="{9D8B030D-6E8A-4147-A177-3AD203B41FA5}">
                      <a16:colId xmlns:a16="http://schemas.microsoft.com/office/drawing/2014/main" val="3548839833"/>
                    </a:ext>
                  </a:extLst>
                </a:gridCol>
                <a:gridCol w="541834">
                  <a:extLst>
                    <a:ext uri="{9D8B030D-6E8A-4147-A177-3AD203B41FA5}">
                      <a16:colId xmlns:a16="http://schemas.microsoft.com/office/drawing/2014/main" val="2293395853"/>
                    </a:ext>
                  </a:extLst>
                </a:gridCol>
                <a:gridCol w="1083668">
                  <a:extLst>
                    <a:ext uri="{9D8B030D-6E8A-4147-A177-3AD203B41FA5}">
                      <a16:colId xmlns:a16="http://schemas.microsoft.com/office/drawing/2014/main" val="3086197963"/>
                    </a:ext>
                  </a:extLst>
                </a:gridCol>
                <a:gridCol w="812751">
                  <a:extLst>
                    <a:ext uri="{9D8B030D-6E8A-4147-A177-3AD203B41FA5}">
                      <a16:colId xmlns:a16="http://schemas.microsoft.com/office/drawing/2014/main" val="1140571601"/>
                    </a:ext>
                  </a:extLst>
                </a:gridCol>
                <a:gridCol w="812751">
                  <a:extLst>
                    <a:ext uri="{9D8B030D-6E8A-4147-A177-3AD203B41FA5}">
                      <a16:colId xmlns:a16="http://schemas.microsoft.com/office/drawing/2014/main" val="3651256739"/>
                    </a:ext>
                  </a:extLst>
                </a:gridCol>
              </a:tblGrid>
              <a:tr h="168591">
                <a:tc gridSpan="7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4. VSEPR molecular shapes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8021022"/>
                  </a:ext>
                </a:extLst>
              </a:tr>
              <a:tr h="18636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Electron pairs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Geometry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Bonding pairs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Lone pairs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Angle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Example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34080845"/>
                  </a:ext>
                </a:extLst>
              </a:tr>
              <a:tr h="16859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Linear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Linear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BeCl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2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1393747"/>
                  </a:ext>
                </a:extLst>
              </a:tr>
              <a:tr h="16859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Trigonal planar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Trigonal planar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SO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3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08284316"/>
                  </a:ext>
                </a:extLst>
              </a:tr>
              <a:tr h="168591">
                <a:tc rowSpan="3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3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Tetrahedral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Tetrahedral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109.5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CH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4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2620068"/>
                  </a:ext>
                </a:extLst>
              </a:tr>
              <a:tr h="168591"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Trigonal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pyramidal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NH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3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2830388"/>
                  </a:ext>
                </a:extLst>
              </a:tr>
              <a:tr h="168591"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V-shape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104.5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2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O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25101481"/>
                  </a:ext>
                </a:extLst>
              </a:tr>
              <a:tr h="168591">
                <a:tc rowSpan="3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3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Trigonal </a:t>
                      </a:r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bipyramidal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Trigonal </a:t>
                      </a:r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bipyramidal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120, 90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PCl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5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44284108"/>
                  </a:ext>
                </a:extLst>
              </a:tr>
              <a:tr h="168591"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See-saw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120, 90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TeCl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4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19664590"/>
                  </a:ext>
                </a:extLst>
              </a:tr>
              <a:tr h="168591"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T-shape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87.5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ClF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3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58539194"/>
                  </a:ext>
                </a:extLst>
              </a:tr>
              <a:tr h="168591">
                <a:tc rowSpan="2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Octahedral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Octahedral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SF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6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49314859"/>
                  </a:ext>
                </a:extLst>
              </a:tr>
              <a:tr h="168591"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Square planar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90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ICl</a:t>
                      </a:r>
                      <a:r>
                        <a:rPr lang="en-GB" sz="900" baseline="-25000" dirty="0">
                          <a:latin typeface="Lucida Sans" panose="020B0602030504020204" pitchFamily="34" charset="0"/>
                        </a:rPr>
                        <a:t>4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-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063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078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ucida Sans" pitchFamily="34" charset="0"/>
              </a:rPr>
              <a:t>Unit 4: Enthalpy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971590"/>
              </p:ext>
            </p:extLst>
          </p:nvPr>
        </p:nvGraphicFramePr>
        <p:xfrm>
          <a:off x="272480" y="531435"/>
          <a:ext cx="3456384" cy="46974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3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51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Enthalpy change ∆H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Heat energy change at constant pressure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Standard enthalpy change ∆H</a:t>
                      </a:r>
                      <a:r>
                        <a:rPr lang="en-GB" sz="900" baseline="-25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298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º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Enthalpy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change under standard conditions </a:t>
                      </a:r>
                      <a:r>
                        <a:rPr lang="en-GB" sz="900" u="none" baseline="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eg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100Kpa and 298K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Standard enthalpy change of formation ∆</a:t>
                      </a:r>
                      <a:r>
                        <a:rPr lang="en-GB" sz="900" baseline="-250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f</a:t>
                      </a:r>
                      <a:r>
                        <a:rPr lang="en-GB" sz="9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H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º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  <a:p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enthalpy change when one mole of substance is formed from it’s elements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under standard conditions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Standard enthalpy change of combustion ∆</a:t>
                      </a:r>
                      <a:r>
                        <a:rPr lang="en-GB" sz="900" baseline="-250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</a:t>
                      </a:r>
                      <a:r>
                        <a:rPr lang="en-GB" sz="9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H</a:t>
                      </a:r>
                      <a:r>
                        <a:rPr lang="en-GB" sz="900" baseline="300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º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  <a:p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  <a:p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enthalpy change when one mole of substance is completely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burnt in oxygen. Reactants and products in their standard states under standard conditions.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Calorimetry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process of measuring the heat from a chemical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reaction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Hess’ law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enthalpy change of a reaction is independent of the route taken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51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Mean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bond enthalpy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average enthalpy change when one mole of a specific bond is broken in a range of different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</a:t>
                      </a:r>
                      <a:r>
                        <a:rPr lang="en-GB" sz="900" b="1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gaseous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compounds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85248021"/>
                  </p:ext>
                </p:extLst>
              </p:nvPr>
            </p:nvGraphicFramePr>
            <p:xfrm>
              <a:off x="272479" y="5404310"/>
              <a:ext cx="3456386" cy="1222097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2533">
                      <a:extLst>
                        <a:ext uri="{9D8B030D-6E8A-4147-A177-3AD203B41FA5}">
                          <a16:colId xmlns:a16="http://schemas.microsoft.com/office/drawing/2014/main" val="2032029053"/>
                        </a:ext>
                      </a:extLst>
                    </a:gridCol>
                    <a:gridCol w="849447">
                      <a:extLst>
                        <a:ext uri="{9D8B030D-6E8A-4147-A177-3AD203B41FA5}">
                          <a16:colId xmlns:a16="http://schemas.microsoft.com/office/drawing/2014/main" val="2324065977"/>
                        </a:ext>
                      </a:extLst>
                    </a:gridCol>
                    <a:gridCol w="495511">
                      <a:extLst>
                        <a:ext uri="{9D8B030D-6E8A-4147-A177-3AD203B41FA5}">
                          <a16:colId xmlns:a16="http://schemas.microsoft.com/office/drawing/2014/main" val="632291894"/>
                        </a:ext>
                      </a:extLst>
                    </a:gridCol>
                    <a:gridCol w="1698895">
                      <a:extLst>
                        <a:ext uri="{9D8B030D-6E8A-4147-A177-3AD203B41FA5}">
                          <a16:colId xmlns:a16="http://schemas.microsoft.com/office/drawing/2014/main" val="320210868"/>
                        </a:ext>
                      </a:extLst>
                    </a:gridCol>
                  </a:tblGrid>
                  <a:tr h="119080">
                    <a:tc gridSpan="4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2. Calorimetry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9620981"/>
                      </a:ext>
                    </a:extLst>
                  </a:tr>
                  <a:tr h="190528">
                    <a:tc gridSpan="4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𝑚𝑐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18502873"/>
                      </a:ext>
                    </a:extLst>
                  </a:tr>
                  <a:tr h="33342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Energy / J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Specific heat capacity / J/</a:t>
                          </a:r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Kg</a:t>
                          </a:r>
                          <a:r>
                            <a:rPr lang="en-GB" sz="900" baseline="30000" dirty="0" err="1">
                              <a:latin typeface="Lucida Sans" panose="020B0602030504020204" pitchFamily="34" charset="0"/>
                            </a:rPr>
                            <a:t>o</a:t>
                          </a:r>
                          <a:r>
                            <a:rPr lang="en-GB" sz="900" baseline="0" dirty="0" err="1">
                              <a:latin typeface="Lucida Sans" panose="020B0602030504020204" pitchFamily="34" charset="0"/>
                            </a:rPr>
                            <a:t>C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312725803"/>
                      </a:ext>
                    </a:extLst>
                  </a:tr>
                  <a:tr h="26197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mass / g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Temperature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change / </a:t>
                          </a:r>
                          <a:r>
                            <a:rPr lang="en-GB" sz="900" baseline="30000" dirty="0" err="1">
                              <a:latin typeface="Lucida Sans" panose="020B0602030504020204" pitchFamily="34" charset="0"/>
                            </a:rPr>
                            <a:t>o</a:t>
                          </a:r>
                          <a:r>
                            <a:rPr lang="en-GB" sz="900" baseline="0" dirty="0" err="1">
                              <a:latin typeface="Lucida Sans" panose="020B0602030504020204" pitchFamily="34" charset="0"/>
                            </a:rPr>
                            <a:t>C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902147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85248021"/>
                  </p:ext>
                </p:extLst>
              </p:nvPr>
            </p:nvGraphicFramePr>
            <p:xfrm>
              <a:off x="272479" y="5404310"/>
              <a:ext cx="3456386" cy="1222097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2533">
                      <a:extLst>
                        <a:ext uri="{9D8B030D-6E8A-4147-A177-3AD203B41FA5}">
                          <a16:colId xmlns:a16="http://schemas.microsoft.com/office/drawing/2014/main" val="2032029053"/>
                        </a:ext>
                      </a:extLst>
                    </a:gridCol>
                    <a:gridCol w="849447">
                      <a:extLst>
                        <a:ext uri="{9D8B030D-6E8A-4147-A177-3AD203B41FA5}">
                          <a16:colId xmlns:a16="http://schemas.microsoft.com/office/drawing/2014/main" val="2324065977"/>
                        </a:ext>
                      </a:extLst>
                    </a:gridCol>
                    <a:gridCol w="495511">
                      <a:extLst>
                        <a:ext uri="{9D8B030D-6E8A-4147-A177-3AD203B41FA5}">
                          <a16:colId xmlns:a16="http://schemas.microsoft.com/office/drawing/2014/main" val="632291894"/>
                        </a:ext>
                      </a:extLst>
                    </a:gridCol>
                    <a:gridCol w="1698895">
                      <a:extLst>
                        <a:ext uri="{9D8B030D-6E8A-4147-A177-3AD203B41FA5}">
                          <a16:colId xmlns:a16="http://schemas.microsoft.com/office/drawing/2014/main" val="320210868"/>
                        </a:ext>
                      </a:extLst>
                    </a:gridCol>
                  </a:tblGrid>
                  <a:tr h="228600">
                    <a:tc gridSpan="4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2. Calorimetry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9620981"/>
                      </a:ext>
                    </a:extLst>
                  </a:tr>
                  <a:tr h="365760">
                    <a:tc gridSpan="4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76" t="-65000" r="-352" b="-17666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1850287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1471" t="-162295" r="-738235" b="-737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Energy / J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53659" t="-162295" r="-342683" b="-737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Specific heat capacity / J/</a:t>
                          </a:r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Kg</a:t>
                          </a:r>
                          <a:r>
                            <a:rPr lang="en-GB" sz="900" baseline="30000" dirty="0" err="1" smtClean="0">
                              <a:latin typeface="Lucida Sans" panose="020B0602030504020204" pitchFamily="34" charset="0"/>
                            </a:rPr>
                            <a:t>o</a:t>
                          </a:r>
                          <a:r>
                            <a:rPr lang="en-GB" sz="900" baseline="0" dirty="0" err="1" smtClean="0">
                              <a:latin typeface="Lucida Sans" panose="020B0602030504020204" pitchFamily="34" charset="0"/>
                            </a:rPr>
                            <a:t>C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312725803"/>
                      </a:ext>
                    </a:extLst>
                  </a:tr>
                  <a:tr h="2619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71" t="-372093" r="-738235" b="-46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mass / g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3659" t="-372093" r="-342683" b="-46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Temperature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change / </a:t>
                          </a:r>
                          <a:r>
                            <a:rPr lang="en-GB" sz="900" baseline="30000" dirty="0" err="1" smtClean="0">
                              <a:latin typeface="Lucida Sans" panose="020B0602030504020204" pitchFamily="34" charset="0"/>
                            </a:rPr>
                            <a:t>o</a:t>
                          </a:r>
                          <a:r>
                            <a:rPr lang="en-GB" sz="900" baseline="0" dirty="0" err="1" smtClean="0">
                              <a:latin typeface="Lucida Sans" panose="020B0602030504020204" pitchFamily="34" charset="0"/>
                            </a:rPr>
                            <a:t>C</a:t>
                          </a:r>
                          <a:endParaRPr lang="en-GB" sz="900" dirty="0" smtClean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90214780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114259"/>
              </p:ext>
            </p:extLst>
          </p:nvPr>
        </p:nvGraphicFramePr>
        <p:xfrm>
          <a:off x="3967445" y="188640"/>
          <a:ext cx="5688632" cy="24940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4316">
                  <a:extLst>
                    <a:ext uri="{9D8B030D-6E8A-4147-A177-3AD203B41FA5}">
                      <a16:colId xmlns:a16="http://schemas.microsoft.com/office/drawing/2014/main" val="389062389"/>
                    </a:ext>
                  </a:extLst>
                </a:gridCol>
                <a:gridCol w="2844316">
                  <a:extLst>
                    <a:ext uri="{9D8B030D-6E8A-4147-A177-3AD203B41FA5}">
                      <a16:colId xmlns:a16="http://schemas.microsoft.com/office/drawing/2014/main" val="1821644745"/>
                    </a:ext>
                  </a:extLst>
                </a:gridCol>
              </a:tblGrid>
              <a:tr h="264514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Enthalpy of formation cycle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4. Enthalpy of combustion cycle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522548"/>
                  </a:ext>
                </a:extLst>
              </a:tr>
              <a:tr h="1893621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10761138"/>
                  </a:ext>
                </a:extLst>
              </a:tr>
              <a:tr h="33589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Formation: Arrows go 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Combustion: Arrows go down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286601"/>
                  </a:ext>
                </a:extLst>
              </a:tr>
            </a:tbl>
          </a:graphicData>
        </a:graphic>
      </p:graphicFrame>
      <p:pic>
        <p:nvPicPr>
          <p:cNvPr id="1026" name="Picture 2" descr="Image result for enthalpy of formation hess cycle examp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0" t="8647"/>
          <a:stretch/>
        </p:blipFill>
        <p:spPr bwMode="auto">
          <a:xfrm>
            <a:off x="4075457" y="557972"/>
            <a:ext cx="2736304" cy="180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nthalpy of formation hess cycle exampl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7" t="9867"/>
          <a:stretch/>
        </p:blipFill>
        <p:spPr bwMode="auto">
          <a:xfrm>
            <a:off x="6914484" y="562273"/>
            <a:ext cx="2616312" cy="180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3"/>
          <p:cNvSpPr/>
          <p:nvPr/>
        </p:nvSpPr>
        <p:spPr>
          <a:xfrm rot="16200000">
            <a:off x="13008019" y="3964789"/>
            <a:ext cx="711215" cy="26161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kern="0" dirty="0">
                <a:solidFill>
                  <a:srgbClr val="000000"/>
                </a:solidFill>
                <a:latin typeface="Calibri"/>
              </a:rPr>
              <a:t>values</a:t>
            </a:r>
            <a:endParaRPr lang="en-US" sz="1100" b="0" i="0" u="sng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131344"/>
              </p:ext>
            </p:extLst>
          </p:nvPr>
        </p:nvGraphicFramePr>
        <p:xfrm>
          <a:off x="3967445" y="2840832"/>
          <a:ext cx="5688632" cy="3036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2158">
                  <a:extLst>
                    <a:ext uri="{9D8B030D-6E8A-4147-A177-3AD203B41FA5}">
                      <a16:colId xmlns:a16="http://schemas.microsoft.com/office/drawing/2014/main" val="3500705577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126405575"/>
                    </a:ext>
                  </a:extLst>
                </a:gridCol>
                <a:gridCol w="2844316">
                  <a:extLst>
                    <a:ext uri="{9D8B030D-6E8A-4147-A177-3AD203B41FA5}">
                      <a16:colId xmlns:a16="http://schemas.microsoft.com/office/drawing/2014/main" val="418432191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5. Bond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enthalpies</a:t>
                      </a:r>
                      <a:endParaRPr lang="en-GB" sz="900" dirty="0">
                        <a:solidFill>
                          <a:schemeClr val="bg1"/>
                        </a:solidFill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53797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Shopping list approach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Cycle approach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44905190"/>
                  </a:ext>
                </a:extLst>
              </a:tr>
              <a:tr h="741680">
                <a:tc gridSpan="2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9484426"/>
                  </a:ext>
                </a:extLst>
              </a:tr>
              <a:tr h="1187320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28772969"/>
                  </a:ext>
                </a:extLst>
              </a:tr>
              <a:tr h="288032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= +2348 - +3466 = -1118kJmol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-1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anose="020B0602030504020204" pitchFamily="34" charset="0"/>
                        </a:rPr>
                        <a:t>= +2348 - +3466 = -1118kJmol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-1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961297"/>
                  </a:ext>
                </a:extLst>
              </a:tr>
            </a:tbl>
          </a:graphicData>
        </a:graphic>
      </p:graphicFrame>
      <p:pic>
        <p:nvPicPr>
          <p:cNvPr id="22" name="Picture 2" descr="https://www.chemguide.co.uk/physical/energetics/burnch4eqn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457" y="3741030"/>
            <a:ext cx="2533727" cy="47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830941"/>
              </p:ext>
            </p:extLst>
          </p:nvPr>
        </p:nvGraphicFramePr>
        <p:xfrm>
          <a:off x="4021451" y="4372485"/>
          <a:ext cx="2844316" cy="9902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1079">
                  <a:extLst>
                    <a:ext uri="{9D8B030D-6E8A-4147-A177-3AD203B41FA5}">
                      <a16:colId xmlns:a16="http://schemas.microsoft.com/office/drawing/2014/main" val="2944695333"/>
                    </a:ext>
                  </a:extLst>
                </a:gridCol>
                <a:gridCol w="711079">
                  <a:extLst>
                    <a:ext uri="{9D8B030D-6E8A-4147-A177-3AD203B41FA5}">
                      <a16:colId xmlns:a16="http://schemas.microsoft.com/office/drawing/2014/main" val="204087910"/>
                    </a:ext>
                  </a:extLst>
                </a:gridCol>
                <a:gridCol w="708781">
                  <a:extLst>
                    <a:ext uri="{9D8B030D-6E8A-4147-A177-3AD203B41FA5}">
                      <a16:colId xmlns:a16="http://schemas.microsoft.com/office/drawing/2014/main" val="868698593"/>
                    </a:ext>
                  </a:extLst>
                </a:gridCol>
                <a:gridCol w="713377">
                  <a:extLst>
                    <a:ext uri="{9D8B030D-6E8A-4147-A177-3AD203B41FA5}">
                      <a16:colId xmlns:a16="http://schemas.microsoft.com/office/drawing/2014/main" val="1054802583"/>
                    </a:ext>
                  </a:extLst>
                </a:gridCol>
              </a:tblGrid>
              <a:tr h="258772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C-H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4x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(+413)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C=O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2x (+805)</a:t>
                      </a:r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46875270"/>
                  </a:ext>
                </a:extLst>
              </a:tr>
              <a:tr h="258772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O=O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2x (+498)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O-H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4x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(+464)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91510339"/>
                  </a:ext>
                </a:extLst>
              </a:tr>
              <a:tr h="258772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=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+2348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= +3466</a:t>
                      </a:r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85542903"/>
                  </a:ext>
                </a:extLst>
              </a:tr>
            </a:tbl>
          </a:graphicData>
        </a:graphic>
      </p:graphicFrame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5852" y="3767320"/>
            <a:ext cx="2733575" cy="142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52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Lucida Sans"/>
              </a:rPr>
              <a:t>Module3: Kinetics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886864"/>
              </p:ext>
            </p:extLst>
          </p:nvPr>
        </p:nvGraphicFramePr>
        <p:xfrm>
          <a:off x="272480" y="531435"/>
          <a:ext cx="3456384" cy="1731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3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51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Collision theory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For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a reaction to occur the reactants have to collide with sufficient energy and in the correct orientation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Activation energy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minimum energy needed for a collision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to create a successful reaction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Rate of reaction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amount of product made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or reactant used up in a given time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70291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605187"/>
              </p:ext>
            </p:extLst>
          </p:nvPr>
        </p:nvGraphicFramePr>
        <p:xfrm>
          <a:off x="272480" y="2602418"/>
          <a:ext cx="3456384" cy="2666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459627956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998330324"/>
                    </a:ext>
                  </a:extLst>
                </a:gridCol>
              </a:tblGrid>
              <a:tr h="288714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Factors the increase the rate of reaction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378604"/>
                  </a:ext>
                </a:extLst>
              </a:tr>
              <a:tr h="28871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More particles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in a given spec so more collisions and increased rate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88287448"/>
                  </a:ext>
                </a:extLst>
              </a:tr>
              <a:tr h="28871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Pressure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anose="020B0602030504020204" pitchFamily="34" charset="0"/>
                        </a:rPr>
                        <a:t>More particles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in a given spec so more collisions and increased rate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95688928"/>
                  </a:ext>
                </a:extLst>
              </a:tr>
              <a:tr h="37341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Surface area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High surface area increases the number of particles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available to collide so increases rate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19829011"/>
                  </a:ext>
                </a:extLst>
              </a:tr>
              <a:tr h="47525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Temperature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Increases the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kinetic store of the particles so they collide more frequently and with a greater proportion above the activation energy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61439993"/>
                  </a:ext>
                </a:extLst>
              </a:tr>
              <a:tr h="37341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Catalyst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Speed up reaction by providing an alternative route with a lower activation energy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51155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384245"/>
              </p:ext>
            </p:extLst>
          </p:nvPr>
        </p:nvGraphicFramePr>
        <p:xfrm>
          <a:off x="4016896" y="531435"/>
          <a:ext cx="5544616" cy="45789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1806075752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818503547"/>
                    </a:ext>
                  </a:extLst>
                </a:gridCol>
              </a:tblGrid>
              <a:tr h="119197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Maxwell-Boltzmann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distribution</a:t>
                      </a:r>
                      <a:endParaRPr lang="en-GB" sz="900" dirty="0">
                        <a:solidFill>
                          <a:schemeClr val="bg1"/>
                        </a:solidFill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421226"/>
                  </a:ext>
                </a:extLst>
              </a:tr>
              <a:tr h="552533"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87746"/>
                  </a:ext>
                </a:extLst>
              </a:tr>
              <a:tr h="1511765">
                <a:tc gridSpan="2"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133888"/>
                  </a:ext>
                </a:extLst>
              </a:tr>
              <a:tr h="217896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Line starts at origin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Lucida Sans" panose="020B0602030504020204" pitchFamily="34" charset="0"/>
                        </a:rPr>
                        <a:t>No particles have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no energy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680496"/>
                  </a:ext>
                </a:extLst>
              </a:tr>
              <a:tr h="277328">
                <a:tc>
                  <a:txBody>
                    <a:bodyPr/>
                    <a:lstStyle/>
                    <a:p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Asymptotic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some particles have infinite energy 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246899"/>
                  </a:ext>
                </a:extLst>
              </a:tr>
              <a:tr h="11919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Area under the curve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Number of particles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772340"/>
                  </a:ext>
                </a:extLst>
              </a:tr>
              <a:tr h="11919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Height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of curve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Most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probable energy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809747"/>
                  </a:ext>
                </a:extLst>
              </a:tr>
            </a:tbl>
          </a:graphicData>
        </a:graphic>
      </p:graphicFrame>
      <p:pic>
        <p:nvPicPr>
          <p:cNvPr id="2050" name="Picture 2" descr="Image result for maxwell boltzmann distribu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829" y="1016505"/>
            <a:ext cx="52387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033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Lucida Sans"/>
              </a:rPr>
              <a:t>Module3: Equilibria Kc </a:t>
            </a:r>
            <a:endParaRPr lang="en-GB" dirty="0">
              <a:latin typeface="Lucida Sans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767050"/>
              </p:ext>
            </p:extLst>
          </p:nvPr>
        </p:nvGraphicFramePr>
        <p:xfrm>
          <a:off x="272480" y="531435"/>
          <a:ext cx="3456384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3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51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Equilibrium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When a reversible reaction has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the same rate in both directions and the concentrations do not change. Happens in a closed system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Le </a:t>
                      </a:r>
                      <a:r>
                        <a:rPr lang="en-GB" sz="900" dirty="0" err="1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Charteliers</a:t>
                      </a:r>
                      <a:r>
                        <a:rPr lang="en-GB" sz="900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principle</a:t>
                      </a:r>
                      <a:endParaRPr lang="en-GB" sz="900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If a change is made to a system at equilibrium then the equilibrium will shift to oppose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that change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389493"/>
              </p:ext>
            </p:extLst>
          </p:nvPr>
        </p:nvGraphicFramePr>
        <p:xfrm>
          <a:off x="3872880" y="557972"/>
          <a:ext cx="5760639" cy="35832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289574470"/>
                    </a:ext>
                  </a:extLst>
                </a:gridCol>
                <a:gridCol w="1227409">
                  <a:extLst>
                    <a:ext uri="{9D8B030D-6E8A-4147-A177-3AD203B41FA5}">
                      <a16:colId xmlns:a16="http://schemas.microsoft.com/office/drawing/2014/main" val="1792587809"/>
                    </a:ext>
                  </a:extLst>
                </a:gridCol>
                <a:gridCol w="1724919">
                  <a:extLst>
                    <a:ext uri="{9D8B030D-6E8A-4147-A177-3AD203B41FA5}">
                      <a16:colId xmlns:a16="http://schemas.microsoft.com/office/drawing/2014/main" val="1176703145"/>
                    </a:ext>
                  </a:extLst>
                </a:gridCol>
                <a:gridCol w="1728191">
                  <a:extLst>
                    <a:ext uri="{9D8B030D-6E8A-4147-A177-3AD203B41FA5}">
                      <a16:colId xmlns:a16="http://schemas.microsoft.com/office/drawing/2014/main" val="542483658"/>
                    </a:ext>
                  </a:extLst>
                </a:gridCol>
              </a:tblGrid>
              <a:tr h="206732">
                <a:tc gridSpan="4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Le </a:t>
                      </a:r>
                      <a:r>
                        <a:rPr lang="en-GB" sz="900" dirty="0" err="1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Charteliers</a:t>
                      </a:r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principle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604325"/>
                  </a:ext>
                </a:extLst>
              </a:tr>
              <a:tr h="376201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Factor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Effect on equilibrium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Example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81822827"/>
                  </a:ext>
                </a:extLst>
              </a:tr>
              <a:tr h="46381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Pressure Increase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Shifts to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side with least moles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To decrease the pressure to reach the equilibrium pressure again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It will shift to the right as it has the least moles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99385813"/>
                  </a:ext>
                </a:extLst>
              </a:tr>
              <a:tr h="46381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Pressure Decrease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Shifts to side with most moles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To increase the 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It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will shift to the left as it has the most moles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86089983"/>
                  </a:ext>
                </a:extLst>
              </a:tr>
              <a:tr h="46381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Concentration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Increase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Shifts to other 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To decrease the concentration of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what was increased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If the concentration of A is increased it will shift to the right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7870453"/>
                  </a:ext>
                </a:extLst>
              </a:tr>
              <a:tr h="46381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Concentration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Decrease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Shifts to the same 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To increase the concentration of what was decreased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If the concentration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of A is decreased it will shift to the left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87784150"/>
                  </a:ext>
                </a:extLst>
              </a:tr>
              <a:tr h="46381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Temperature Increase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Shifts in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the endothermic direction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To cool down the reaction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It will shift to the left as this is the endothermic direction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65035246"/>
                  </a:ext>
                </a:extLst>
              </a:tr>
              <a:tr h="46381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Temperature Decrease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Shifts in the exothermic direction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To heat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up the reaction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It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will shift to the right as it is the exothermic direction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862361"/>
                  </a:ext>
                </a:extLst>
              </a:tr>
            </a:tbl>
          </a:graphicData>
        </a:graphic>
      </p:graphicFrame>
      <p:pic>
        <p:nvPicPr>
          <p:cNvPr id="11" name="Picture 6" descr="example of calculating the units of K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35" b="67491"/>
          <a:stretch/>
        </p:blipFill>
        <p:spPr bwMode="auto">
          <a:xfrm>
            <a:off x="4713074" y="4785814"/>
            <a:ext cx="1631181" cy="54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example of calculating the units of K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50" r="39651" b="22577"/>
          <a:stretch/>
        </p:blipFill>
        <p:spPr bwMode="auto">
          <a:xfrm>
            <a:off x="4424119" y="5661248"/>
            <a:ext cx="2329080" cy="80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example of calculating the units of K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19" r="55022" b="2210"/>
          <a:stretch/>
        </p:blipFill>
        <p:spPr bwMode="auto">
          <a:xfrm>
            <a:off x="7009872" y="6284620"/>
            <a:ext cx="1735874" cy="35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xample of calculating the units of K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71" t="32937" b="23894"/>
          <a:stretch/>
        </p:blipFill>
        <p:spPr bwMode="auto">
          <a:xfrm>
            <a:off x="7236262" y="5590688"/>
            <a:ext cx="1575730" cy="72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>
            <a:stCxn id="11" idx="2"/>
          </p:cNvCxnSpPr>
          <p:nvPr/>
        </p:nvCxnSpPr>
        <p:spPr>
          <a:xfrm flipH="1">
            <a:off x="5528664" y="5331947"/>
            <a:ext cx="1" cy="258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Picture 6" descr="example of calculating the units of K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50" r="39651" b="22577"/>
          <a:stretch/>
        </p:blipFill>
        <p:spPr bwMode="auto">
          <a:xfrm>
            <a:off x="6758377" y="4781489"/>
            <a:ext cx="2329080" cy="80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>
            <a:endCxn id="16" idx="1"/>
          </p:cNvCxnSpPr>
          <p:nvPr/>
        </p:nvCxnSpPr>
        <p:spPr>
          <a:xfrm flipV="1">
            <a:off x="6174775" y="5186138"/>
            <a:ext cx="583602" cy="549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566237" y="4748397"/>
            <a:ext cx="662153" cy="3732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149839" y="5090411"/>
            <a:ext cx="662153" cy="3732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264993"/>
              </p:ext>
            </p:extLst>
          </p:nvPr>
        </p:nvGraphicFramePr>
        <p:xfrm>
          <a:off x="272478" y="2060848"/>
          <a:ext cx="3456384" cy="2434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890104548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458794699"/>
                    </a:ext>
                  </a:extLst>
                </a:gridCol>
              </a:tblGrid>
              <a:tr h="260614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Kc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968161"/>
                  </a:ext>
                </a:extLst>
              </a:tr>
              <a:tr h="260614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09422847"/>
                  </a:ext>
                </a:extLst>
              </a:tr>
              <a:tr h="260614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91223063"/>
                  </a:ext>
                </a:extLst>
              </a:tr>
              <a:tr h="260614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06911898"/>
                  </a:ext>
                </a:extLst>
              </a:tr>
              <a:tr h="610406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35425216"/>
                  </a:ext>
                </a:extLst>
              </a:tr>
              <a:tr h="26061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[ 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Concentration / </a:t>
                      </a:r>
                      <a:r>
                        <a:rPr lang="en-GB" sz="900" dirty="0" err="1">
                          <a:latin typeface="Lucida Sans" panose="020B0602030504020204" pitchFamily="34" charset="0"/>
                        </a:rPr>
                        <a:t>mol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 dm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-3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35694633"/>
                  </a:ext>
                </a:extLst>
              </a:tr>
              <a:tr h="26061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Kc &gt;1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In favour of products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12831302"/>
                  </a:ext>
                </a:extLst>
              </a:tr>
              <a:tr h="26061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Kc&lt;1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In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favour of r</a:t>
                      </a:r>
                      <a:r>
                        <a:rPr lang="en-GB" sz="900" dirty="0">
                          <a:latin typeface="Lucida Sans" panose="020B0602030504020204" pitchFamily="34" charset="0"/>
                        </a:rPr>
                        <a:t>eactants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077717"/>
                  </a:ext>
                </a:extLst>
              </a:tr>
            </a:tbl>
          </a:graphicData>
        </a:graphic>
      </p:graphicFrame>
      <p:pic>
        <p:nvPicPr>
          <p:cNvPr id="7" name="Picture 2" descr="https://lh6.googleusercontent.com/xs_yl8_0M1fEEh5luC-ewyeh6gNyW_hm3hn4hBtRGubNLij0UWSYp-qmoglBFMFk6f_96_fLc8dO6HkgSRXTFIaqODMTRbQX0Wrma6IkhpusV6BEobkwSIgjqJVfpqK5_EzoxxGX_3BOi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994" y="2834736"/>
            <a:ext cx="1657350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lh3.googleusercontent.com/yX50bBU4OKkch5EzrMzPPk6aCJIkEit7-yBu5BPzAZTC5UogXne7FFVyPnseSBiZzEcBeDYuZY5MjBYIPXPn9arx2AIw8XLGUXn1BPmV6S1C84hvgDNY_qnJYXIkcIC-4Hfrg6P0ygRL2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57" y="2349577"/>
            <a:ext cx="2562225" cy="40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09597"/>
              </p:ext>
            </p:extLst>
          </p:nvPr>
        </p:nvGraphicFramePr>
        <p:xfrm>
          <a:off x="3867355" y="4332185"/>
          <a:ext cx="5766164" cy="23097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6164">
                  <a:extLst>
                    <a:ext uri="{9D8B030D-6E8A-4147-A177-3AD203B41FA5}">
                      <a16:colId xmlns:a16="http://schemas.microsoft.com/office/drawing/2014/main" val="1176093319"/>
                    </a:ext>
                  </a:extLst>
                </a:gridCol>
              </a:tblGrid>
              <a:tr h="235693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4. Units of Kc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615134"/>
                  </a:ext>
                </a:extLst>
              </a:tr>
              <a:tr h="2074095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021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942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071223"/>
              </p:ext>
            </p:extLst>
          </p:nvPr>
        </p:nvGraphicFramePr>
        <p:xfrm>
          <a:off x="272480" y="531435"/>
          <a:ext cx="3456384" cy="29055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3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51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itchFamily="34" charset="0"/>
                          <a:ea typeface="Adobe Fan Heiti Std B"/>
                        </a:rPr>
                        <a:t>1. Keywords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71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Oxidation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loss of electrons, gain of oxygen, increase in oxidation number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Reduction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The gain of electrons, loss of oxygen, decrease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in oxidation number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Disproportionation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When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one species is both oxidised and reduced simultaneously 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7027373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Half equation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balanced equation which only shows either the oxidation or reduction during a redox reaction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2388752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Oxidising agent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substance which oxidises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another substance and in doing so becomes reduced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4171232"/>
                  </a:ext>
                </a:extLst>
              </a:tr>
              <a:tr h="36242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Reducing agent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none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A substance which</a:t>
                      </a:r>
                      <a:r>
                        <a:rPr lang="en-GB" sz="900" u="none" baseline="0" dirty="0">
                          <a:latin typeface="Lucida Sans" pitchFamily="34" charset="0"/>
                          <a:ea typeface="Adobe Fan Heiti Std B" panose="020B0700000000000000" pitchFamily="34" charset="-128"/>
                        </a:rPr>
                        <a:t> reduces another substance and in doing so becomes oxidised</a:t>
                      </a:r>
                      <a:endParaRPr lang="en-GB" sz="900" u="none" dirty="0">
                        <a:latin typeface="Lucida Sans" pitchFamily="34" charset="0"/>
                        <a:ea typeface="Adobe Fan Heiti Std B" panose="020B07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197511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Lucida Sans"/>
              </a:rPr>
              <a:t>Module2: Redox </a:t>
            </a:r>
            <a:endParaRPr lang="en-GB" dirty="0">
              <a:latin typeface="Lucida Sans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470210"/>
              </p:ext>
            </p:extLst>
          </p:nvPr>
        </p:nvGraphicFramePr>
        <p:xfrm>
          <a:off x="272480" y="3573016"/>
          <a:ext cx="3456384" cy="21602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393279057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255994018"/>
                    </a:ext>
                  </a:extLst>
                </a:gridCol>
              </a:tblGrid>
              <a:tr h="240027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Rules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to assign oxidation numbers</a:t>
                      </a:r>
                      <a:endParaRPr lang="en-GB" sz="900" dirty="0">
                        <a:solidFill>
                          <a:schemeClr val="bg1"/>
                        </a:solidFill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286565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Element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34105567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Mono atomic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Charge on the 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6371858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Hydrogen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+1 (unless hydride = -1)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69552099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Oxygen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-2 (unless peroxide = -1)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6135242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Fluorine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-1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7695413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Group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+1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46263439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Group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+2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2423802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Group 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-1 mostly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086221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99565"/>
              </p:ext>
            </p:extLst>
          </p:nvPr>
        </p:nvGraphicFramePr>
        <p:xfrm>
          <a:off x="4088904" y="531435"/>
          <a:ext cx="3456384" cy="178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140">
                  <a:extLst>
                    <a:ext uri="{9D8B030D-6E8A-4147-A177-3AD203B41FA5}">
                      <a16:colId xmlns:a16="http://schemas.microsoft.com/office/drawing/2014/main" val="2325247989"/>
                    </a:ext>
                  </a:extLst>
                </a:gridCol>
                <a:gridCol w="3244244">
                  <a:extLst>
                    <a:ext uri="{9D8B030D-6E8A-4147-A177-3AD203B41FA5}">
                      <a16:colId xmlns:a16="http://schemas.microsoft.com/office/drawing/2014/main" val="4263485914"/>
                    </a:ext>
                  </a:extLst>
                </a:gridCol>
              </a:tblGrid>
              <a:tr h="264030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Steps to balance half equations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452251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Balance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the existing atoms 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3073538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Determine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the oxidation state before and after the reaction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75868100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Add electrons to balance the change in oxidation state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99456017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If it is a complex ion add H</a:t>
                      </a:r>
                      <a:r>
                        <a:rPr lang="en-GB" sz="900" baseline="30000" dirty="0">
                          <a:latin typeface="Lucida Sans" panose="020B0602030504020204" pitchFamily="34" charset="0"/>
                        </a:rPr>
                        <a:t>+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ions to produce 1 water for every oxygen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82266537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Check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the atoms and charge balance both sides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74463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926358"/>
              </p:ext>
            </p:extLst>
          </p:nvPr>
        </p:nvGraphicFramePr>
        <p:xfrm>
          <a:off x="4088904" y="2543212"/>
          <a:ext cx="3456384" cy="178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140">
                  <a:extLst>
                    <a:ext uri="{9D8B030D-6E8A-4147-A177-3AD203B41FA5}">
                      <a16:colId xmlns:a16="http://schemas.microsoft.com/office/drawing/2014/main" val="2325247989"/>
                    </a:ext>
                  </a:extLst>
                </a:gridCol>
                <a:gridCol w="3244244">
                  <a:extLst>
                    <a:ext uri="{9D8B030D-6E8A-4147-A177-3AD203B41FA5}">
                      <a16:colId xmlns:a16="http://schemas.microsoft.com/office/drawing/2014/main" val="4263485914"/>
                    </a:ext>
                  </a:extLst>
                </a:gridCol>
              </a:tblGrid>
              <a:tr h="264030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4. Steps to combine half equations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452251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Determine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which is being oxidised and which is being reduced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3073538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Write out the balanced half equations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75868100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Factor up the half equations until the number of electrons balance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99456017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Combine</a:t>
                      </a:r>
                      <a:r>
                        <a:rPr lang="en-GB" sz="900" baseline="0" dirty="0">
                          <a:latin typeface="Lucida Sans" panose="020B0602030504020204" pitchFamily="34" charset="0"/>
                        </a:rPr>
                        <a:t> the half equations</a:t>
                      </a:r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82266537"/>
                  </a:ext>
                </a:extLst>
              </a:tr>
              <a:tr h="264030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Cancel any redundant species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744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706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578956"/>
              </p:ext>
            </p:extLst>
          </p:nvPr>
        </p:nvGraphicFramePr>
        <p:xfrm>
          <a:off x="4085845" y="4383876"/>
          <a:ext cx="2911670" cy="22479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11670">
                  <a:extLst>
                    <a:ext uri="{9D8B030D-6E8A-4147-A177-3AD203B41FA5}">
                      <a16:colId xmlns:a16="http://schemas.microsoft.com/office/drawing/2014/main" val="8581720"/>
                    </a:ext>
                  </a:extLst>
                </a:gridCol>
              </a:tblGrid>
              <a:tr h="236256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Born-Haber cycle: enthalpy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of s</a:t>
                      </a:r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052638"/>
                  </a:ext>
                </a:extLst>
              </a:tr>
              <a:tr h="15560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44878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ucida Sans" pitchFamily="34" charset="0"/>
              </a:rPr>
              <a:t>Unit 8: Thermodynamics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6290556"/>
                  </p:ext>
                </p:extLst>
              </p:nvPr>
            </p:nvGraphicFramePr>
            <p:xfrm>
              <a:off x="272479" y="505890"/>
              <a:ext cx="3624393" cy="604086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521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4722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60772">
                    <a:tc gridSpan="2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itchFamily="34" charset="0"/>
                              <a:ea typeface="Adobe Fan Heiti Std B"/>
                            </a:rPr>
                            <a:t>1. Keywords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5029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Standard enthalpy change of atomisation ∆</a:t>
                          </a:r>
                          <a:r>
                            <a:rPr lang="en-GB" sz="900" baseline="-250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at</a:t>
                          </a:r>
                          <a:r>
                            <a:rPr lang="en-GB" sz="9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u="none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 </a:t>
                          </a:r>
                          <a:r>
                            <a:rPr lang="en-GB" sz="900" b="1" u="none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u="none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atoms are formed from a substance at</a:t>
                          </a:r>
                          <a:r>
                            <a:rPr lang="en-GB" sz="900" u="none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its standard states</a:t>
                          </a:r>
                          <a:endParaRPr lang="en-GB" sz="900" u="none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46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Ionisation enthalpy ∆</a:t>
                          </a:r>
                          <a:r>
                            <a:rPr lang="en-GB" sz="900" baseline="-25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ie</a:t>
                          </a: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1st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ions are formed from one moles of </a:t>
                          </a:r>
                          <a:r>
                            <a:rPr lang="en-GB" sz="900" b="1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atoms under standard conditions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5016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Electron affinity ∆H</a:t>
                          </a:r>
                          <a:r>
                            <a:rPr lang="en-GB" sz="900" baseline="-25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ea</a:t>
                          </a:r>
                          <a:r>
                            <a:rPr lang="en-GB" sz="900" baseline="30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1st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enthalpy change when one mole of </a:t>
                          </a:r>
                          <a:r>
                            <a:rPr lang="en-GB" sz="900" b="1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atoms gain one mole of electrons under standard conditions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546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Lattice association enthalpy ∆</a:t>
                          </a:r>
                          <a:r>
                            <a:rPr lang="en-GB" sz="900" baseline="-250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Lf</a:t>
                          </a:r>
                          <a:r>
                            <a:rPr lang="en-GB" sz="9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 ionic lattice is </a:t>
                          </a:r>
                          <a:r>
                            <a:rPr lang="en-GB" sz="900" i="1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formed</a:t>
                          </a: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from its </a:t>
                          </a:r>
                          <a:r>
                            <a:rPr lang="en-GB" sz="900" b="1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ions under standard conditions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546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Lattice dissociation enthalpy ∆</a:t>
                          </a:r>
                          <a:r>
                            <a:rPr lang="en-GB" sz="900" baseline="-250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Ld</a:t>
                          </a:r>
                          <a:r>
                            <a:rPr lang="en-GB" sz="9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 an ionic lattice dissociates into isolated gaseous ions under standard conditions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40674085"/>
                      </a:ext>
                    </a:extLst>
                  </a:tr>
                  <a:tr h="546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Hydration enthalpy ∆</a:t>
                          </a:r>
                          <a:r>
                            <a:rPr lang="en-GB" sz="900" baseline="-250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Hy</a:t>
                          </a:r>
                          <a:r>
                            <a:rPr lang="en-GB" sz="9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moles of gaseous ions are completely surrounded by water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94041097"/>
                      </a:ext>
                    </a:extLst>
                  </a:tr>
                  <a:tr h="54662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Enthalpy of solution ∆</a:t>
                          </a:r>
                          <a:r>
                            <a:rPr lang="en-GB" sz="900" baseline="-250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sol</a:t>
                          </a:r>
                          <a:r>
                            <a:rPr lang="en-GB" sz="900" dirty="0" err="1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 mole of solute is completely dissolved in solvent so that the ions are infinitely diluted, under standard conditions.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9021143"/>
                      </a:ext>
                    </a:extLst>
                  </a:tr>
                  <a:tr h="42786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Entropy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measure of disorder within a system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measured in J mol</a:t>
                          </a:r>
                          <a:r>
                            <a:rPr lang="en-GB" sz="900" baseline="300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-1</a:t>
                          </a:r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53728546"/>
                      </a:ext>
                    </a:extLst>
                  </a:tr>
                  <a:tr h="42786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Entropy change ∆S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l-GR" sz="9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Σ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𝑒𝑛𝑡𝑟𝑜𝑝𝑦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𝑝𝑟𝑜𝑑𝑢𝑐𝑡𝑠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−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Σ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𝑒𝑛𝑡𝑟𝑜𝑝𝑦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𝑟𝑒𝑎𝑐𝑡𝑎𝑛𝑡𝑠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827375591"/>
                      </a:ext>
                    </a:extLst>
                  </a:tr>
                  <a:tr h="42786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Gibbs free energy ∆G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A measure of the feasibility of a reaction. For a reaction to be feasible ∆G must </a:t>
                          </a:r>
                          <a:r>
                            <a:rPr lang="en-GB" sz="900" baseline="0" dirty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90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GB" sz="9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oMath>
                          </a14:m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9492877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6290556"/>
                  </p:ext>
                </p:extLst>
              </p:nvPr>
            </p:nvGraphicFramePr>
            <p:xfrm>
              <a:off x="272479" y="505890"/>
              <a:ext cx="3624393" cy="604086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521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4722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228600">
                    <a:tc gridSpan="2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itchFamily="34" charset="0"/>
                              <a:ea typeface="Adobe Fan Heiti Std B"/>
                            </a:rPr>
                            <a:t>1. Keywords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itchFamily="34" charset="0"/>
                            <a:ea typeface="Adobe Fan Heiti Std B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5029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Standard enthalpy change of atomisation ∆</a:t>
                          </a:r>
                          <a:r>
                            <a:rPr lang="en-GB" sz="900" baseline="-250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at</a:t>
                          </a:r>
                          <a:r>
                            <a:rPr lang="en-GB" sz="9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u="none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 </a:t>
                          </a:r>
                          <a:r>
                            <a:rPr lang="en-GB" sz="900" b="1" u="none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u="none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atoms are formed from a substance at</a:t>
                          </a:r>
                          <a:r>
                            <a:rPr lang="en-GB" sz="900" u="none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its standard states</a:t>
                          </a:r>
                          <a:endParaRPr lang="en-GB" sz="900" u="none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Ionisation enthalpy ∆</a:t>
                          </a:r>
                          <a:r>
                            <a:rPr lang="en-GB" sz="900" baseline="-25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ie</a:t>
                          </a: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1st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</a:t>
                          </a:r>
                          <a:r>
                            <a:rPr lang="en-GB" sz="900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ions are formed from one moles of </a:t>
                          </a:r>
                          <a:r>
                            <a:rPr lang="en-GB" sz="900" b="1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atoms under standard conditions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Electron affinity ∆H</a:t>
                          </a:r>
                          <a:r>
                            <a:rPr lang="en-GB" sz="900" baseline="-25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ea</a:t>
                          </a:r>
                          <a:r>
                            <a:rPr lang="en-GB" sz="900" baseline="30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1st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</a:t>
                          </a:r>
                          <a:r>
                            <a:rPr lang="en-GB" sz="900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enthalpy change when one mole of </a:t>
                          </a:r>
                          <a:r>
                            <a:rPr lang="en-GB" sz="900" b="1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atoms gain one mole of electrons under standard conditions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Lattice association enthalpy ∆</a:t>
                          </a:r>
                          <a:r>
                            <a:rPr lang="en-GB" sz="900" baseline="-250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Lf</a:t>
                          </a:r>
                          <a:r>
                            <a:rPr lang="en-GB" sz="9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endParaRPr lang="en-GB" sz="900" dirty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 ionic lattice is </a:t>
                          </a:r>
                          <a:r>
                            <a:rPr lang="en-GB" sz="900" i="1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formed</a:t>
                          </a: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from its </a:t>
                          </a:r>
                          <a:r>
                            <a:rPr lang="en-GB" sz="900" b="1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gaseous</a:t>
                          </a:r>
                          <a:r>
                            <a:rPr lang="en-GB" sz="900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ions under standard conditions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Lattice </a:t>
                          </a: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dissociation </a:t>
                          </a: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enthalpy </a:t>
                          </a: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∆</a:t>
                          </a:r>
                          <a:r>
                            <a:rPr lang="en-GB" sz="900" baseline="-250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Ld</a:t>
                          </a:r>
                          <a:r>
                            <a:rPr lang="en-GB" sz="9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 of an ionic lattice dissociates into isolated gaseous ions under standard conditions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4067408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Hydration enthalpy ∆</a:t>
                          </a:r>
                          <a:r>
                            <a:rPr lang="en-GB" sz="900" baseline="-250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Hy</a:t>
                          </a:r>
                          <a:r>
                            <a:rPr lang="en-GB" sz="9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 one moles of gaseous ions are completely surrounded by water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940410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Enthalpy of solution ∆</a:t>
                          </a:r>
                          <a:r>
                            <a:rPr lang="en-GB" sz="900" baseline="-250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sol</a:t>
                          </a:r>
                          <a:r>
                            <a:rPr lang="en-GB" sz="900" dirty="0" err="1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H</a:t>
                          </a:r>
                          <a:r>
                            <a:rPr lang="en-GB" sz="900" baseline="30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º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enthalpy change when</a:t>
                          </a:r>
                          <a:r>
                            <a:rPr lang="en-GB" sz="900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I mole of solute is completely dissolved in solvent so that the ions are infinitely diluted, under standard conditions.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9021143"/>
                      </a:ext>
                    </a:extLst>
                  </a:tr>
                  <a:tr h="42786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Entropy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The measure of disorder within a system</a:t>
                          </a:r>
                          <a:r>
                            <a:rPr lang="en-GB" sz="900" baseline="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 measured in J mol</a:t>
                          </a:r>
                          <a:r>
                            <a:rPr lang="en-GB" sz="900" baseline="300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-1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53728546"/>
                      </a:ext>
                    </a:extLst>
                  </a:tr>
                  <a:tr h="42786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Entropy change ∆S</a:t>
                          </a:r>
                          <a:endParaRPr lang="en-GB" sz="900" dirty="0" smtClean="0">
                            <a:latin typeface="Lucida Sans" pitchFamily="34" charset="0"/>
                            <a:ea typeface="Adobe Fan Heiti Std B" panose="020B0700000000000000" pitchFamily="34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6683" t="-1200000" r="-491" b="-12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27375591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900" dirty="0" smtClean="0">
                              <a:latin typeface="Lucida Sans" pitchFamily="34" charset="0"/>
                              <a:ea typeface="Adobe Fan Heiti Std B" panose="020B0700000000000000" pitchFamily="34" charset="-128"/>
                            </a:rPr>
                            <a:t>Gibbs free energy ∆G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6683" t="-1096386" r="-491" b="-48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928776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787147"/>
              </p:ext>
            </p:extLst>
          </p:nvPr>
        </p:nvGraphicFramePr>
        <p:xfrm>
          <a:off x="4088904" y="512851"/>
          <a:ext cx="2908611" cy="374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96">
                  <a:extLst>
                    <a:ext uri="{9D8B030D-6E8A-4147-A177-3AD203B41FA5}">
                      <a16:colId xmlns:a16="http://schemas.microsoft.com/office/drawing/2014/main" val="1087501983"/>
                    </a:ext>
                  </a:extLst>
                </a:gridCol>
                <a:gridCol w="2694915">
                  <a:extLst>
                    <a:ext uri="{9D8B030D-6E8A-4147-A177-3AD203B41FA5}">
                      <a16:colId xmlns:a16="http://schemas.microsoft.com/office/drawing/2014/main" val="3824589022"/>
                    </a:ext>
                  </a:extLst>
                </a:gridCol>
              </a:tblGrid>
              <a:tr h="228374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2. Born-Haber cycle: basic layout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022583"/>
                  </a:ext>
                </a:extLst>
              </a:tr>
              <a:tr h="22837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Atomise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02533886"/>
                  </a:ext>
                </a:extLst>
              </a:tr>
              <a:tr h="22837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Atomise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71247287"/>
                  </a:ext>
                </a:extLst>
              </a:tr>
              <a:tr h="22837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Ionise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14981939"/>
                  </a:ext>
                </a:extLst>
              </a:tr>
              <a:tr h="22837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Electron affinity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21884074"/>
                  </a:ext>
                </a:extLst>
              </a:tr>
              <a:tr h="22837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Lattice enthalpy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6163311"/>
                  </a:ext>
                </a:extLst>
              </a:tr>
              <a:tr h="228374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Lucida Sans" panose="020B0602030504020204" pitchFamily="34" charset="0"/>
                        </a:rPr>
                        <a:t>Enthalpy of formation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19209349"/>
                  </a:ext>
                </a:extLst>
              </a:tr>
              <a:tr h="2146720"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  <a:p>
                      <a:endParaRPr lang="en-GB" sz="900" dirty="0">
                        <a:latin typeface="Lucida Sans" panose="020B0602030504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023696"/>
                  </a:ext>
                </a:extLst>
              </a:tr>
            </a:tbl>
          </a:graphicData>
        </a:graphic>
      </p:graphicFrame>
      <p:pic>
        <p:nvPicPr>
          <p:cNvPr id="3074" name="Picture 2" descr="Image result for born haber cyc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090" y="2241967"/>
            <a:ext cx="2791973" cy="167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78462" y="3191525"/>
            <a:ext cx="1605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Lucida Sans" panose="020B0602030504020204" pitchFamily="34" charset="0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4259170" y="2830599"/>
            <a:ext cx="265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Lucida Sans" panose="020B0602030504020204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78462" y="2470179"/>
            <a:ext cx="1605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Lucida Sans" panose="020B0602030504020204" pitchFamily="34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09184" y="2543723"/>
            <a:ext cx="1605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Lucida Sans" panose="020B0602030504020204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4008" y="3447604"/>
            <a:ext cx="1605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Lucida Sans" panose="020B0602030504020204" pitchFamily="34" charset="0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78463" y="3468393"/>
            <a:ext cx="1605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Lucida Sans" panose="020B0602030504020204" pitchFamily="34" charset="0"/>
              </a:rPr>
              <a:t>6</a:t>
            </a:r>
          </a:p>
        </p:txBody>
      </p:sp>
      <p:pic>
        <p:nvPicPr>
          <p:cNvPr id="3076" name="Picture 4" descr="Image result for enthalpy of solution born haber cyc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71" y="4783632"/>
            <a:ext cx="2702296" cy="177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1682827"/>
                  </p:ext>
                </p:extLst>
              </p:nvPr>
            </p:nvGraphicFramePr>
            <p:xfrm>
              <a:off x="7124885" y="539908"/>
              <a:ext cx="2580642" cy="199840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90321">
                      <a:extLst>
                        <a:ext uri="{9D8B030D-6E8A-4147-A177-3AD203B41FA5}">
                          <a16:colId xmlns:a16="http://schemas.microsoft.com/office/drawing/2014/main" val="4166430206"/>
                        </a:ext>
                      </a:extLst>
                    </a:gridCol>
                    <a:gridCol w="1290321">
                      <a:extLst>
                        <a:ext uri="{9D8B030D-6E8A-4147-A177-3AD203B41FA5}">
                          <a16:colId xmlns:a16="http://schemas.microsoft.com/office/drawing/2014/main" val="3405038422"/>
                        </a:ext>
                      </a:extLst>
                    </a:gridCol>
                  </a:tblGrid>
                  <a:tr h="153607">
                    <a:tc gridSpan="2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Gibbs free energy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68380156"/>
                      </a:ext>
                    </a:extLst>
                  </a:tr>
                  <a:tr h="245772"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=∆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18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00839009"/>
                      </a:ext>
                    </a:extLst>
                  </a:tr>
                  <a:tr h="41344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100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GB" sz="1100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oMath>
                            </m:oMathPara>
                          </a14:m>
                          <a:endParaRPr lang="en-GB" sz="11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Gibbs free energy / KJ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361716650"/>
                      </a:ext>
                    </a:extLst>
                  </a:tr>
                  <a:tr h="32485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100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GB" sz="1100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oMath>
                            </m:oMathPara>
                          </a14:m>
                          <a:endParaRPr lang="en-GB" sz="11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Enthalpy change / KJ mol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0738446"/>
                      </a:ext>
                    </a:extLst>
                  </a:tr>
                  <a:tr h="23953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10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sz="11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Temperature / K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128831410"/>
                      </a:ext>
                    </a:extLst>
                  </a:tr>
                  <a:tr h="32485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100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GB" sz="1100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11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Entropy change /    </a:t>
                          </a:r>
                          <a:r>
                            <a:rPr lang="en-GB" sz="900" b="1" u="sng" dirty="0">
                              <a:latin typeface="Lucida Sans" panose="020B0602030504020204" pitchFamily="34" charset="0"/>
                            </a:rPr>
                            <a:t>J mol</a:t>
                          </a:r>
                          <a:r>
                            <a:rPr lang="en-GB" sz="900" b="1" u="sng" baseline="30000" dirty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b="1" u="sng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511694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1682827"/>
                  </p:ext>
                </p:extLst>
              </p:nvPr>
            </p:nvGraphicFramePr>
            <p:xfrm>
              <a:off x="7124885" y="539908"/>
              <a:ext cx="2580642" cy="199840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90321">
                      <a:extLst>
                        <a:ext uri="{9D8B030D-6E8A-4147-A177-3AD203B41FA5}">
                          <a16:colId xmlns:a16="http://schemas.microsoft.com/office/drawing/2014/main" val="4166430206"/>
                        </a:ext>
                      </a:extLst>
                    </a:gridCol>
                    <a:gridCol w="1290321">
                      <a:extLst>
                        <a:ext uri="{9D8B030D-6E8A-4147-A177-3AD203B41FA5}">
                          <a16:colId xmlns:a16="http://schemas.microsoft.com/office/drawing/2014/main" val="3405038422"/>
                        </a:ext>
                      </a:extLst>
                    </a:gridCol>
                  </a:tblGrid>
                  <a:tr h="228600">
                    <a:tc gridSpan="2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Gibbs free energy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68380156"/>
                      </a:ext>
                    </a:extLst>
                  </a:tr>
                  <a:tr h="365760"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5"/>
                          <a:stretch>
                            <a:fillRect l="-235" t="-65000" r="-471" b="-39166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00839009"/>
                      </a:ext>
                    </a:extLst>
                  </a:tr>
                  <a:tr h="4134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469" t="-145588" r="-100469" b="-245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Gibbs free energy / KJ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36171665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469" t="-278333" r="-100469" b="-17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Enthalpy change / KJ mol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0738446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5"/>
                          <a:stretch>
                            <a:fillRect l="-469" t="-527907" r="-100469" b="-1488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Temperature / K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12883141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9" t="-450000" r="-100469" b="-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Entropy change /    </a:t>
                          </a:r>
                          <a:r>
                            <a:rPr lang="en-GB" sz="900" b="1" u="sng" dirty="0" smtClean="0">
                              <a:latin typeface="Lucida Sans" panose="020B0602030504020204" pitchFamily="34" charset="0"/>
                            </a:rPr>
                            <a:t>J mol</a:t>
                          </a:r>
                          <a:r>
                            <a:rPr lang="en-GB" sz="900" b="1" u="sng" baseline="30000" dirty="0" smtClean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b="1" u="sng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5116940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53903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age result for first order reaction 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024" y="692696"/>
            <a:ext cx="530226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2480" y="1886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ucida Sans" pitchFamily="34" charset="0"/>
              </a:rPr>
              <a:t>Unit 9: Rate equations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5209008"/>
                  </p:ext>
                </p:extLst>
              </p:nvPr>
            </p:nvGraphicFramePr>
            <p:xfrm>
              <a:off x="302893" y="692696"/>
              <a:ext cx="3786012" cy="290102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2004">
                      <a:extLst>
                        <a:ext uri="{9D8B030D-6E8A-4147-A177-3AD203B41FA5}">
                          <a16:colId xmlns:a16="http://schemas.microsoft.com/office/drawing/2014/main" val="1873690840"/>
                        </a:ext>
                      </a:extLst>
                    </a:gridCol>
                    <a:gridCol w="1262004">
                      <a:extLst>
                        <a:ext uri="{9D8B030D-6E8A-4147-A177-3AD203B41FA5}">
                          <a16:colId xmlns:a16="http://schemas.microsoft.com/office/drawing/2014/main" val="3585169548"/>
                        </a:ext>
                      </a:extLst>
                    </a:gridCol>
                    <a:gridCol w="1262004">
                      <a:extLst>
                        <a:ext uri="{9D8B030D-6E8A-4147-A177-3AD203B41FA5}">
                          <a16:colId xmlns:a16="http://schemas.microsoft.com/office/drawing/2014/main" val="1219647595"/>
                        </a:ext>
                      </a:extLst>
                    </a:gridCol>
                  </a:tblGrid>
                  <a:tr h="234026">
                    <a:tc gridSpan="3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1. Rate equation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79491488"/>
                      </a:ext>
                    </a:extLst>
                  </a:tr>
                  <a:tr h="234026">
                    <a:tc gridSpan="3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𝑅𝑎𝑡𝑒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e>
                                  <m:sup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e>
                                  <m:sup>
                                    <m:r>
                                      <a:rPr lang="en-GB" sz="280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8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78299293"/>
                      </a:ext>
                    </a:extLst>
                  </a:tr>
                  <a:tr h="23402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𝑅𝑎𝑡𝑒</m:t>
                                </m:r>
                              </m:oMath>
                            </m:oMathPara>
                          </a14:m>
                          <a:endParaRPr lang="en-GB" sz="12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The rate of reaction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s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366594374"/>
                      </a:ext>
                    </a:extLst>
                  </a:tr>
                  <a:tr h="23402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en-GB" sz="12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The rate constant (temperature dependent)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variable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795701794"/>
                      </a:ext>
                    </a:extLst>
                  </a:tr>
                  <a:tr h="23402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GB" sz="12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Concentration of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A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194407684"/>
                      </a:ext>
                    </a:extLst>
                  </a:tr>
                  <a:tr h="23402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GB" sz="12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Order of reaction with respect to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A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462999753"/>
                      </a:ext>
                    </a:extLst>
                  </a:tr>
                  <a:tr h="23402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GB" sz="12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Concentration of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B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27411606"/>
                      </a:ext>
                    </a:extLst>
                  </a:tr>
                  <a:tr h="23402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12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Order of reaction with respect to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B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8097527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5209008"/>
                  </p:ext>
                </p:extLst>
              </p:nvPr>
            </p:nvGraphicFramePr>
            <p:xfrm>
              <a:off x="302893" y="692696"/>
              <a:ext cx="3786012" cy="290102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2004">
                      <a:extLst>
                        <a:ext uri="{9D8B030D-6E8A-4147-A177-3AD203B41FA5}">
                          <a16:colId xmlns:a16="http://schemas.microsoft.com/office/drawing/2014/main" val="1873690840"/>
                        </a:ext>
                      </a:extLst>
                    </a:gridCol>
                    <a:gridCol w="1262004">
                      <a:extLst>
                        <a:ext uri="{9D8B030D-6E8A-4147-A177-3AD203B41FA5}">
                          <a16:colId xmlns:a16="http://schemas.microsoft.com/office/drawing/2014/main" val="3585169548"/>
                        </a:ext>
                      </a:extLst>
                    </a:gridCol>
                    <a:gridCol w="1262004">
                      <a:extLst>
                        <a:ext uri="{9D8B030D-6E8A-4147-A177-3AD203B41FA5}">
                          <a16:colId xmlns:a16="http://schemas.microsoft.com/office/drawing/2014/main" val="1219647595"/>
                        </a:ext>
                      </a:extLst>
                    </a:gridCol>
                  </a:tblGrid>
                  <a:tr h="234026">
                    <a:tc gridSpan="3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1. Rate equation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79491488"/>
                      </a:ext>
                    </a:extLst>
                  </a:tr>
                  <a:tr h="518160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61" t="-45349" r="-322" b="-415116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7829929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483" t="-208333" r="-201449" b="-49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The rate of reaction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s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366594374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483" t="-222892" r="-201449" b="-2578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The rate constant (temperature dependent)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variable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79570179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483" t="-595556" r="-201449" b="-37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Concentration of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A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19440768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483" t="-521667" r="-201449" b="-18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Order of reaction with respect to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A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46299975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483" t="-828889" r="-201449" b="-14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Concentration of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B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dm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-3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2741160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83" t="-696667" r="-201449" b="-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Order of reaction with respect to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B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8097527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5188037"/>
                  </p:ext>
                </p:extLst>
              </p:nvPr>
            </p:nvGraphicFramePr>
            <p:xfrm>
              <a:off x="280268" y="3668389"/>
              <a:ext cx="3808638" cy="2974848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9546">
                      <a:extLst>
                        <a:ext uri="{9D8B030D-6E8A-4147-A177-3AD203B41FA5}">
                          <a16:colId xmlns:a16="http://schemas.microsoft.com/office/drawing/2014/main" val="1564729589"/>
                        </a:ext>
                      </a:extLst>
                    </a:gridCol>
                    <a:gridCol w="1269546">
                      <a:extLst>
                        <a:ext uri="{9D8B030D-6E8A-4147-A177-3AD203B41FA5}">
                          <a16:colId xmlns:a16="http://schemas.microsoft.com/office/drawing/2014/main" val="903826661"/>
                        </a:ext>
                      </a:extLst>
                    </a:gridCol>
                    <a:gridCol w="1269546">
                      <a:extLst>
                        <a:ext uri="{9D8B030D-6E8A-4147-A177-3AD203B41FA5}">
                          <a16:colId xmlns:a16="http://schemas.microsoft.com/office/drawing/2014/main" val="1125431655"/>
                        </a:ext>
                      </a:extLst>
                    </a:gridCol>
                  </a:tblGrid>
                  <a:tr h="157757">
                    <a:tc gridSpan="3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2. Arrhenius equation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30957770"/>
                      </a:ext>
                    </a:extLst>
                  </a:tr>
                  <a:tr h="161307">
                    <a:tc gridSpan="3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sSup>
                                  <m:sSupPr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320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3200" smtClean="0">
                                        <a:latin typeface="Cambria Math" panose="02040503050406030204" pitchFamily="18" charset="0"/>
                                      </a:rPr>
                                      <m:t>𝐸𝑎</m:t>
                                    </m:r>
                                    <m:r>
                                      <a:rPr lang="en-GB" sz="320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GB" sz="3200" smtClean="0">
                                        <a:latin typeface="Cambria Math" panose="02040503050406030204" pitchFamily="18" charset="0"/>
                                      </a:rPr>
                                      <m:t>𝑅𝑇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5888943"/>
                      </a:ext>
                    </a:extLst>
                  </a:tr>
                  <a:tr h="34706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en-GB" sz="14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The rate constant (temperature dependent)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variable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928072670"/>
                      </a:ext>
                    </a:extLst>
                  </a:tr>
                  <a:tr h="16056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lang="en-GB" sz="14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Arrhenius constant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S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53644999"/>
                      </a:ext>
                    </a:extLst>
                  </a:tr>
                  <a:tr h="25241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en-GB" sz="14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Euler’s number (magic number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e)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2.71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003462036"/>
                      </a:ext>
                    </a:extLst>
                  </a:tr>
                  <a:tr h="16056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𝐸𝑎</m:t>
                                </m:r>
                              </m:oMath>
                            </m:oMathPara>
                          </a14:m>
                          <a:endParaRPr lang="en-GB" sz="14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Activation energy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KJ mol</a:t>
                          </a:r>
                          <a:r>
                            <a:rPr lang="en-GB" sz="900" baseline="30000" dirty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625409409"/>
                      </a:ext>
                    </a:extLst>
                  </a:tr>
                  <a:tr h="16056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GB" sz="14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Boyles</a:t>
                          </a:r>
                          <a:r>
                            <a:rPr lang="en-GB" sz="900" baseline="0" dirty="0">
                              <a:latin typeface="Lucida Sans" panose="020B0602030504020204" pitchFamily="34" charset="0"/>
                            </a:rPr>
                            <a:t> gas constant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8.31 J/</a:t>
                          </a:r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 K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482220542"/>
                      </a:ext>
                    </a:extLst>
                  </a:tr>
                  <a:tr h="16056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sz="14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K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742129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5188037"/>
                  </p:ext>
                </p:extLst>
              </p:nvPr>
            </p:nvGraphicFramePr>
            <p:xfrm>
              <a:off x="280268" y="3668389"/>
              <a:ext cx="3808638" cy="2974848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9546">
                      <a:extLst>
                        <a:ext uri="{9D8B030D-6E8A-4147-A177-3AD203B41FA5}">
                          <a16:colId xmlns:a16="http://schemas.microsoft.com/office/drawing/2014/main" val="1564729589"/>
                        </a:ext>
                      </a:extLst>
                    </a:gridCol>
                    <a:gridCol w="1269546">
                      <a:extLst>
                        <a:ext uri="{9D8B030D-6E8A-4147-A177-3AD203B41FA5}">
                          <a16:colId xmlns:a16="http://schemas.microsoft.com/office/drawing/2014/main" val="903826661"/>
                        </a:ext>
                      </a:extLst>
                    </a:gridCol>
                    <a:gridCol w="1269546">
                      <a:extLst>
                        <a:ext uri="{9D8B030D-6E8A-4147-A177-3AD203B41FA5}">
                          <a16:colId xmlns:a16="http://schemas.microsoft.com/office/drawing/2014/main" val="1125431655"/>
                        </a:ext>
                      </a:extLst>
                    </a:gridCol>
                  </a:tblGrid>
                  <a:tr h="228600">
                    <a:tc gridSpan="3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2. Arrhenius equation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30957770"/>
                      </a:ext>
                    </a:extLst>
                  </a:tr>
                  <a:tr h="597408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4"/>
                          <a:stretch>
                            <a:fillRect l="-160" t="-39796" r="-319" b="-36224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5888943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8" t="-167073" r="-200478" b="-33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The rate constant (temperature dependent)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variable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92807267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8" t="-429412" r="-200478" b="-43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Arrhenius constant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S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536449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8" t="-450000" r="-200478" b="-2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Euler’s number (magic number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e)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2.71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003462036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8" t="-660000" r="-200478" b="-2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Activation energy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KJ mol</a:t>
                          </a:r>
                          <a:r>
                            <a:rPr lang="en-GB" sz="900" baseline="30000" dirty="0" smtClean="0">
                              <a:latin typeface="Lucida Sans" panose="020B0602030504020204" pitchFamily="34" charset="0"/>
                            </a:rPr>
                            <a:t>-1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62540940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478" t="-633333" r="-200478" b="-8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Boyles</a:t>
                          </a:r>
                          <a:r>
                            <a:rPr lang="en-GB" sz="900" baseline="0" dirty="0" smtClean="0">
                              <a:latin typeface="Lucida Sans" panose="020B0602030504020204" pitchFamily="34" charset="0"/>
                            </a:rPr>
                            <a:t> gas constant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8.31 J/</a:t>
                          </a:r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mol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 K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48222054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78" t="-880000" r="-200478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Temperature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K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7421290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467657"/>
              </p:ext>
            </p:extLst>
          </p:nvPr>
        </p:nvGraphicFramePr>
        <p:xfrm>
          <a:off x="4184024" y="198124"/>
          <a:ext cx="5302261" cy="25107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02261">
                  <a:extLst>
                    <a:ext uri="{9D8B030D-6E8A-4147-A177-3AD203B41FA5}">
                      <a16:colId xmlns:a16="http://schemas.microsoft.com/office/drawing/2014/main" val="2522805955"/>
                    </a:ext>
                  </a:extLst>
                </a:gridCol>
              </a:tblGrid>
              <a:tr h="313175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3. Determining</a:t>
                      </a:r>
                      <a:r>
                        <a:rPr lang="en-GB" sz="900" baseline="0" dirty="0">
                          <a:solidFill>
                            <a:schemeClr val="bg1"/>
                          </a:solidFill>
                          <a:latin typeface="Lucida Sans" panose="020B0602030504020204" pitchFamily="34" charset="0"/>
                        </a:rPr>
                        <a:t> order of reaction graphically</a:t>
                      </a:r>
                      <a:endParaRPr lang="en-GB" sz="900" dirty="0">
                        <a:solidFill>
                          <a:schemeClr val="bg1"/>
                        </a:solidFill>
                        <a:latin typeface="Lucida Sans" panose="020B0602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2143"/>
                  </a:ext>
                </a:extLst>
              </a:tr>
              <a:tr h="2197621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48672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8568481"/>
                  </p:ext>
                </p:extLst>
              </p:nvPr>
            </p:nvGraphicFramePr>
            <p:xfrm>
              <a:off x="4184023" y="2852936"/>
              <a:ext cx="5302260" cy="315695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80943">
                      <a:extLst>
                        <a:ext uri="{9D8B030D-6E8A-4147-A177-3AD203B41FA5}">
                          <a16:colId xmlns:a16="http://schemas.microsoft.com/office/drawing/2014/main" val="1812544184"/>
                        </a:ext>
                      </a:extLst>
                    </a:gridCol>
                    <a:gridCol w="576066">
                      <a:extLst>
                        <a:ext uri="{9D8B030D-6E8A-4147-A177-3AD203B41FA5}">
                          <a16:colId xmlns:a16="http://schemas.microsoft.com/office/drawing/2014/main" val="3077940093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650818027"/>
                        </a:ext>
                      </a:extLst>
                    </a:gridCol>
                    <a:gridCol w="3093123">
                      <a:extLst>
                        <a:ext uri="{9D8B030D-6E8A-4147-A177-3AD203B41FA5}">
                          <a16:colId xmlns:a16="http://schemas.microsoft.com/office/drawing/2014/main" val="1454261457"/>
                        </a:ext>
                      </a:extLst>
                    </a:gridCol>
                  </a:tblGrid>
                  <a:tr h="288032">
                    <a:tc gridSpan="4">
                      <a:txBody>
                        <a:bodyPr/>
                        <a:lstStyle/>
                        <a:p>
                          <a:r>
                            <a:rPr lang="en-GB" sz="900" dirty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Determining the activation energy graphically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2505310"/>
                      </a:ext>
                    </a:extLst>
                  </a:tr>
                  <a:tr h="850054">
                    <a:tc gridSpan="3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GB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smtClean="0">
                                        <a:latin typeface="Cambria Math" panose="02040503050406030204" pitchFamily="18" charset="0"/>
                                      </a:rPr>
                                      <m:t>𝐸𝑎</m:t>
                                    </m:r>
                                  </m:num>
                                  <m:den>
                                    <m:r>
                                      <a:rPr lang="en-GB" sz="1800" smtClean="0">
                                        <a:latin typeface="Cambria Math" panose="02040503050406030204" pitchFamily="18" charset="0"/>
                                      </a:rPr>
                                      <m:t>𝑅𝑇</m:t>
                                    </m:r>
                                  </m:den>
                                </m:f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𝑙𝑛𝐴</m:t>
                                </m:r>
                              </m:oMath>
                            </m:oMathPara>
                          </a14:m>
                          <a:endParaRPr lang="en-GB" sz="18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18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176964885"/>
                      </a:ext>
                    </a:extLst>
                  </a:tr>
                  <a:tr h="472501">
                    <a:tc gridSpan="3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𝑚𝑥</m:t>
                                </m:r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16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16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605005958"/>
                      </a:ext>
                    </a:extLst>
                  </a:tr>
                  <a:tr h="515455"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Y axis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Rate constant 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096938728"/>
                      </a:ext>
                    </a:extLst>
                  </a:tr>
                  <a:tr h="515455"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X axis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>
                          <a:noFill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9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9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900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T>
                          <a:noFill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Reciprocal of temperature</a:t>
                          </a:r>
                        </a:p>
                      </a:txBody>
                      <a:tcPr>
                        <a:lnT>
                          <a:noFill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629358969"/>
                      </a:ext>
                    </a:extLst>
                  </a:tr>
                  <a:tr h="515455"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90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9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900" smtClean="0">
                                        <a:latin typeface="Cambria Math" panose="02040503050406030204" pitchFamily="18" charset="0"/>
                                      </a:rPr>
                                      <m:t>𝐸𝑎</m:t>
                                    </m:r>
                                  </m:num>
                                  <m:den>
                                    <m:r>
                                      <a:rPr lang="en-GB" sz="9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Multiply by -R to determine </a:t>
                          </a:r>
                          <a:r>
                            <a:rPr lang="en-GB" sz="900" dirty="0" err="1">
                              <a:latin typeface="Lucida Sans" panose="020B0602030504020204" pitchFamily="34" charset="0"/>
                            </a:rPr>
                            <a:t>Ea</a:t>
                          </a:r>
                          <a:r>
                            <a:rPr lang="en-GB" sz="900" dirty="0">
                              <a:latin typeface="Lucida Sans" panose="020B0602030504020204" pitchFamily="34" charset="0"/>
                            </a:rPr>
                            <a:t> 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59292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8568481"/>
                  </p:ext>
                </p:extLst>
              </p:nvPr>
            </p:nvGraphicFramePr>
            <p:xfrm>
              <a:off x="4184023" y="2852936"/>
              <a:ext cx="5302260" cy="315695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80943">
                      <a:extLst>
                        <a:ext uri="{9D8B030D-6E8A-4147-A177-3AD203B41FA5}">
                          <a16:colId xmlns:a16="http://schemas.microsoft.com/office/drawing/2014/main" val="1812544184"/>
                        </a:ext>
                      </a:extLst>
                    </a:gridCol>
                    <a:gridCol w="576066">
                      <a:extLst>
                        <a:ext uri="{9D8B030D-6E8A-4147-A177-3AD203B41FA5}">
                          <a16:colId xmlns:a16="http://schemas.microsoft.com/office/drawing/2014/main" val="3077940093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650818027"/>
                        </a:ext>
                      </a:extLst>
                    </a:gridCol>
                    <a:gridCol w="3093123">
                      <a:extLst>
                        <a:ext uri="{9D8B030D-6E8A-4147-A177-3AD203B41FA5}">
                          <a16:colId xmlns:a16="http://schemas.microsoft.com/office/drawing/2014/main" val="1454261457"/>
                        </a:ext>
                      </a:extLst>
                    </a:gridCol>
                  </a:tblGrid>
                  <a:tr h="288032">
                    <a:tc gridSpan="4"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solidFill>
                                <a:schemeClr val="bg1"/>
                              </a:solidFill>
                              <a:latin typeface="Lucida Sans" panose="020B0602030504020204" pitchFamily="34" charset="0"/>
                            </a:rPr>
                            <a:t>4. Determining the activation energy graphically</a:t>
                          </a:r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solidFill>
                          <a:schemeClr val="tx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sz="900" dirty="0">
                            <a:solidFill>
                              <a:schemeClr val="bg1"/>
                            </a:solidFill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52505310"/>
                      </a:ext>
                    </a:extLst>
                  </a:tr>
                  <a:tr h="850054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275" t="-35000" r="-140496" b="-23785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18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176964885"/>
                      </a:ext>
                    </a:extLst>
                  </a:tr>
                  <a:tr h="472501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275" t="-245455" r="-140496" b="-33246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16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605005958"/>
                      </a:ext>
                    </a:extLst>
                  </a:tr>
                  <a:tr h="515455"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Y axis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4211" t="-312941" r="-735789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Rate constant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096938728"/>
                      </a:ext>
                    </a:extLst>
                  </a:tr>
                  <a:tr h="515455"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X axis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>
                          <a:noFill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>
                          <a:noFill/>
                        </a:lnT>
                        <a:blipFill>
                          <a:blip r:embed="rId5"/>
                          <a:stretch>
                            <a:fillRect l="-84211" t="-417857" r="-735789" b="-1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Reciprocal of temperature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T>
                          <a:noFill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629358969"/>
                      </a:ext>
                    </a:extLst>
                  </a:tr>
                  <a:tr h="515455"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84211" t="-511765" r="-735789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Multiply by -R to determine </a:t>
                          </a:r>
                          <a:r>
                            <a:rPr lang="en-GB" sz="900" dirty="0" err="1" smtClean="0">
                              <a:latin typeface="Lucida Sans" panose="020B0602030504020204" pitchFamily="34" charset="0"/>
                            </a:rPr>
                            <a:t>Ea</a:t>
                          </a:r>
                          <a:r>
                            <a:rPr lang="en-GB" sz="900" dirty="0" smtClean="0">
                              <a:latin typeface="Lucida Sans" panose="020B0602030504020204" pitchFamily="34" charset="0"/>
                            </a:rPr>
                            <a:t> </a:t>
                          </a:r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900" dirty="0">
                            <a:latin typeface="Lucida Sans" panose="020B0602030504020204" pitchFamily="34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592928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150" name="Picture 6" descr="Image result for arrhenius equation grap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168" y="3321749"/>
            <a:ext cx="28575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385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eed747-021d-4554-9e4d-493dfc84f766" xsi:nil="true"/>
    <lcf76f155ced4ddcb4097134ff3c332f xmlns="cb867cd9-1ebf-4326-8bf2-f0618fbf160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3D60ED4131A84DA24D72974A62942F" ma:contentTypeVersion="14" ma:contentTypeDescription="Create a new document." ma:contentTypeScope="" ma:versionID="8c7e6a2a58108f1f49c6d5eaca977a3c">
  <xsd:schema xmlns:xsd="http://www.w3.org/2001/XMLSchema" xmlns:xs="http://www.w3.org/2001/XMLSchema" xmlns:p="http://schemas.microsoft.com/office/2006/metadata/properties" xmlns:ns2="cb867cd9-1ebf-4326-8bf2-f0618fbf1605" xmlns:ns3="55eed747-021d-4554-9e4d-493dfc84f766" targetNamespace="http://schemas.microsoft.com/office/2006/metadata/properties" ma:root="true" ma:fieldsID="72efa41c6ab36465ba3a3765f6010439" ns2:_="" ns3:_="">
    <xsd:import namespace="cb867cd9-1ebf-4326-8bf2-f0618fbf1605"/>
    <xsd:import namespace="55eed747-021d-4554-9e4d-493dfc84f7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867cd9-1ebf-4326-8bf2-f0618fbf16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4db4caa-6185-494a-8c72-0bb2e6d5a2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d747-021d-4554-9e4d-493dfc84f76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1ab6bf6-cad7-4174-8264-1d95dd381cc1}" ma:internalName="TaxCatchAll" ma:showField="CatchAllData" ma:web="55eed747-021d-4554-9e4d-493dfc84f7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88F43A-03AF-4CD5-B91E-175BB5E59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C67B3D-BB18-469C-9307-D70FE69B0B9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7B3270A-695B-47AD-8041-36A1C00B735B}"/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3078</Words>
  <Application>Microsoft Office PowerPoint</Application>
  <PresentationFormat>A4 Paper (210x297 mm)</PresentationFormat>
  <Paragraphs>750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Adam Robbins</cp:lastModifiedBy>
  <cp:revision>107</cp:revision>
  <dcterms:created xsi:type="dcterms:W3CDTF">2019-04-07T19:25:29Z</dcterms:created>
  <dcterms:modified xsi:type="dcterms:W3CDTF">2022-04-01T09:24:22Z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0x010100473D60ED4131A84DA24D72974A62942F</vt:lpwstr>
  </property>
</Properties>
</file>