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68" r:id="rId5"/>
    <p:sldId id="269" r:id="rId6"/>
    <p:sldId id="270" r:id="rId7"/>
    <p:sldId id="275" r:id="rId8"/>
    <p:sldId id="271" r:id="rId9"/>
    <p:sldId id="272" r:id="rId10"/>
    <p:sldId id="281" r:id="rId11"/>
    <p:sldId id="278" r:id="rId12"/>
    <p:sldId id="273" r:id="rId13"/>
    <p:sldId id="282" r:id="rId14"/>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9EB52-7265-B132-AF10-36AE9D509AE7}" v="64" dt="2022-04-01T11:04:11.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1253" autoAdjust="0"/>
  </p:normalViewPr>
  <p:slideViewPr>
    <p:cSldViewPr>
      <p:cViewPr>
        <p:scale>
          <a:sx n="93" d="100"/>
          <a:sy n="93" d="100"/>
        </p:scale>
        <p:origin x="498" y="-1098"/>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16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7B39EB52-7265-B132-AF10-36AE9D509AE7}"/>
    <pc:docChg chg="modSld">
      <pc:chgData name="" userId="" providerId="" clId="Web-{7B39EB52-7265-B132-AF10-36AE9D509AE7}" dt="2022-04-01T10:57:11.544" v="1" actId="20577"/>
      <pc:docMkLst>
        <pc:docMk/>
      </pc:docMkLst>
      <pc:sldChg chg="modSp">
        <pc:chgData name="" userId="" providerId="" clId="Web-{7B39EB52-7265-B132-AF10-36AE9D509AE7}" dt="2022-04-01T10:57:11.544" v="1" actId="20577"/>
        <pc:sldMkLst>
          <pc:docMk/>
          <pc:sldMk cId="1400740001" sldId="268"/>
        </pc:sldMkLst>
        <pc:spChg chg="mod">
          <ac:chgData name="" userId="" providerId="" clId="Web-{7B39EB52-7265-B132-AF10-36AE9D509AE7}" dt="2022-04-01T10:57:11.544" v="1" actId="20577"/>
          <ac:spMkLst>
            <pc:docMk/>
            <pc:sldMk cId="1400740001" sldId="268"/>
            <ac:spMk id="16" creationId="{00000000-0000-0000-0000-000000000000}"/>
          </ac:spMkLst>
        </pc:spChg>
      </pc:sldChg>
    </pc:docChg>
  </pc:docChgLst>
  <pc:docChgLst>
    <pc:chgData name="Kapoor, M" userId="S::krm@princehenrys.co.uk::bae3e0e9-1bd1-477c-b033-86a5fe4fcf69" providerId="AD" clId="Web-{7B39EB52-7265-B132-AF10-36AE9D509AE7}"/>
    <pc:docChg chg="modSld">
      <pc:chgData name="Kapoor, M" userId="S::krm@princehenrys.co.uk::bae3e0e9-1bd1-477c-b033-86a5fe4fcf69" providerId="AD" clId="Web-{7B39EB52-7265-B132-AF10-36AE9D509AE7}" dt="2022-04-01T11:04:10.069" v="25" actId="20577"/>
      <pc:docMkLst>
        <pc:docMk/>
      </pc:docMkLst>
      <pc:sldChg chg="modSp">
        <pc:chgData name="Kapoor, M" userId="S::krm@princehenrys.co.uk::bae3e0e9-1bd1-477c-b033-86a5fe4fcf69" providerId="AD" clId="Web-{7B39EB52-7265-B132-AF10-36AE9D509AE7}" dt="2022-04-01T10:57:25.903" v="4" actId="20577"/>
        <pc:sldMkLst>
          <pc:docMk/>
          <pc:sldMk cId="1400740001" sldId="268"/>
        </pc:sldMkLst>
        <pc:spChg chg="mod">
          <ac:chgData name="Kapoor, M" userId="S::krm@princehenrys.co.uk::bae3e0e9-1bd1-477c-b033-86a5fe4fcf69" providerId="AD" clId="Web-{7B39EB52-7265-B132-AF10-36AE9D509AE7}" dt="2022-04-01T10:57:25.903" v="4" actId="20577"/>
          <ac:spMkLst>
            <pc:docMk/>
            <pc:sldMk cId="1400740001" sldId="268"/>
            <ac:spMk id="16" creationId="{00000000-0000-0000-0000-000000000000}"/>
          </ac:spMkLst>
        </pc:spChg>
      </pc:sldChg>
      <pc:sldChg chg="modSp">
        <pc:chgData name="Kapoor, M" userId="S::krm@princehenrys.co.uk::bae3e0e9-1bd1-477c-b033-86a5fe4fcf69" providerId="AD" clId="Web-{7B39EB52-7265-B132-AF10-36AE9D509AE7}" dt="2022-04-01T10:58:50.233" v="13" actId="20577"/>
        <pc:sldMkLst>
          <pc:docMk/>
          <pc:sldMk cId="4076784320" sldId="269"/>
        </pc:sldMkLst>
        <pc:spChg chg="mod">
          <ac:chgData name="Kapoor, M" userId="S::krm@princehenrys.co.uk::bae3e0e9-1bd1-477c-b033-86a5fe4fcf69" providerId="AD" clId="Web-{7B39EB52-7265-B132-AF10-36AE9D509AE7}" dt="2022-04-01T10:58:50.233" v="13" actId="20577"/>
          <ac:spMkLst>
            <pc:docMk/>
            <pc:sldMk cId="4076784320" sldId="269"/>
            <ac:spMk id="16" creationId="{00000000-0000-0000-0000-000000000000}"/>
          </ac:spMkLst>
        </pc:spChg>
      </pc:sldChg>
      <pc:sldChg chg="modSp">
        <pc:chgData name="Kapoor, M" userId="S::krm@princehenrys.co.uk::bae3e0e9-1bd1-477c-b033-86a5fe4fcf69" providerId="AD" clId="Web-{7B39EB52-7265-B132-AF10-36AE9D509AE7}" dt="2022-04-01T10:59:32.047" v="16" actId="20577"/>
        <pc:sldMkLst>
          <pc:docMk/>
          <pc:sldMk cId="4109478773" sldId="270"/>
        </pc:sldMkLst>
        <pc:spChg chg="mod">
          <ac:chgData name="Kapoor, M" userId="S::krm@princehenrys.co.uk::bae3e0e9-1bd1-477c-b033-86a5fe4fcf69" providerId="AD" clId="Web-{7B39EB52-7265-B132-AF10-36AE9D509AE7}" dt="2022-04-01T10:59:32.047" v="16" actId="20577"/>
          <ac:spMkLst>
            <pc:docMk/>
            <pc:sldMk cId="4109478773" sldId="270"/>
            <ac:spMk id="16" creationId="{00000000-0000-0000-0000-000000000000}"/>
          </ac:spMkLst>
        </pc:spChg>
      </pc:sldChg>
      <pc:sldChg chg="modSp">
        <pc:chgData name="Kapoor, M" userId="S::krm@princehenrys.co.uk::bae3e0e9-1bd1-477c-b033-86a5fe4fcf69" providerId="AD" clId="Web-{7B39EB52-7265-B132-AF10-36AE9D509AE7}" dt="2022-04-01T11:04:10.069" v="25" actId="20577"/>
        <pc:sldMkLst>
          <pc:docMk/>
          <pc:sldMk cId="960473642" sldId="271"/>
        </pc:sldMkLst>
        <pc:spChg chg="mod">
          <ac:chgData name="Kapoor, M" userId="S::krm@princehenrys.co.uk::bae3e0e9-1bd1-477c-b033-86a5fe4fcf69" providerId="AD" clId="Web-{7B39EB52-7265-B132-AF10-36AE9D509AE7}" dt="2022-04-01T11:04:10.069" v="25" actId="20577"/>
          <ac:spMkLst>
            <pc:docMk/>
            <pc:sldMk cId="960473642" sldId="271"/>
            <ac:spMk id="16" creationId="{00000000-0000-0000-0000-000000000000}"/>
          </ac:spMkLst>
        </pc:spChg>
      </pc:sldChg>
      <pc:sldChg chg="modSp">
        <pc:chgData name="Kapoor, M" userId="S::krm@princehenrys.co.uk::bae3e0e9-1bd1-477c-b033-86a5fe4fcf69" providerId="AD" clId="Web-{7B39EB52-7265-B132-AF10-36AE9D509AE7}" dt="2022-04-01T11:00:15.095" v="21" actId="20577"/>
        <pc:sldMkLst>
          <pc:docMk/>
          <pc:sldMk cId="2954186174" sldId="275"/>
        </pc:sldMkLst>
        <pc:spChg chg="mod">
          <ac:chgData name="Kapoor, M" userId="S::krm@princehenrys.co.uk::bae3e0e9-1bd1-477c-b033-86a5fe4fcf69" providerId="AD" clId="Web-{7B39EB52-7265-B132-AF10-36AE9D509AE7}" dt="2022-04-01T11:00:15.095" v="21" actId="20577"/>
          <ac:spMkLst>
            <pc:docMk/>
            <pc:sldMk cId="2954186174" sldId="275"/>
            <ac:spMk id="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8ED25-6668-41AD-A9C6-A1E02E094A7B}" type="datetimeFigureOut">
              <a:rPr lang="en-GB" smtClean="0"/>
              <a:t>01/04/2022</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32AB5-D5E3-4AEB-AA37-4286191C9A1E}" type="slidenum">
              <a:rPr lang="en-GB" smtClean="0"/>
              <a:t>‹#›</a:t>
            </a:fld>
            <a:endParaRPr lang="en-GB"/>
          </a:p>
        </p:txBody>
      </p:sp>
    </p:spTree>
    <p:extLst>
      <p:ext uri="{BB962C8B-B14F-4D97-AF65-F5344CB8AC3E}">
        <p14:creationId xmlns:p14="http://schemas.microsoft.com/office/powerpoint/2010/main" val="962445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32AB5-D5E3-4AEB-AA37-4286191C9A1E}" type="slidenum">
              <a:rPr lang="en-GB" smtClean="0"/>
              <a:t>3</a:t>
            </a:fld>
            <a:endParaRPr lang="en-GB"/>
          </a:p>
        </p:txBody>
      </p:sp>
    </p:spTree>
    <p:extLst>
      <p:ext uri="{BB962C8B-B14F-4D97-AF65-F5344CB8AC3E}">
        <p14:creationId xmlns:p14="http://schemas.microsoft.com/office/powerpoint/2010/main" val="2456416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32AB5-D5E3-4AEB-AA37-4286191C9A1E}" type="slidenum">
              <a:rPr lang="en-GB" smtClean="0"/>
              <a:t>4</a:t>
            </a:fld>
            <a:endParaRPr lang="en-GB"/>
          </a:p>
        </p:txBody>
      </p:sp>
    </p:spTree>
    <p:extLst>
      <p:ext uri="{BB962C8B-B14F-4D97-AF65-F5344CB8AC3E}">
        <p14:creationId xmlns:p14="http://schemas.microsoft.com/office/powerpoint/2010/main" val="2687603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32AB5-D5E3-4AEB-AA37-4286191C9A1E}" type="slidenum">
              <a:rPr lang="en-GB" smtClean="0"/>
              <a:t>7</a:t>
            </a:fld>
            <a:endParaRPr lang="en-GB"/>
          </a:p>
        </p:txBody>
      </p:sp>
    </p:spTree>
    <p:extLst>
      <p:ext uri="{BB962C8B-B14F-4D97-AF65-F5344CB8AC3E}">
        <p14:creationId xmlns:p14="http://schemas.microsoft.com/office/powerpoint/2010/main" val="3230685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B32AB5-D5E3-4AEB-AA37-4286191C9A1E}" type="slidenum">
              <a:rPr lang="en-GB" smtClean="0"/>
              <a:t>8</a:t>
            </a:fld>
            <a:endParaRPr lang="en-GB"/>
          </a:p>
        </p:txBody>
      </p:sp>
    </p:spTree>
    <p:extLst>
      <p:ext uri="{BB962C8B-B14F-4D97-AF65-F5344CB8AC3E}">
        <p14:creationId xmlns:p14="http://schemas.microsoft.com/office/powerpoint/2010/main" val="2213054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91A505-491B-4E78-8393-1F9B66CEE7E8}" type="datetimeFigureOut">
              <a:rPr lang="en-GB" smtClean="0"/>
              <a:pPr/>
              <a:t>01/04/2022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D7705B-96E5-479B-A2EB-1D0EFA4FDB0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1A505-491B-4E78-8393-1F9B66CEE7E8}" type="datetimeFigureOut">
              <a:rPr lang="en-GB" smtClean="0"/>
              <a:pPr/>
              <a:t>01/04/2022</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7705B-96E5-479B-A2EB-1D0EFA4FDB0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gif"/><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18.png"/><Relationship Id="rId7" Type="http://schemas.openxmlformats.org/officeDocument/2006/relationships/image" Target="../media/image22.gif"/><Relationship Id="rId12"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gif"/><Relationship Id="rId5" Type="http://schemas.openxmlformats.org/officeDocument/2006/relationships/image" Target="../media/image20.png"/><Relationship Id="rId10" Type="http://schemas.openxmlformats.org/officeDocument/2006/relationships/image" Target="../media/image25.gif"/><Relationship Id="rId4" Type="http://schemas.openxmlformats.org/officeDocument/2006/relationships/image" Target="../media/image19.png"/><Relationship Id="rId9" Type="http://schemas.openxmlformats.org/officeDocument/2006/relationships/image" Target="../media/image24.gif"/></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397132569"/>
              </p:ext>
            </p:extLst>
          </p:nvPr>
        </p:nvGraphicFramePr>
        <p:xfrm>
          <a:off x="3800873" y="188640"/>
          <a:ext cx="2952327" cy="1050870"/>
        </p:xfrm>
        <a:graphic>
          <a:graphicData uri="http://schemas.openxmlformats.org/drawingml/2006/table">
            <a:tbl>
              <a:tblPr firstRow="1" bandRow="1">
                <a:tableStyleId>{69012ECD-51FC-41F1-AA8D-1B2483CD663E}</a:tableStyleId>
              </a:tblPr>
              <a:tblGrid>
                <a:gridCol w="2952327">
                  <a:extLst>
                    <a:ext uri="{9D8B030D-6E8A-4147-A177-3AD203B41FA5}">
                      <a16:colId xmlns:a16="http://schemas.microsoft.com/office/drawing/2014/main" val="20000"/>
                    </a:ext>
                  </a:extLst>
                </a:gridCol>
              </a:tblGrid>
              <a:tr h="273630">
                <a:tc>
                  <a:txBody>
                    <a:bodyPr/>
                    <a:lstStyle/>
                    <a:p>
                      <a:r>
                        <a:rPr lang="en-GB" sz="900" dirty="0">
                          <a:solidFill>
                            <a:schemeClr val="bg1"/>
                          </a:solidFill>
                          <a:latin typeface="Lucida Sans" panose="020B0602030504020204" pitchFamily="34" charset="0"/>
                        </a:rPr>
                        <a:t>2. The</a:t>
                      </a:r>
                      <a:r>
                        <a:rPr lang="en-GB" sz="900" baseline="0" dirty="0">
                          <a:solidFill>
                            <a:schemeClr val="bg1"/>
                          </a:solidFill>
                          <a:latin typeface="Lucida Sans" panose="020B0602030504020204" pitchFamily="34" charset="0"/>
                        </a:rPr>
                        <a:t> periodic table</a:t>
                      </a:r>
                      <a:r>
                        <a:rPr lang="en-GB" sz="900" dirty="0">
                          <a:solidFill>
                            <a:schemeClr val="bg1"/>
                          </a:solidFill>
                          <a:latin typeface="Lucida Sans" panose="020B0602030504020204" pitchFamily="34" charset="0"/>
                        </a:rPr>
                        <a:t>.</a:t>
                      </a:r>
                      <a:endParaRPr lang="en-GB" sz="900" dirty="0">
                        <a:solidFill>
                          <a:schemeClr val="bg1"/>
                        </a:solidFill>
                        <a:latin typeface="Lucida Sans" pitchFamily="34" charset="0"/>
                        <a:ea typeface="Adobe Fan Heiti Std B"/>
                      </a:endParaRPr>
                    </a:p>
                  </a:txBody>
                  <a:tcPr/>
                </a:tc>
                <a:extLst>
                  <a:ext uri="{0D108BD9-81ED-4DB2-BD59-A6C34878D82A}">
                    <a16:rowId xmlns:a16="http://schemas.microsoft.com/office/drawing/2014/main" val="10000"/>
                  </a:ext>
                </a:extLst>
              </a:tr>
              <a:tr h="273630">
                <a:tc>
                  <a:txBody>
                    <a:bodyPr/>
                    <a:lstStyle/>
                    <a:p>
                      <a:r>
                        <a:rPr lang="en-GB" sz="900" dirty="0">
                          <a:latin typeface="Lucida Sans" panose="020B0602030504020204" pitchFamily="34" charset="0"/>
                        </a:rPr>
                        <a:t>An element is classified as s, p, d or f block according to its position in the Periodic Table, which is determined by its proton number so on the nature of the orbital into which the last electron of the atom enters.</a:t>
                      </a:r>
                    </a:p>
                  </a:txBody>
                  <a:tcPr/>
                </a:tc>
                <a:extLst>
                  <a:ext uri="{0D108BD9-81ED-4DB2-BD59-A6C34878D82A}">
                    <a16:rowId xmlns:a16="http://schemas.microsoft.com/office/drawing/2014/main" val="10001"/>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603562451"/>
              </p:ext>
            </p:extLst>
          </p:nvPr>
        </p:nvGraphicFramePr>
        <p:xfrm>
          <a:off x="236477" y="586627"/>
          <a:ext cx="3384376" cy="3518598"/>
        </p:xfrm>
        <a:graphic>
          <a:graphicData uri="http://schemas.openxmlformats.org/drawingml/2006/table">
            <a:tbl>
              <a:tblPr firstRow="1" bandRow="1">
                <a:tableStyleId>{69012ECD-51FC-41F1-AA8D-1B2483CD663E}</a:tableStyleId>
              </a:tblPr>
              <a:tblGrid>
                <a:gridCol w="1080120">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r>
                        <a:rPr lang="en-GB" sz="900" dirty="0">
                          <a:solidFill>
                            <a:schemeClr val="tx1"/>
                          </a:solidFill>
                          <a:latin typeface="Lucida Sans" panose="020B0602030504020204" pitchFamily="34" charset="0"/>
                        </a:rPr>
                        <a:t>Periodicity</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solidFill>
                            <a:schemeClr val="tx1"/>
                          </a:solidFill>
                          <a:latin typeface="Lucida Sans" panose="020B0602030504020204" pitchFamily="34" charset="0"/>
                        </a:rPr>
                        <a:t>The quality or character of being periodic; the tendency to recur at intervals.</a:t>
                      </a:r>
                      <a:endParaRPr lang="en-GB" sz="90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10001"/>
                  </a:ext>
                </a:extLst>
              </a:tr>
              <a:tr h="669946">
                <a:tc>
                  <a:txBody>
                    <a:bodyPr/>
                    <a:lstStyle/>
                    <a:p>
                      <a:r>
                        <a:rPr lang="en-GB" sz="900" dirty="0">
                          <a:solidFill>
                            <a:schemeClr val="tx1"/>
                          </a:solidFill>
                          <a:latin typeface="Lucida Sans" panose="020B0602030504020204" pitchFamily="34" charset="0"/>
                        </a:rPr>
                        <a:t>First ionisation energy</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b="0" dirty="0">
                          <a:latin typeface="Lucida Sans" pitchFamily="34" charset="0"/>
                          <a:ea typeface="Adobe Fan Heiti Std B" panose="020B0700000000000000" pitchFamily="34" charset="-128"/>
                        </a:rPr>
                        <a:t>The energy needed to remove 1 electron from each atom in 1 mole of gaseous atoms.</a:t>
                      </a:r>
                    </a:p>
                    <a:p>
                      <a:r>
                        <a:rPr lang="en-GB" sz="900" b="0" dirty="0">
                          <a:latin typeface="Lucida Sans" pitchFamily="34" charset="0"/>
                          <a:ea typeface="Adobe Fan Heiti Std B" panose="020B0700000000000000" pitchFamily="34" charset="-128"/>
                        </a:rPr>
                        <a:t>M(g)</a:t>
                      </a:r>
                      <a:r>
                        <a:rPr lang="en-GB" sz="900" b="0" baseline="0" dirty="0">
                          <a:latin typeface="Lucida Sans" pitchFamily="34" charset="0"/>
                          <a:ea typeface="Adobe Fan Heiti Std B" panose="020B0700000000000000" pitchFamily="34" charset="-128"/>
                        </a:rPr>
                        <a:t> </a:t>
                      </a:r>
                      <a:r>
                        <a:rPr lang="en-GB" sz="900" b="0" baseline="0" dirty="0">
                          <a:latin typeface="Lucida Sans" pitchFamily="34" charset="0"/>
                          <a:ea typeface="Adobe Fan Heiti Std B" panose="020B0700000000000000" pitchFamily="34" charset="-128"/>
                          <a:sym typeface="Wingdings" pitchFamily="2" charset="2"/>
                        </a:rPr>
                        <a:t> M</a:t>
                      </a:r>
                      <a:r>
                        <a:rPr lang="en-GB" sz="900" b="0" baseline="30000" dirty="0">
                          <a:latin typeface="Lucida Sans" pitchFamily="34" charset="0"/>
                          <a:ea typeface="Adobe Fan Heiti Std B" panose="020B0700000000000000" pitchFamily="34" charset="-128"/>
                          <a:sym typeface="Wingdings" pitchFamily="2" charset="2"/>
                        </a:rPr>
                        <a:t>+</a:t>
                      </a:r>
                      <a:r>
                        <a:rPr lang="en-GB" sz="900" b="0" baseline="0" dirty="0">
                          <a:latin typeface="Lucida Sans" pitchFamily="34" charset="0"/>
                          <a:ea typeface="Adobe Fan Heiti Std B" panose="020B0700000000000000" pitchFamily="34" charset="-128"/>
                          <a:sym typeface="Wingdings" pitchFamily="2" charset="2"/>
                        </a:rPr>
                        <a:t> (g) + e</a:t>
                      </a:r>
                      <a:r>
                        <a:rPr lang="en-GB" sz="900" b="0" baseline="30000" dirty="0">
                          <a:latin typeface="Lucida Sans" pitchFamily="34" charset="0"/>
                          <a:ea typeface="Adobe Fan Heiti Std B" panose="020B0700000000000000" pitchFamily="34" charset="-128"/>
                          <a:sym typeface="Wingdings" pitchFamily="2" charset="2"/>
                        </a:rPr>
                        <a:t>-</a:t>
                      </a:r>
                      <a:endParaRPr lang="en-GB" sz="900" b="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10008"/>
                  </a:ext>
                </a:extLst>
              </a:tr>
              <a:tr h="669946">
                <a:tc>
                  <a:txBody>
                    <a:bodyPr/>
                    <a:lstStyle/>
                    <a:p>
                      <a:r>
                        <a:rPr lang="en-GB" sz="900" dirty="0">
                          <a:latin typeface="Lucida Sans" pitchFamily="34" charset="0"/>
                          <a:ea typeface="Adobe Fan Heiti Std B" panose="020B0700000000000000" pitchFamily="34" charset="-128"/>
                        </a:rPr>
                        <a:t>Second ionisation energy: </a:t>
                      </a:r>
                    </a:p>
                  </a:txBody>
                  <a:tcPr/>
                </a:tc>
                <a:tc>
                  <a:txBody>
                    <a:bodyPr/>
                    <a:lstStyle/>
                    <a:p>
                      <a:r>
                        <a:rPr lang="en-GB" sz="900" b="0" dirty="0">
                          <a:latin typeface="Lucida Sans" pitchFamily="34" charset="0"/>
                          <a:ea typeface="Adobe Fan Heiti Std B" panose="020B0700000000000000" pitchFamily="34" charset="-128"/>
                        </a:rPr>
                        <a:t>The energy needed to remove 1 electron from each atom in 1 mole of gaseous +1</a:t>
                      </a:r>
                      <a:r>
                        <a:rPr lang="en-GB" sz="900" b="0" baseline="0" dirty="0">
                          <a:latin typeface="Lucida Sans" pitchFamily="34" charset="0"/>
                          <a:ea typeface="Adobe Fan Heiti Std B" panose="020B0700000000000000" pitchFamily="34" charset="-128"/>
                        </a:rPr>
                        <a:t> ions</a:t>
                      </a:r>
                      <a:r>
                        <a:rPr lang="en-GB" sz="900" b="0" dirty="0">
                          <a:latin typeface="Lucida Sans" pitchFamily="34" charset="0"/>
                          <a:ea typeface="Adobe Fan Heiti Std B" panose="020B0700000000000000" pitchFamily="34" charset="-128"/>
                        </a:rPr>
                        <a:t>.</a:t>
                      </a:r>
                    </a:p>
                    <a:p>
                      <a:r>
                        <a:rPr lang="en-GB" sz="900" b="0" baseline="0" dirty="0">
                          <a:latin typeface="Lucida Sans" pitchFamily="34" charset="0"/>
                          <a:ea typeface="Adobe Fan Heiti Std B" panose="020B0700000000000000" pitchFamily="34" charset="-128"/>
                          <a:sym typeface="Wingdings" pitchFamily="2" charset="2"/>
                        </a:rPr>
                        <a:t>M</a:t>
                      </a:r>
                      <a:r>
                        <a:rPr lang="en-GB" sz="900" b="0" baseline="30000" dirty="0">
                          <a:latin typeface="Lucida Sans" pitchFamily="34" charset="0"/>
                          <a:ea typeface="Adobe Fan Heiti Std B" panose="020B0700000000000000" pitchFamily="34" charset="-128"/>
                          <a:sym typeface="Wingdings" pitchFamily="2" charset="2"/>
                        </a:rPr>
                        <a:t>+</a:t>
                      </a:r>
                      <a:r>
                        <a:rPr lang="en-GB" sz="900" b="0" baseline="0" dirty="0">
                          <a:latin typeface="Lucida Sans" pitchFamily="34" charset="0"/>
                          <a:ea typeface="Adobe Fan Heiti Std B" panose="020B0700000000000000" pitchFamily="34" charset="-128"/>
                          <a:sym typeface="Wingdings" pitchFamily="2" charset="2"/>
                        </a:rPr>
                        <a:t> </a:t>
                      </a:r>
                      <a:r>
                        <a:rPr lang="en-GB" sz="900" b="0" baseline="0" dirty="0">
                          <a:latin typeface="Lucida Sans" pitchFamily="34" charset="0"/>
                          <a:ea typeface="Adobe Fan Heiti Std B" panose="020B0700000000000000" pitchFamily="34" charset="-128"/>
                        </a:rPr>
                        <a:t>(g</a:t>
                      </a:r>
                      <a:r>
                        <a:rPr lang="en-GB" sz="900" b="0" dirty="0">
                          <a:latin typeface="Lucida Sans" pitchFamily="34" charset="0"/>
                          <a:ea typeface="Adobe Fan Heiti Std B" panose="020B0700000000000000" pitchFamily="34" charset="-128"/>
                        </a:rPr>
                        <a:t>)</a:t>
                      </a:r>
                      <a:r>
                        <a:rPr lang="en-GB" sz="900" b="0" baseline="0" dirty="0">
                          <a:latin typeface="Lucida Sans" pitchFamily="34" charset="0"/>
                          <a:ea typeface="Adobe Fan Heiti Std B" panose="020B0700000000000000" pitchFamily="34" charset="-128"/>
                        </a:rPr>
                        <a:t> </a:t>
                      </a:r>
                      <a:r>
                        <a:rPr lang="en-GB" sz="900" b="0" baseline="0" dirty="0">
                          <a:latin typeface="Lucida Sans" pitchFamily="34" charset="0"/>
                          <a:ea typeface="Adobe Fan Heiti Std B" panose="020B0700000000000000" pitchFamily="34" charset="-128"/>
                          <a:sym typeface="Wingdings" pitchFamily="2" charset="2"/>
                        </a:rPr>
                        <a:t> M</a:t>
                      </a:r>
                      <a:r>
                        <a:rPr lang="en-GB" sz="900" b="0" baseline="30000" dirty="0">
                          <a:latin typeface="Lucida Sans" pitchFamily="34" charset="0"/>
                          <a:ea typeface="Adobe Fan Heiti Std B" panose="020B0700000000000000" pitchFamily="34" charset="-128"/>
                          <a:sym typeface="Wingdings" pitchFamily="2" charset="2"/>
                        </a:rPr>
                        <a:t>2+</a:t>
                      </a:r>
                      <a:r>
                        <a:rPr lang="en-GB" sz="900" b="0" baseline="0" dirty="0">
                          <a:latin typeface="Lucida Sans" pitchFamily="34" charset="0"/>
                          <a:ea typeface="Adobe Fan Heiti Std B" panose="020B0700000000000000" pitchFamily="34" charset="-128"/>
                          <a:sym typeface="Wingdings" pitchFamily="2" charset="2"/>
                        </a:rPr>
                        <a:t> (g) + e</a:t>
                      </a:r>
                      <a:r>
                        <a:rPr lang="en-GB" sz="900" b="0" baseline="30000" dirty="0">
                          <a:latin typeface="Lucida Sans" pitchFamily="34" charset="0"/>
                          <a:ea typeface="Adobe Fan Heiti Std B" panose="020B0700000000000000" pitchFamily="34" charset="-128"/>
                          <a:sym typeface="Wingdings" pitchFamily="2" charset="2"/>
                        </a:rPr>
                        <a:t>-</a:t>
                      </a:r>
                      <a:endParaRPr lang="en-GB" sz="900" b="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2192290030"/>
                  </a:ext>
                </a:extLst>
              </a:tr>
              <a:tr h="669946">
                <a:tc>
                  <a:txBody>
                    <a:bodyPr/>
                    <a:lstStyle/>
                    <a:p>
                      <a:r>
                        <a:rPr lang="en-GB" sz="900" dirty="0">
                          <a:latin typeface="Lucida Sans" pitchFamily="34" charset="0"/>
                          <a:ea typeface="Adobe Fan Heiti Std B" panose="020B0700000000000000" pitchFamily="34" charset="-128"/>
                        </a:rPr>
                        <a:t>Successive ionisation energies:</a:t>
                      </a:r>
                    </a:p>
                  </a:txBody>
                  <a:tcPr/>
                </a:tc>
                <a:tc>
                  <a:txBody>
                    <a:bodyPr/>
                    <a:lstStyle/>
                    <a:p>
                      <a:r>
                        <a:rPr lang="en-GB" sz="900" dirty="0">
                          <a:latin typeface="Lucida Sans" pitchFamily="34" charset="0"/>
                          <a:ea typeface="Adobe Fan Heiti Std B" panose="020B0700000000000000" pitchFamily="34" charset="-128"/>
                        </a:rPr>
                        <a:t>Removing</a:t>
                      </a:r>
                      <a:r>
                        <a:rPr lang="en-GB" sz="900" baseline="0" dirty="0">
                          <a:latin typeface="Lucida Sans" pitchFamily="34" charset="0"/>
                          <a:ea typeface="Adobe Fan Heiti Std B" panose="020B0700000000000000" pitchFamily="34" charset="-128"/>
                        </a:rPr>
                        <a:t> each electron in turn from a mole of gaseous atoms. Provides evidence of energy levels and </a:t>
                      </a:r>
                      <a:r>
                        <a:rPr lang="en-GB" sz="900" baseline="0" dirty="0" err="1">
                          <a:latin typeface="Lucida Sans" pitchFamily="34" charset="0"/>
                          <a:ea typeface="Adobe Fan Heiti Std B" panose="020B0700000000000000" pitchFamily="34" charset="-128"/>
                        </a:rPr>
                        <a:t>orbitals</a:t>
                      </a:r>
                      <a:endParaRPr lang="en-GB" sz="90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875783549"/>
                  </a:ext>
                </a:extLst>
              </a:tr>
              <a:tr h="669946">
                <a:tc>
                  <a:txBody>
                    <a:bodyPr/>
                    <a:lstStyle/>
                    <a:p>
                      <a:r>
                        <a:rPr lang="en-GB" sz="900" dirty="0">
                          <a:solidFill>
                            <a:schemeClr val="tx1"/>
                          </a:solidFill>
                          <a:latin typeface="Lucida Sans" pitchFamily="34" charset="0"/>
                          <a:ea typeface="Adobe Fan Heiti Std B" panose="020B0700000000000000" pitchFamily="34" charset="-128"/>
                        </a:rPr>
                        <a:t>Atomic</a:t>
                      </a:r>
                      <a:r>
                        <a:rPr lang="en-GB" sz="900" baseline="0" dirty="0">
                          <a:solidFill>
                            <a:schemeClr val="tx1"/>
                          </a:solidFill>
                          <a:latin typeface="Lucida Sans" pitchFamily="34" charset="0"/>
                          <a:ea typeface="Adobe Fan Heiti Std B" panose="020B0700000000000000" pitchFamily="34" charset="-128"/>
                        </a:rPr>
                        <a:t> radius</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latin typeface="Lucida Sans" pitchFamily="34" charset="0"/>
                          <a:ea typeface="Adobe Fan Heiti Std B" panose="020B0700000000000000" pitchFamily="34" charset="-128"/>
                        </a:rPr>
                        <a:t>a measure of the size of its atoms, usually the mean or typical distance from the </a:t>
                      </a:r>
                      <a:r>
                        <a:rPr lang="en-GB" sz="900" dirty="0" err="1">
                          <a:latin typeface="Lucida Sans" pitchFamily="34" charset="0"/>
                          <a:ea typeface="Adobe Fan Heiti Std B" panose="020B0700000000000000" pitchFamily="34" charset="-128"/>
                        </a:rPr>
                        <a:t>center</a:t>
                      </a:r>
                      <a:r>
                        <a:rPr lang="en-GB" sz="900" dirty="0">
                          <a:latin typeface="Lucida Sans" pitchFamily="34" charset="0"/>
                          <a:ea typeface="Adobe Fan Heiti Std B" panose="020B0700000000000000" pitchFamily="34" charset="-128"/>
                        </a:rPr>
                        <a:t> of the nucleus to the boundary of the surrounding shells of electrons.</a:t>
                      </a:r>
                    </a:p>
                  </a:txBody>
                  <a:tcPr/>
                </a:tc>
                <a:extLst>
                  <a:ext uri="{0D108BD9-81ED-4DB2-BD59-A6C34878D82A}">
                    <a16:rowId xmlns:a16="http://schemas.microsoft.com/office/drawing/2014/main" val="278619531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910588412"/>
              </p:ext>
            </p:extLst>
          </p:nvPr>
        </p:nvGraphicFramePr>
        <p:xfrm>
          <a:off x="3728864" y="1916832"/>
          <a:ext cx="3257264" cy="2076179"/>
        </p:xfrm>
        <a:graphic>
          <a:graphicData uri="http://schemas.openxmlformats.org/drawingml/2006/table">
            <a:tbl>
              <a:tblPr firstRow="1" bandRow="1">
                <a:tableStyleId>{69012ECD-51FC-41F1-AA8D-1B2483CD663E}</a:tableStyleId>
              </a:tblPr>
              <a:tblGrid>
                <a:gridCol w="1174344">
                  <a:extLst>
                    <a:ext uri="{9D8B030D-6E8A-4147-A177-3AD203B41FA5}">
                      <a16:colId xmlns:a16="http://schemas.microsoft.com/office/drawing/2014/main" val="20000"/>
                    </a:ext>
                  </a:extLst>
                </a:gridCol>
                <a:gridCol w="1489952">
                  <a:extLst>
                    <a:ext uri="{9D8B030D-6E8A-4147-A177-3AD203B41FA5}">
                      <a16:colId xmlns:a16="http://schemas.microsoft.com/office/drawing/2014/main" val="3423132315"/>
                    </a:ext>
                  </a:extLst>
                </a:gridCol>
                <a:gridCol w="592968">
                  <a:extLst>
                    <a:ext uri="{9D8B030D-6E8A-4147-A177-3AD203B41FA5}">
                      <a16:colId xmlns:a16="http://schemas.microsoft.com/office/drawing/2014/main" val="2418539737"/>
                    </a:ext>
                  </a:extLst>
                </a:gridCol>
              </a:tblGrid>
              <a:tr h="29309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bg1"/>
                          </a:solidFill>
                          <a:latin typeface="Lucida Sans" panose="020B0602030504020204" pitchFamily="34" charset="0"/>
                        </a:rPr>
                        <a:t>3. Melting and boiling point </a:t>
                      </a:r>
                      <a:r>
                        <a:rPr lang="en-GB" sz="900" baseline="0" dirty="0">
                          <a:solidFill>
                            <a:schemeClr val="bg1"/>
                          </a:solidFill>
                          <a:latin typeface="Lucida Sans" panose="020B0602030504020204" pitchFamily="34" charset="0"/>
                        </a:rPr>
                        <a:t>across period 3</a:t>
                      </a:r>
                      <a:endParaRPr lang="en-GB" sz="900" dirty="0">
                        <a:solidFill>
                          <a:schemeClr val="bg1"/>
                        </a:solidFill>
                        <a:latin typeface="Lucida Sans" pitchFamily="34" charset="0"/>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9309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Trends</a:t>
                      </a:r>
                      <a:r>
                        <a:rPr lang="en-GB" sz="900" baseline="0" dirty="0">
                          <a:solidFill>
                            <a:schemeClr val="tx1"/>
                          </a:solidFill>
                          <a:latin typeface="Lucida Sans" pitchFamily="34" charset="0"/>
                        </a:rPr>
                        <a:t> in melting and boiling point are explained based on the intermolecular forces between the molecules.</a:t>
                      </a:r>
                      <a:endParaRPr lang="en-GB" sz="900" dirty="0">
                        <a:solidFill>
                          <a:schemeClr val="tx1"/>
                        </a:solidFill>
                        <a:latin typeface="Lucida Sans" pitchFamily="34" charset="0"/>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09888803"/>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900" dirty="0">
                        <a:solidFill>
                          <a:schemeClr val="tx1"/>
                        </a:solidFill>
                        <a:latin typeface="Lucida San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Structure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MP/BP</a:t>
                      </a:r>
                    </a:p>
                  </a:txBody>
                  <a:tcPr/>
                </a:tc>
                <a:extLst>
                  <a:ext uri="{0D108BD9-81ED-4DB2-BD59-A6C34878D82A}">
                    <a16:rowId xmlns:a16="http://schemas.microsoft.com/office/drawing/2014/main" val="1655757675"/>
                  </a:ext>
                </a:extLst>
              </a:tr>
              <a:tr h="1553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Metal</a:t>
                      </a:r>
                      <a:r>
                        <a:rPr lang="en-GB" sz="900" baseline="0" dirty="0">
                          <a:solidFill>
                            <a:schemeClr val="tx1"/>
                          </a:solidFill>
                          <a:latin typeface="Lucida Sans" pitchFamily="34" charset="0"/>
                        </a:rPr>
                        <a:t> (</a:t>
                      </a:r>
                      <a:r>
                        <a:rPr lang="en-GB" sz="900" baseline="0" dirty="0" err="1">
                          <a:solidFill>
                            <a:schemeClr val="tx1"/>
                          </a:solidFill>
                          <a:latin typeface="Lucida Sans" pitchFamily="34" charset="0"/>
                        </a:rPr>
                        <a:t>Na,Mg,Al</a:t>
                      </a:r>
                      <a:r>
                        <a:rPr lang="en-GB" sz="900" baseline="0" dirty="0">
                          <a:solidFill>
                            <a:schemeClr val="tx1"/>
                          </a:solidFill>
                          <a:latin typeface="Lucida Sans" pitchFamily="34" charset="0"/>
                        </a:rPr>
                        <a:t>)</a:t>
                      </a:r>
                      <a:endParaRPr lang="en-GB" sz="900" dirty="0">
                        <a:solidFill>
                          <a:schemeClr val="tx1"/>
                        </a:solidFill>
                        <a:latin typeface="Lucida San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Electrostatic</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Low</a:t>
                      </a:r>
                    </a:p>
                  </a:txBody>
                  <a:tcPr/>
                </a:tc>
                <a:extLst>
                  <a:ext uri="{0D108BD9-81ED-4DB2-BD59-A6C34878D82A}">
                    <a16:rowId xmlns:a16="http://schemas.microsoft.com/office/drawing/2014/main" val="2020074552"/>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Semi</a:t>
                      </a:r>
                      <a:r>
                        <a:rPr lang="en-GB" sz="900" baseline="0" dirty="0">
                          <a:solidFill>
                            <a:schemeClr val="tx1"/>
                          </a:solidFill>
                          <a:latin typeface="Lucida Sans" pitchFamily="34" charset="0"/>
                        </a:rPr>
                        <a:t> Metal (Si)</a:t>
                      </a:r>
                      <a:endParaRPr lang="en-GB" sz="900" dirty="0">
                        <a:solidFill>
                          <a:schemeClr val="tx1"/>
                        </a:solidFill>
                        <a:latin typeface="Lucida Sans"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Macromolecular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High</a:t>
                      </a:r>
                    </a:p>
                  </a:txBody>
                  <a:tcPr/>
                </a:tc>
                <a:extLst>
                  <a:ext uri="{0D108BD9-81ED-4DB2-BD59-A6C34878D82A}">
                    <a16:rowId xmlns:a16="http://schemas.microsoft.com/office/drawing/2014/main" val="3998552405"/>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Non Metal (P</a:t>
                      </a:r>
                      <a:r>
                        <a:rPr lang="en-GB" sz="500" dirty="0">
                          <a:solidFill>
                            <a:schemeClr val="tx1"/>
                          </a:solidFill>
                          <a:latin typeface="Lucida Sans" pitchFamily="34" charset="0"/>
                        </a:rPr>
                        <a:t>4</a:t>
                      </a:r>
                      <a:r>
                        <a:rPr lang="en-GB" sz="900" dirty="0">
                          <a:solidFill>
                            <a:schemeClr val="tx1"/>
                          </a:solidFill>
                          <a:latin typeface="Lucida Sans" pitchFamily="34" charset="0"/>
                        </a:rPr>
                        <a:t>,S</a:t>
                      </a:r>
                      <a:r>
                        <a:rPr lang="en-GB" sz="500" dirty="0">
                          <a:solidFill>
                            <a:schemeClr val="tx1"/>
                          </a:solidFill>
                          <a:latin typeface="Lucida Sans" pitchFamily="34" charset="0"/>
                        </a:rPr>
                        <a:t>8</a:t>
                      </a:r>
                      <a:r>
                        <a:rPr lang="en-GB" sz="900" dirty="0">
                          <a:solidFill>
                            <a:schemeClr val="tx1"/>
                          </a:solidFill>
                          <a:latin typeface="Lucida Sans" pitchFamily="34" charset="0"/>
                        </a:rPr>
                        <a:t>,Cl</a:t>
                      </a:r>
                      <a:r>
                        <a:rPr lang="en-GB" sz="500" dirty="0">
                          <a:solidFill>
                            <a:schemeClr val="tx1"/>
                          </a:solidFill>
                          <a:latin typeface="Lucida Sans" pitchFamily="34" charset="0"/>
                        </a:rPr>
                        <a:t>2</a:t>
                      </a:r>
                      <a:r>
                        <a:rPr lang="en-GB" sz="900" dirty="0">
                          <a:solidFill>
                            <a:schemeClr val="tx1"/>
                          </a:solidFill>
                          <a:latin typeface="Lucida Sans" pitchFamily="34"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rPr>
                        <a:t>Small</a:t>
                      </a:r>
                      <a:r>
                        <a:rPr lang="en-GB" sz="900" b="1" dirty="0">
                          <a:solidFill>
                            <a:schemeClr val="tx1"/>
                          </a:solidFill>
                        </a:rPr>
                        <a:t> </a:t>
                      </a:r>
                      <a:r>
                        <a:rPr lang="en-GB" sz="900" b="0" baseline="0" dirty="0">
                          <a:solidFill>
                            <a:schemeClr val="tx1"/>
                          </a:solidFill>
                        </a:rPr>
                        <a:t>molecules substances</a:t>
                      </a:r>
                      <a:endParaRPr lang="en-GB" sz="900" dirty="0">
                        <a:solidFill>
                          <a:schemeClr val="tx1"/>
                        </a:solidFill>
                        <a:latin typeface="Lucida Sans"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Low</a:t>
                      </a:r>
                    </a:p>
                  </a:txBody>
                  <a:tcPr/>
                </a:tc>
                <a:extLst>
                  <a:ext uri="{0D108BD9-81ED-4DB2-BD59-A6C34878D82A}">
                    <a16:rowId xmlns:a16="http://schemas.microsoft.com/office/drawing/2014/main" val="1372610366"/>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Noble gas (</a:t>
                      </a:r>
                      <a:r>
                        <a:rPr lang="en-GB" sz="900" dirty="0" err="1">
                          <a:solidFill>
                            <a:schemeClr val="tx1"/>
                          </a:solidFill>
                          <a:latin typeface="Lucida Sans" pitchFamily="34" charset="0"/>
                        </a:rPr>
                        <a:t>Ar</a:t>
                      </a:r>
                      <a:r>
                        <a:rPr lang="en-GB" sz="900" dirty="0">
                          <a:solidFill>
                            <a:schemeClr val="tx1"/>
                          </a:solidFill>
                          <a:latin typeface="Lucida Sans" pitchFamily="34" charset="0"/>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Monoatomic</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rPr>
                        <a:t>Low</a:t>
                      </a:r>
                    </a:p>
                  </a:txBody>
                  <a:tcPr/>
                </a:tc>
                <a:extLst>
                  <a:ext uri="{0D108BD9-81ED-4DB2-BD59-A6C34878D82A}">
                    <a16:rowId xmlns:a16="http://schemas.microsoft.com/office/drawing/2014/main" val="113835753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842996311"/>
              </p:ext>
            </p:extLst>
          </p:nvPr>
        </p:nvGraphicFramePr>
        <p:xfrm>
          <a:off x="3728863" y="4133881"/>
          <a:ext cx="3234903" cy="868680"/>
        </p:xfrm>
        <a:graphic>
          <a:graphicData uri="http://schemas.openxmlformats.org/drawingml/2006/table">
            <a:tbl>
              <a:tblPr firstRow="1" firstCol="1" bandRow="1">
                <a:tableStyleId>{69012ECD-51FC-41F1-AA8D-1B2483CD663E}</a:tableStyleId>
              </a:tblPr>
              <a:tblGrid>
                <a:gridCol w="3234903">
                  <a:extLst>
                    <a:ext uri="{9D8B030D-6E8A-4147-A177-3AD203B41FA5}">
                      <a16:colId xmlns:a16="http://schemas.microsoft.com/office/drawing/2014/main" val="20000"/>
                    </a:ext>
                  </a:extLst>
                </a:gridCol>
              </a:tblGrid>
              <a:tr h="152068">
                <a:tc>
                  <a:txBody>
                    <a:bodyPr/>
                    <a:lstStyle/>
                    <a:p>
                      <a:r>
                        <a:rPr lang="en-GB" sz="900" dirty="0">
                          <a:solidFill>
                            <a:schemeClr val="bg1"/>
                          </a:solidFill>
                          <a:latin typeface="Lucida Sans" pitchFamily="34" charset="0"/>
                        </a:rPr>
                        <a:t>4.</a:t>
                      </a:r>
                      <a:r>
                        <a:rPr lang="en-GB" sz="900" baseline="0" dirty="0">
                          <a:solidFill>
                            <a:schemeClr val="bg1"/>
                          </a:solidFill>
                          <a:latin typeface="Lucida Sans" pitchFamily="34" charset="0"/>
                        </a:rPr>
                        <a:t> Atomic radius</a:t>
                      </a:r>
                      <a:endParaRPr lang="en-GB" sz="900" dirty="0">
                        <a:solidFill>
                          <a:schemeClr val="bg1"/>
                        </a:solidFill>
                        <a:latin typeface="Lucida Sans" pitchFamily="34" charset="0"/>
                      </a:endParaRPr>
                    </a:p>
                  </a:txBody>
                  <a:tcPr/>
                </a:tc>
                <a:extLst>
                  <a:ext uri="{0D108BD9-81ED-4DB2-BD59-A6C34878D82A}">
                    <a16:rowId xmlns:a16="http://schemas.microsoft.com/office/drawing/2014/main" val="10000"/>
                  </a:ext>
                </a:extLst>
              </a:tr>
              <a:tr h="152068">
                <a:tc>
                  <a:txBody>
                    <a:bodyPr/>
                    <a:lstStyle/>
                    <a:p>
                      <a:r>
                        <a:rPr lang="en-GB" sz="900" b="0" dirty="0">
                          <a:latin typeface="Lucida Sans" pitchFamily="34" charset="0"/>
                        </a:rPr>
                        <a:t>The</a:t>
                      </a:r>
                      <a:r>
                        <a:rPr lang="en-GB" sz="900" b="0" baseline="0" dirty="0">
                          <a:latin typeface="Lucida Sans" pitchFamily="34" charset="0"/>
                        </a:rPr>
                        <a:t> atomic radii are taken to be the half distance between the centres of a pair of atoms. Atomic radius decreases across each period and increases down a group</a:t>
                      </a:r>
                      <a:endParaRPr lang="en-GB" sz="900" b="0" dirty="0">
                        <a:latin typeface="Lucida Sans" pitchFamily="34" charset="0"/>
                      </a:endParaRPr>
                    </a:p>
                  </a:txBody>
                  <a:tcPr/>
                </a:tc>
                <a:extLst>
                  <a:ext uri="{0D108BD9-81ED-4DB2-BD59-A6C34878D82A}">
                    <a16:rowId xmlns:a16="http://schemas.microsoft.com/office/drawing/2014/main" val="10001"/>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717991399"/>
              </p:ext>
            </p:extLst>
          </p:nvPr>
        </p:nvGraphicFramePr>
        <p:xfrm>
          <a:off x="3728863" y="5188421"/>
          <a:ext cx="3234903" cy="609600"/>
        </p:xfrm>
        <a:graphic>
          <a:graphicData uri="http://schemas.openxmlformats.org/drawingml/2006/table">
            <a:tbl>
              <a:tblPr firstRow="1" bandRow="1">
                <a:tableStyleId>{69012ECD-51FC-41F1-AA8D-1B2483CD663E}</a:tableStyleId>
              </a:tblPr>
              <a:tblGrid>
                <a:gridCol w="3234903">
                  <a:extLst>
                    <a:ext uri="{9D8B030D-6E8A-4147-A177-3AD203B41FA5}">
                      <a16:colId xmlns:a16="http://schemas.microsoft.com/office/drawing/2014/main" val="20000"/>
                    </a:ext>
                  </a:extLst>
                </a:gridCol>
              </a:tblGrid>
              <a:tr h="243840">
                <a:tc>
                  <a:txBody>
                    <a:bodyPr/>
                    <a:lstStyle/>
                    <a:p>
                      <a:r>
                        <a:rPr lang="en-GB" sz="900" dirty="0">
                          <a:solidFill>
                            <a:schemeClr val="bg1"/>
                          </a:solidFill>
                          <a:latin typeface="Lucida Sans" panose="020B0602030504020204" pitchFamily="34" charset="0"/>
                        </a:rPr>
                        <a:t>5. Ionisation energy</a:t>
                      </a:r>
                    </a:p>
                  </a:txBody>
                  <a:tcPr/>
                </a:tc>
                <a:extLst>
                  <a:ext uri="{0D108BD9-81ED-4DB2-BD59-A6C34878D82A}">
                    <a16:rowId xmlns:a16="http://schemas.microsoft.com/office/drawing/2014/main" val="10000"/>
                  </a:ext>
                </a:extLst>
              </a:tr>
              <a:tr h="185920">
                <a:tc>
                  <a:txBody>
                    <a:bodyPr/>
                    <a:lstStyle/>
                    <a:p>
                      <a:r>
                        <a:rPr lang="en-GB" sz="900" dirty="0">
                          <a:solidFill>
                            <a:schemeClr val="tx1"/>
                          </a:solidFill>
                          <a:latin typeface="Lucida Sans" panose="020B0602030504020204" pitchFamily="34" charset="0"/>
                        </a:rPr>
                        <a:t>Ionisation energy increases across a period.</a:t>
                      </a:r>
                    </a:p>
                    <a:p>
                      <a:r>
                        <a:rPr lang="en-GB" sz="900" dirty="0">
                          <a:solidFill>
                            <a:schemeClr val="tx1"/>
                          </a:solidFill>
                          <a:latin typeface="Lucida Sans" panose="020B0602030504020204" pitchFamily="34" charset="0"/>
                        </a:rPr>
                        <a:t>Ionisation energy</a:t>
                      </a:r>
                      <a:r>
                        <a:rPr lang="en-GB" sz="900" baseline="0" dirty="0">
                          <a:solidFill>
                            <a:schemeClr val="tx1"/>
                          </a:solidFill>
                          <a:latin typeface="Lucida Sans" panose="020B0602030504020204" pitchFamily="34" charset="0"/>
                        </a:rPr>
                        <a:t> decreases going down a group.</a:t>
                      </a:r>
                      <a:endParaRPr lang="en-GB" sz="900" dirty="0">
                        <a:solidFill>
                          <a:schemeClr val="tx1"/>
                        </a:solidFill>
                        <a:latin typeface="Lucida Sans" pitchFamily="34" charset="0"/>
                      </a:endParaRPr>
                    </a:p>
                  </a:txBody>
                  <a:tcPr/>
                </a:tc>
                <a:extLst>
                  <a:ext uri="{0D108BD9-81ED-4DB2-BD59-A6C34878D82A}">
                    <a16:rowId xmlns:a16="http://schemas.microsoft.com/office/drawing/2014/main" val="10001"/>
                  </a:ext>
                </a:extLst>
              </a:tr>
            </a:tbl>
          </a:graphicData>
        </a:graphic>
      </p:graphicFrame>
      <p:sp>
        <p:nvSpPr>
          <p:cNvPr id="16" name="TextBox 15"/>
          <p:cNvSpPr txBox="1"/>
          <p:nvPr/>
        </p:nvSpPr>
        <p:spPr>
          <a:xfrm>
            <a:off x="272480" y="188640"/>
            <a:ext cx="3456384" cy="369332"/>
          </a:xfrm>
          <a:prstGeom prst="rect">
            <a:avLst/>
          </a:prstGeom>
          <a:noFill/>
        </p:spPr>
        <p:txBody>
          <a:bodyPr wrap="square" lIns="91440" tIns="45720" rIns="91440" bIns="45720" rtlCol="0" anchor="t">
            <a:spAutoFit/>
          </a:bodyPr>
          <a:lstStyle/>
          <a:p>
            <a:r>
              <a:rPr lang="en-GB" dirty="0">
                <a:latin typeface="Lucida Sans"/>
              </a:rPr>
              <a:t>Module3: Periodicity</a:t>
            </a:r>
          </a:p>
        </p:txBody>
      </p:sp>
      <p:pic>
        <p:nvPicPr>
          <p:cNvPr id="5" name="Picture 2" descr="How do you write electron configurations? +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223" y="168510"/>
            <a:ext cx="2520280" cy="16759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7006483" y="4098291"/>
            <a:ext cx="2863762" cy="1784810"/>
          </a:xfrm>
          <a:prstGeom prst="rect">
            <a:avLst/>
          </a:prstGeom>
        </p:spPr>
      </p:pic>
      <p:pic>
        <p:nvPicPr>
          <p:cNvPr id="15" name="Picture 14"/>
          <p:cNvPicPr>
            <a:picLocks noChangeAspect="1"/>
          </p:cNvPicPr>
          <p:nvPr/>
        </p:nvPicPr>
        <p:blipFill>
          <a:blip r:embed="rId4"/>
          <a:stretch>
            <a:fillRect/>
          </a:stretch>
        </p:blipFill>
        <p:spPr>
          <a:xfrm>
            <a:off x="7031243" y="2111048"/>
            <a:ext cx="2674285" cy="1772354"/>
          </a:xfrm>
          <a:prstGeom prst="rect">
            <a:avLst/>
          </a:prstGeom>
        </p:spPr>
      </p:pic>
      <p:pic>
        <p:nvPicPr>
          <p:cNvPr id="17" name="Picture 16" descr="https://assets-runtime-production-oxed-oup.avallain.net/S3_83765_Oxo_ACheQ_08uu_kd01_awfg04.jpg?filename=Oxo_ACheQ_08uu_kd01_awfg0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418" y="4293096"/>
            <a:ext cx="3204355" cy="2129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740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2480" y="188640"/>
            <a:ext cx="5184576" cy="369332"/>
          </a:xfrm>
          <a:prstGeom prst="rect">
            <a:avLst/>
          </a:prstGeom>
          <a:noFill/>
        </p:spPr>
        <p:txBody>
          <a:bodyPr wrap="square" rtlCol="0">
            <a:spAutoFit/>
          </a:bodyPr>
          <a:lstStyle/>
          <a:p>
            <a:r>
              <a:rPr lang="en-GB" dirty="0">
                <a:latin typeface="Lucida Sans" pitchFamily="34" charset="0"/>
              </a:rPr>
              <a:t>Unit 7b: Reactivity of complex ions</a:t>
            </a:r>
          </a:p>
        </p:txBody>
      </p:sp>
      <p:pic>
        <p:nvPicPr>
          <p:cNvPr id="17" name="Picture 16"/>
          <p:cNvPicPr>
            <a:picLocks noChangeAspect="1"/>
          </p:cNvPicPr>
          <p:nvPr/>
        </p:nvPicPr>
        <p:blipFill>
          <a:blip r:embed="rId2"/>
          <a:stretch>
            <a:fillRect/>
          </a:stretch>
        </p:blipFill>
        <p:spPr>
          <a:xfrm>
            <a:off x="704528" y="4330362"/>
            <a:ext cx="4536504" cy="2313317"/>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164119870"/>
              </p:ext>
            </p:extLst>
          </p:nvPr>
        </p:nvGraphicFramePr>
        <p:xfrm>
          <a:off x="272480" y="834971"/>
          <a:ext cx="9435570" cy="3412469"/>
        </p:xfrm>
        <a:graphic>
          <a:graphicData uri="http://schemas.openxmlformats.org/drawingml/2006/table">
            <a:tbl>
              <a:tblPr firstRow="1" bandRow="1">
                <a:tableStyleId>{69012ECD-51FC-41F1-AA8D-1B2483CD663E}</a:tableStyleId>
              </a:tblPr>
              <a:tblGrid>
                <a:gridCol w="2189386">
                  <a:extLst>
                    <a:ext uri="{9D8B030D-6E8A-4147-A177-3AD203B41FA5}">
                      <a16:colId xmlns:a16="http://schemas.microsoft.com/office/drawing/2014/main" val="20000"/>
                    </a:ext>
                  </a:extLst>
                </a:gridCol>
                <a:gridCol w="7246184">
                  <a:extLst>
                    <a:ext uri="{9D8B030D-6E8A-4147-A177-3AD203B41FA5}">
                      <a16:colId xmlns:a16="http://schemas.microsoft.com/office/drawing/2014/main" val="537986151"/>
                    </a:ext>
                  </a:extLst>
                </a:gridCol>
              </a:tblGrid>
              <a:tr h="148139">
                <a:tc gridSpan="2">
                  <a:txBody>
                    <a:bodyPr/>
                    <a:lstStyle/>
                    <a:p>
                      <a:r>
                        <a:rPr lang="en-GB" sz="900" b="1" dirty="0">
                          <a:solidFill>
                            <a:schemeClr val="bg1"/>
                          </a:solidFill>
                          <a:latin typeface="Lucida Sans" panose="020B0602030504020204" pitchFamily="34" charset="0"/>
                        </a:rPr>
                        <a:t>1. Ligand exchange</a:t>
                      </a:r>
                      <a:endParaRPr lang="en-GB" sz="900" b="1"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321732">
                <a:tc gridSpan="2">
                  <a:txBody>
                    <a:bodyPr/>
                    <a:lstStyle/>
                    <a:p>
                      <a:r>
                        <a:rPr lang="en-GB" sz="900" b="0" dirty="0">
                          <a:solidFill>
                            <a:schemeClr val="tx1"/>
                          </a:solidFill>
                          <a:latin typeface="Lucida Sans" panose="020B0602030504020204" pitchFamily="34" charset="0"/>
                          <a:cs typeface="Browallia New" panose="020B0604020202020204" pitchFamily="34" charset="-34"/>
                        </a:rPr>
                        <a:t>Ligands can be swapped around, this is called ligand exchange.  It usually results in a colour change.   This happens when:</a:t>
                      </a:r>
                    </a:p>
                    <a:p>
                      <a:pPr marL="342900" indent="-342900">
                        <a:buFont typeface="Arial" panose="020B0604020202020204" pitchFamily="34" charset="0"/>
                        <a:buChar char="•"/>
                      </a:pPr>
                      <a:r>
                        <a:rPr lang="en-GB" sz="900" b="0" dirty="0">
                          <a:solidFill>
                            <a:schemeClr val="tx1"/>
                          </a:solidFill>
                          <a:latin typeface="Lucida Sans" panose="020B0602030504020204" pitchFamily="34" charset="0"/>
                        </a:rPr>
                        <a:t>The new ligand can form stronger bonds with the metal ion</a:t>
                      </a:r>
                    </a:p>
                    <a:p>
                      <a:pPr marL="342900" indent="-342900">
                        <a:buFont typeface="Arial" panose="020B0604020202020204" pitchFamily="34" charset="0"/>
                        <a:buChar char="•"/>
                      </a:pPr>
                      <a:r>
                        <a:rPr lang="en-GB" sz="900" b="0" dirty="0">
                          <a:solidFill>
                            <a:schemeClr val="tx1"/>
                          </a:solidFill>
                          <a:latin typeface="Lucida Sans" panose="020B0602030504020204" pitchFamily="34" charset="0"/>
                        </a:rPr>
                        <a:t>The new ligand is more concentrated</a:t>
                      </a:r>
                      <a:endParaRPr lang="pt-BR" sz="900" b="0" dirty="0">
                        <a:solidFill>
                          <a:schemeClr val="tx1"/>
                        </a:solidFill>
                        <a:latin typeface="Lucida Sans" panose="020B0602030504020204" pitchFamily="34" charset="0"/>
                      </a:endParaRPr>
                    </a:p>
                  </a:txBody>
                  <a:tcPr/>
                </a:tc>
                <a:tc hMerge="1">
                  <a:txBody>
                    <a:bodyPr/>
                    <a:lstStyle/>
                    <a:p>
                      <a:endParaRPr lang="en-GB"/>
                    </a:p>
                  </a:txBody>
                  <a:tcPr/>
                </a:tc>
                <a:extLst>
                  <a:ext uri="{0D108BD9-81ED-4DB2-BD59-A6C34878D82A}">
                    <a16:rowId xmlns:a16="http://schemas.microsoft.com/office/drawing/2014/main" val="10001"/>
                  </a:ext>
                </a:extLst>
              </a:tr>
              <a:tr h="256653">
                <a:tc gridSpan="2">
                  <a:txBody>
                    <a:bodyPr/>
                    <a:lstStyle/>
                    <a:p>
                      <a:pPr algn="ctr"/>
                      <a:r>
                        <a:rPr lang="en-GB" sz="900" b="0" dirty="0">
                          <a:solidFill>
                            <a:schemeClr val="tx1"/>
                          </a:solidFill>
                          <a:latin typeface="Lucida Sans" panose="020B0602030504020204" pitchFamily="34" charset="0"/>
                          <a:cs typeface="Browallia New" panose="020B0604020202020204" pitchFamily="34" charset="-34"/>
                        </a:rPr>
                        <a:t>Replacing</a:t>
                      </a:r>
                      <a:r>
                        <a:rPr lang="en-GB" sz="900" b="0" baseline="0" dirty="0">
                          <a:solidFill>
                            <a:schemeClr val="tx1"/>
                          </a:solidFill>
                          <a:latin typeface="Lucida Sans" panose="020B0602030504020204" pitchFamily="34" charset="0"/>
                          <a:cs typeface="Browallia New" panose="020B0604020202020204" pitchFamily="34" charset="-34"/>
                        </a:rPr>
                        <a:t> water as a ligand</a:t>
                      </a:r>
                      <a:endParaRPr lang="en-GB" sz="900" b="0" dirty="0">
                        <a:solidFill>
                          <a:schemeClr val="tx1"/>
                        </a:solidFill>
                        <a:latin typeface="Lucida Sans" pitchFamily="34" charset="0"/>
                        <a:ea typeface="Adobe Fan Heiti Std B" panose="020B0700000000000000" pitchFamily="34" charset="-128"/>
                      </a:endParaRPr>
                    </a:p>
                  </a:txBody>
                  <a:tcPr/>
                </a:tc>
                <a:tc hMerge="1">
                  <a:txBody>
                    <a:bodyPr/>
                    <a:lstStyle/>
                    <a:p>
                      <a:endParaRPr lang="en-GB"/>
                    </a:p>
                  </a:txBody>
                  <a:tcPr/>
                </a:tc>
                <a:extLst>
                  <a:ext uri="{0D108BD9-81ED-4DB2-BD59-A6C34878D82A}">
                    <a16:rowId xmlns:a16="http://schemas.microsoft.com/office/drawing/2014/main" val="10008"/>
                  </a:ext>
                </a:extLst>
              </a:tr>
              <a:tr h="504056">
                <a:tc>
                  <a:txBody>
                    <a:bodyPr/>
                    <a:lstStyle/>
                    <a:p>
                      <a:r>
                        <a:rPr lang="en-GB" sz="900" b="0" dirty="0">
                          <a:solidFill>
                            <a:schemeClr val="tx1"/>
                          </a:solidFill>
                          <a:latin typeface="Lucida Sans" pitchFamily="34" charset="0"/>
                          <a:ea typeface="Adobe Fan Heiti Std B" panose="020B0700000000000000" pitchFamily="34" charset="-128"/>
                        </a:rPr>
                        <a:t>with</a:t>
                      </a:r>
                      <a:r>
                        <a:rPr lang="en-GB" sz="900" b="0" baseline="0" dirty="0">
                          <a:solidFill>
                            <a:schemeClr val="tx1"/>
                          </a:solidFill>
                          <a:latin typeface="Lucida Sans" pitchFamily="34" charset="0"/>
                          <a:ea typeface="Adobe Fan Heiti Std B" panose="020B0700000000000000" pitchFamily="34" charset="-128"/>
                        </a:rPr>
                        <a:t> a neutral ligand</a:t>
                      </a:r>
                    </a:p>
                    <a:p>
                      <a:endParaRPr lang="en-GB" sz="900" b="0" baseline="0" dirty="0">
                        <a:solidFill>
                          <a:schemeClr val="tx1"/>
                        </a:solidFill>
                        <a:latin typeface="Lucida Sans" pitchFamily="34" charset="0"/>
                        <a:ea typeface="Adobe Fan Heiti Std B" panose="020B0700000000000000" pitchFamily="34" charset="-128"/>
                      </a:endParaRPr>
                    </a:p>
                    <a:p>
                      <a:pPr algn="ctr"/>
                      <a:r>
                        <a:rPr lang="en-GB" sz="900" b="0" baseline="0" dirty="0">
                          <a:solidFill>
                            <a:schemeClr val="tx1"/>
                          </a:solidFill>
                          <a:latin typeface="Lucida Sans" pitchFamily="34" charset="0"/>
                          <a:ea typeface="Adobe Fan Heiti Std B" panose="020B0700000000000000" pitchFamily="34" charset="-128"/>
                        </a:rPr>
                        <a:t>Complete substitution</a:t>
                      </a:r>
                      <a:endParaRPr lang="en-GB" sz="900" b="0" dirty="0">
                        <a:solidFill>
                          <a:schemeClr val="tx1"/>
                        </a:solidFill>
                        <a:latin typeface="Lucida Sans" pitchFamily="34" charset="0"/>
                        <a:ea typeface="Adobe Fan Heiti Std B" panose="020B0700000000000000"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[M(H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6</a:t>
                      </a:r>
                      <a:r>
                        <a:rPr lang="en-GB" sz="900" b="0" dirty="0">
                          <a:latin typeface="Lucida Sans" panose="020B0602030504020204" pitchFamily="34" charset="0"/>
                        </a:rPr>
                        <a:t>]</a:t>
                      </a:r>
                      <a:r>
                        <a:rPr lang="en-GB" sz="900" b="0" baseline="30000" dirty="0">
                          <a:latin typeface="Lucida Sans" panose="020B0602030504020204" pitchFamily="34" charset="0"/>
                        </a:rPr>
                        <a:t>2+</a:t>
                      </a:r>
                      <a:r>
                        <a:rPr lang="en-GB" sz="900" b="0" dirty="0">
                          <a:latin typeface="Lucida Sans" panose="020B0602030504020204" pitchFamily="34" charset="0"/>
                        </a:rPr>
                        <a:t> (</a:t>
                      </a:r>
                      <a:r>
                        <a:rPr lang="en-GB" sz="900" b="0" dirty="0" err="1">
                          <a:latin typeface="Lucida Sans" panose="020B0602030504020204" pitchFamily="34" charset="0"/>
                        </a:rPr>
                        <a:t>aq</a:t>
                      </a:r>
                      <a:r>
                        <a:rPr lang="en-GB" sz="900" b="0" dirty="0">
                          <a:latin typeface="Lucida Sans" panose="020B0602030504020204" pitchFamily="34" charset="0"/>
                        </a:rPr>
                        <a:t>)</a:t>
                      </a:r>
                      <a:r>
                        <a:rPr lang="en-GB" sz="900" b="0" baseline="30000" dirty="0">
                          <a:latin typeface="Lucida Sans" panose="020B0602030504020204" pitchFamily="34" charset="0"/>
                        </a:rPr>
                        <a:t> </a:t>
                      </a:r>
                      <a:r>
                        <a:rPr lang="en-GB" sz="900" b="0" dirty="0">
                          <a:latin typeface="Lucida Sans" panose="020B0602030504020204" pitchFamily="34" charset="0"/>
                        </a:rPr>
                        <a:t>+ NH</a:t>
                      </a:r>
                      <a:r>
                        <a:rPr lang="en-GB" sz="900" b="0" baseline="-25000" dirty="0">
                          <a:latin typeface="Lucida Sans" panose="020B0602030504020204" pitchFamily="34" charset="0"/>
                        </a:rPr>
                        <a:t>3</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cs typeface="Lucida Sans Unicode" panose="020B0602030504020204" pitchFamily="34" charset="0"/>
                        </a:rPr>
                        <a:t>⇋ </a:t>
                      </a:r>
                      <a:r>
                        <a:rPr lang="en-GB" sz="900" b="0" dirty="0">
                          <a:latin typeface="Lucida Sans" panose="020B0602030504020204" pitchFamily="34" charset="0"/>
                        </a:rPr>
                        <a:t>[M(NH</a:t>
                      </a:r>
                      <a:r>
                        <a:rPr lang="en-GB" sz="900" b="0" baseline="-25000" dirty="0">
                          <a:latin typeface="Lucida Sans" panose="020B0602030504020204" pitchFamily="34" charset="0"/>
                        </a:rPr>
                        <a:t>3</a:t>
                      </a:r>
                      <a:r>
                        <a:rPr lang="en-GB" sz="900" b="0" dirty="0">
                          <a:latin typeface="Lucida Sans" panose="020B0602030504020204" pitchFamily="34" charset="0"/>
                        </a:rPr>
                        <a:t>)</a:t>
                      </a:r>
                      <a:r>
                        <a:rPr lang="en-GB" sz="900" b="0" baseline="-25000" dirty="0">
                          <a:latin typeface="Lucida Sans" panose="020B0602030504020204" pitchFamily="34" charset="0"/>
                        </a:rPr>
                        <a:t>6</a:t>
                      </a:r>
                      <a:r>
                        <a:rPr lang="en-GB" sz="900" b="0" dirty="0">
                          <a:latin typeface="Lucida Sans" panose="020B0602030504020204" pitchFamily="34" charset="0"/>
                        </a:rPr>
                        <a:t>]</a:t>
                      </a:r>
                      <a:r>
                        <a:rPr lang="en-GB" sz="900" b="0" baseline="30000" dirty="0">
                          <a:latin typeface="Lucida Sans" panose="020B0602030504020204" pitchFamily="34" charset="0"/>
                        </a:rPr>
                        <a:t>2+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+ 6H</a:t>
                      </a:r>
                      <a:r>
                        <a:rPr lang="en-GB" sz="900" b="0" baseline="-25000" dirty="0">
                          <a:latin typeface="Lucida Sans" panose="020B0602030504020204" pitchFamily="34" charset="0"/>
                        </a:rPr>
                        <a:t>2</a:t>
                      </a:r>
                      <a:r>
                        <a:rPr lang="en-GB" sz="900" b="0" dirty="0">
                          <a:latin typeface="Lucida Sans" panose="020B0602030504020204" pitchFamily="34" charset="0"/>
                        </a:rPr>
                        <a:t>O (l)</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the coordination number doesn’t change and neither does the shape.</a:t>
                      </a:r>
                      <a:endParaRPr lang="en-GB" sz="900" b="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2159897877"/>
                  </a:ext>
                </a:extLst>
              </a:tr>
              <a:tr h="467296">
                <a:tc>
                  <a:txBody>
                    <a:bodyPr/>
                    <a:lstStyle/>
                    <a:p>
                      <a:r>
                        <a:rPr lang="en-GB" sz="900" b="0" dirty="0">
                          <a:solidFill>
                            <a:schemeClr val="tx1"/>
                          </a:solidFill>
                          <a:latin typeface="Lucida Sans" pitchFamily="34" charset="0"/>
                          <a:ea typeface="Adobe Fan Heiti Std B" panose="020B0700000000000000" pitchFamily="34" charset="-128"/>
                        </a:rPr>
                        <a:t>with</a:t>
                      </a:r>
                      <a:r>
                        <a:rPr lang="en-GB" sz="900" b="0" baseline="0" dirty="0">
                          <a:solidFill>
                            <a:schemeClr val="tx1"/>
                          </a:solidFill>
                          <a:latin typeface="Lucida Sans" pitchFamily="34" charset="0"/>
                          <a:ea typeface="Adobe Fan Heiti Std B" panose="020B0700000000000000" pitchFamily="34" charset="-128"/>
                        </a:rPr>
                        <a:t> a neutral ligand</a:t>
                      </a:r>
                    </a:p>
                    <a:p>
                      <a:endParaRPr lang="en-GB" sz="900" b="0" baseline="0" dirty="0">
                        <a:solidFill>
                          <a:schemeClr val="tx1"/>
                        </a:solidFill>
                        <a:latin typeface="Lucida Sans" pitchFamily="34" charset="0"/>
                        <a:ea typeface="Adobe Fan Heiti Std B" panose="020B0700000000000000" pitchFamily="34" charset="-128"/>
                      </a:endParaRPr>
                    </a:p>
                    <a:p>
                      <a:pPr algn="ctr"/>
                      <a:r>
                        <a:rPr lang="en-GB" sz="900" b="0" baseline="0" dirty="0">
                          <a:solidFill>
                            <a:schemeClr val="tx1"/>
                          </a:solidFill>
                          <a:latin typeface="Lucida Sans" pitchFamily="34" charset="0"/>
                          <a:ea typeface="Adobe Fan Heiti Std B" panose="020B0700000000000000" pitchFamily="34" charset="-128"/>
                        </a:rPr>
                        <a:t>Partial</a:t>
                      </a: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baseline="0" dirty="0">
                          <a:solidFill>
                            <a:schemeClr val="tx1"/>
                          </a:solidFill>
                          <a:latin typeface="Lucida Sans" pitchFamily="34" charset="0"/>
                          <a:ea typeface="Adobe Fan Heiti Std B" panose="020B0700000000000000" pitchFamily="34" charset="-128"/>
                        </a:rPr>
                        <a:t> substitution </a:t>
                      </a:r>
                      <a:r>
                        <a:rPr lang="en-GB" sz="900" b="0" dirty="0">
                          <a:latin typeface="Lucida Sans" panose="020B0602030504020204" pitchFamily="34" charset="0"/>
                        </a:rPr>
                        <a:t>(Cu</a:t>
                      </a:r>
                      <a:r>
                        <a:rPr lang="en-GB" sz="900" b="0" baseline="30000" dirty="0">
                          <a:latin typeface="Lucida Sans" panose="020B0602030504020204" pitchFamily="34" charset="0"/>
                        </a:rPr>
                        <a:t>2+</a:t>
                      </a:r>
                      <a:r>
                        <a:rPr lang="en-GB" sz="900" b="0" dirty="0">
                          <a:latin typeface="Lucida Sans" panose="020B0602030504020204" pitchFamily="34"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cs typeface="Browallia New" panose="020B0604020202020204" pitchFamily="34" charset="-34"/>
                        </a:rPr>
                        <a:t>[Cu(H</a:t>
                      </a:r>
                      <a:r>
                        <a:rPr lang="en-GB" sz="900" b="0" baseline="-25000" dirty="0">
                          <a:latin typeface="Lucida Sans" panose="020B0602030504020204" pitchFamily="34" charset="0"/>
                          <a:cs typeface="Browallia New" panose="020B0604020202020204" pitchFamily="34" charset="-34"/>
                        </a:rPr>
                        <a:t>2</a:t>
                      </a:r>
                      <a:r>
                        <a:rPr lang="en-GB" sz="900" b="0" dirty="0">
                          <a:latin typeface="Lucida Sans" panose="020B0602030504020204" pitchFamily="34" charset="0"/>
                          <a:cs typeface="Browallia New" panose="020B0604020202020204" pitchFamily="34" charset="-34"/>
                        </a:rPr>
                        <a:t>O)</a:t>
                      </a:r>
                      <a:r>
                        <a:rPr lang="en-GB" sz="900" b="0" baseline="-25000" dirty="0">
                          <a:latin typeface="Lucida Sans" panose="020B0602030504020204" pitchFamily="34" charset="0"/>
                          <a:cs typeface="Browallia New" panose="020B0604020202020204" pitchFamily="34" charset="-34"/>
                        </a:rPr>
                        <a:t>6</a:t>
                      </a:r>
                      <a:r>
                        <a:rPr lang="en-GB" sz="900" b="0" dirty="0">
                          <a:latin typeface="Lucida Sans" panose="020B0602030504020204" pitchFamily="34" charset="0"/>
                          <a:cs typeface="Browallia New" panose="020B0604020202020204" pitchFamily="34" charset="-34"/>
                        </a:rPr>
                        <a:t>]</a:t>
                      </a:r>
                      <a:r>
                        <a:rPr lang="en-GB" sz="900" b="0" baseline="30000" dirty="0">
                          <a:latin typeface="Lucida Sans" panose="020B0602030504020204" pitchFamily="34" charset="0"/>
                          <a:cs typeface="Browallia New" panose="020B0604020202020204" pitchFamily="34" charset="-34"/>
                        </a:rPr>
                        <a:t>2+</a:t>
                      </a:r>
                      <a:r>
                        <a:rPr lang="en-GB" sz="900" b="0" baseline="-25000" dirty="0">
                          <a:latin typeface="Lucida Sans" panose="020B0602030504020204" pitchFamily="34" charset="0"/>
                          <a:cs typeface="Browallia New" panose="020B0604020202020204" pitchFamily="34" charset="-34"/>
                        </a:rPr>
                        <a:t>(</a:t>
                      </a:r>
                      <a:r>
                        <a:rPr lang="en-GB" sz="900" b="0" baseline="-25000" dirty="0" err="1">
                          <a:latin typeface="Lucida Sans" panose="020B0602030504020204" pitchFamily="34" charset="0"/>
                          <a:cs typeface="Browallia New" panose="020B0604020202020204" pitchFamily="34" charset="-34"/>
                        </a:rPr>
                        <a:t>aq</a:t>
                      </a:r>
                      <a:r>
                        <a:rPr lang="en-GB" sz="900" b="0" baseline="-25000" dirty="0">
                          <a:latin typeface="Lucida Sans" panose="020B0602030504020204" pitchFamily="34" charset="0"/>
                          <a:cs typeface="Browallia New" panose="020B0604020202020204" pitchFamily="34" charset="-34"/>
                        </a:rPr>
                        <a:t>)</a:t>
                      </a:r>
                      <a:r>
                        <a:rPr lang="en-GB" sz="900" b="0" dirty="0">
                          <a:latin typeface="Lucida Sans" panose="020B0602030504020204" pitchFamily="34" charset="0"/>
                          <a:cs typeface="Browallia New" panose="020B0604020202020204" pitchFamily="34" charset="-34"/>
                        </a:rPr>
                        <a:t> +  4NH</a:t>
                      </a:r>
                      <a:r>
                        <a:rPr lang="en-GB" sz="900" b="0" baseline="-25000" dirty="0">
                          <a:latin typeface="Lucida Sans" panose="020B0602030504020204" pitchFamily="34" charset="0"/>
                          <a:cs typeface="Browallia New" panose="020B0604020202020204" pitchFamily="34" charset="-34"/>
                        </a:rPr>
                        <a:t>3(</a:t>
                      </a:r>
                      <a:r>
                        <a:rPr lang="en-GB" sz="900" b="0" baseline="-25000" dirty="0" err="1">
                          <a:latin typeface="Lucida Sans" panose="020B0602030504020204" pitchFamily="34" charset="0"/>
                          <a:cs typeface="Browallia New" panose="020B0604020202020204" pitchFamily="34" charset="-34"/>
                        </a:rPr>
                        <a:t>aq</a:t>
                      </a:r>
                      <a:r>
                        <a:rPr lang="en-GB" sz="900" b="0" baseline="-25000" dirty="0">
                          <a:latin typeface="Lucida Sans" panose="020B0602030504020204" pitchFamily="34" charset="0"/>
                          <a:cs typeface="Browallia New" panose="020B0604020202020204" pitchFamily="34" charset="-34"/>
                        </a:rPr>
                        <a:t>)</a:t>
                      </a:r>
                      <a:r>
                        <a:rPr lang="en-GB" sz="900" b="0" dirty="0">
                          <a:latin typeface="Lucida Sans" panose="020B0602030504020204" pitchFamily="34" charset="0"/>
                          <a:cs typeface="Browallia New" panose="020B0604020202020204" pitchFamily="34" charset="-34"/>
                        </a:rPr>
                        <a:t> </a:t>
                      </a:r>
                      <a:r>
                        <a:rPr lang="en-GB" sz="900" b="0" dirty="0">
                          <a:latin typeface="Lucida Sans" panose="020B0602030504020204" pitchFamily="34" charset="0"/>
                          <a:cs typeface="Lucida Sans Unicode" panose="020B0602030504020204" pitchFamily="34" charset="0"/>
                        </a:rPr>
                        <a:t>⇋</a:t>
                      </a:r>
                      <a:r>
                        <a:rPr lang="en-GB" sz="900" b="0" dirty="0">
                          <a:latin typeface="Lucida Sans" panose="020B0602030504020204" pitchFamily="34" charset="0"/>
                        </a:rPr>
                        <a:t> </a:t>
                      </a:r>
                      <a:r>
                        <a:rPr lang="en-GB" sz="900" b="0" dirty="0">
                          <a:latin typeface="Lucida Sans" panose="020B0602030504020204" pitchFamily="34" charset="0"/>
                          <a:cs typeface="Browallia New" panose="020B0604020202020204" pitchFamily="34" charset="-34"/>
                          <a:sym typeface="Wingdings" pitchFamily="2" charset="2"/>
                        </a:rPr>
                        <a:t> </a:t>
                      </a:r>
                      <a:r>
                        <a:rPr lang="en-GB" sz="900" b="0" dirty="0">
                          <a:latin typeface="Lucida Sans" panose="020B0602030504020204" pitchFamily="34" charset="0"/>
                          <a:cs typeface="Browallia New" panose="020B0604020202020204" pitchFamily="34" charset="-34"/>
                        </a:rPr>
                        <a:t>[Cu(NH</a:t>
                      </a:r>
                      <a:r>
                        <a:rPr lang="en-GB" sz="900" b="0" baseline="-25000" dirty="0">
                          <a:latin typeface="Lucida Sans" panose="020B0602030504020204" pitchFamily="34" charset="0"/>
                          <a:cs typeface="Browallia New" panose="020B0604020202020204" pitchFamily="34" charset="-34"/>
                        </a:rPr>
                        <a:t>3</a:t>
                      </a:r>
                      <a:r>
                        <a:rPr lang="en-GB" sz="900" b="0" dirty="0">
                          <a:latin typeface="Lucida Sans" panose="020B0602030504020204" pitchFamily="34" charset="0"/>
                          <a:cs typeface="Browallia New" panose="020B0604020202020204" pitchFamily="34" charset="-34"/>
                        </a:rPr>
                        <a:t>)</a:t>
                      </a:r>
                      <a:r>
                        <a:rPr lang="en-GB" sz="900" b="0" baseline="-25000" dirty="0">
                          <a:latin typeface="Lucida Sans" panose="020B0602030504020204" pitchFamily="34" charset="0"/>
                          <a:cs typeface="Browallia New" panose="020B0604020202020204" pitchFamily="34" charset="-34"/>
                        </a:rPr>
                        <a:t>4</a:t>
                      </a:r>
                      <a:r>
                        <a:rPr lang="en-GB" sz="900" b="0" dirty="0">
                          <a:latin typeface="Lucida Sans" panose="020B0602030504020204" pitchFamily="34" charset="0"/>
                          <a:cs typeface="Browallia New" panose="020B0604020202020204" pitchFamily="34" charset="-34"/>
                        </a:rPr>
                        <a:t>(H</a:t>
                      </a:r>
                      <a:r>
                        <a:rPr lang="en-GB" sz="900" b="0" baseline="-25000" dirty="0">
                          <a:latin typeface="Lucida Sans" panose="020B0602030504020204" pitchFamily="34" charset="0"/>
                          <a:cs typeface="Browallia New" panose="020B0604020202020204" pitchFamily="34" charset="-34"/>
                        </a:rPr>
                        <a:t>2</a:t>
                      </a:r>
                      <a:r>
                        <a:rPr lang="en-GB" sz="900" b="0" dirty="0">
                          <a:latin typeface="Lucida Sans" panose="020B0602030504020204" pitchFamily="34" charset="0"/>
                          <a:cs typeface="Browallia New" panose="020B0604020202020204" pitchFamily="34" charset="-34"/>
                        </a:rPr>
                        <a:t>O)</a:t>
                      </a:r>
                      <a:r>
                        <a:rPr lang="en-GB" sz="900" b="0" baseline="-25000" dirty="0">
                          <a:latin typeface="Lucida Sans" panose="020B0602030504020204" pitchFamily="34" charset="0"/>
                          <a:cs typeface="Browallia New" panose="020B0604020202020204" pitchFamily="34" charset="-34"/>
                        </a:rPr>
                        <a:t>2</a:t>
                      </a:r>
                      <a:r>
                        <a:rPr lang="en-GB" sz="900" b="0" dirty="0">
                          <a:latin typeface="Lucida Sans" panose="020B0602030504020204" pitchFamily="34" charset="0"/>
                          <a:cs typeface="Browallia New" panose="020B0604020202020204" pitchFamily="34" charset="-34"/>
                        </a:rPr>
                        <a:t>]</a:t>
                      </a:r>
                      <a:r>
                        <a:rPr lang="en-GB" sz="900" b="0" baseline="30000" dirty="0">
                          <a:latin typeface="Lucida Sans" panose="020B0602030504020204" pitchFamily="34" charset="0"/>
                          <a:cs typeface="Browallia New" panose="020B0604020202020204" pitchFamily="34" charset="-34"/>
                        </a:rPr>
                        <a:t>2+</a:t>
                      </a:r>
                      <a:r>
                        <a:rPr lang="en-GB" sz="900" b="0" baseline="-25000" dirty="0">
                          <a:latin typeface="Lucida Sans" panose="020B0602030504020204" pitchFamily="34" charset="0"/>
                          <a:cs typeface="Browallia New" panose="020B0604020202020204" pitchFamily="34" charset="-34"/>
                        </a:rPr>
                        <a:t>(</a:t>
                      </a:r>
                      <a:r>
                        <a:rPr lang="en-GB" sz="900" b="0" baseline="-25000" dirty="0" err="1">
                          <a:latin typeface="Lucida Sans" panose="020B0602030504020204" pitchFamily="34" charset="0"/>
                          <a:cs typeface="Browallia New" panose="020B0604020202020204" pitchFamily="34" charset="-34"/>
                        </a:rPr>
                        <a:t>aq</a:t>
                      </a:r>
                      <a:r>
                        <a:rPr lang="en-GB" sz="900" b="0" baseline="-25000" dirty="0">
                          <a:latin typeface="Lucida Sans" panose="020B0602030504020204" pitchFamily="34" charset="0"/>
                          <a:cs typeface="Browallia New" panose="020B0604020202020204" pitchFamily="34" charset="-34"/>
                        </a:rPr>
                        <a:t>)</a:t>
                      </a:r>
                      <a:r>
                        <a:rPr lang="en-GB" sz="900" b="0" dirty="0">
                          <a:latin typeface="Lucida Sans" panose="020B0602030504020204" pitchFamily="34" charset="0"/>
                          <a:cs typeface="Browallia New" panose="020B0604020202020204" pitchFamily="34" charset="-34"/>
                        </a:rPr>
                        <a:t>  + 4H</a:t>
                      </a:r>
                      <a:r>
                        <a:rPr lang="en-GB" sz="900" b="0" baseline="-25000" dirty="0">
                          <a:latin typeface="Lucida Sans" panose="020B0602030504020204" pitchFamily="34" charset="0"/>
                          <a:cs typeface="Browallia New" panose="020B0604020202020204" pitchFamily="34" charset="-34"/>
                        </a:rPr>
                        <a:t>2</a:t>
                      </a:r>
                      <a:r>
                        <a:rPr lang="en-GB" sz="900" b="0" dirty="0">
                          <a:latin typeface="Lucida Sans" panose="020B0602030504020204" pitchFamily="34" charset="0"/>
                          <a:cs typeface="Browallia New" panose="020B0604020202020204" pitchFamily="34" charset="-34"/>
                        </a:rPr>
                        <a:t>O</a:t>
                      </a:r>
                      <a:r>
                        <a:rPr lang="en-GB" sz="900" b="0" baseline="-25000" dirty="0">
                          <a:latin typeface="Lucida Sans" panose="020B0602030504020204" pitchFamily="34" charset="0"/>
                          <a:cs typeface="Browallia New" panose="020B0604020202020204" pitchFamily="34" charset="-34"/>
                        </a:rPr>
                        <a:t>(l</a:t>
                      </a:r>
                      <a:endParaRPr lang="en-GB" sz="900" b="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solidFill>
                          <a:schemeClr val="tx1"/>
                        </a:solidFill>
                        <a:latin typeface="Lucida Sans" pitchFamily="34" charset="0"/>
                        <a:ea typeface="Adobe Fan Heiti Std B" panose="020B0700000000000000" pitchFamily="34" charset="-128"/>
                      </a:endParaRPr>
                    </a:p>
                    <a:p>
                      <a:pPr algn="ctr"/>
                      <a:r>
                        <a:rPr lang="en-GB" sz="900" b="0" dirty="0">
                          <a:solidFill>
                            <a:schemeClr val="tx1"/>
                          </a:solidFill>
                          <a:latin typeface="Lucida Sans" panose="020B0602030504020204" pitchFamily="34" charset="0"/>
                        </a:rPr>
                        <a:t>Ammonia first will acts as a base and then as a ligand.</a:t>
                      </a: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the coordination number doesn’t change and t</a:t>
                      </a:r>
                      <a:r>
                        <a:rPr lang="en-GB" sz="900" b="0" dirty="0">
                          <a:solidFill>
                            <a:schemeClr val="tx1"/>
                          </a:solidFill>
                          <a:latin typeface="Lucida Sans" panose="020B0602030504020204" pitchFamily="34" charset="0"/>
                        </a:rPr>
                        <a:t>he shape is still octahedral but it is now a distorted octahedral, this is because water has longer bonds with Cu since it has less affinity.</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3430114777"/>
                  </a:ext>
                </a:extLst>
              </a:tr>
              <a:tr h="4672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with other charged ligands (Cu</a:t>
                      </a:r>
                      <a:r>
                        <a:rPr lang="en-GB" sz="900" b="0" baseline="30000" dirty="0">
                          <a:latin typeface="Lucida Sans" panose="020B0602030504020204" pitchFamily="34" charset="0"/>
                        </a:rPr>
                        <a:t>2+</a:t>
                      </a:r>
                      <a:r>
                        <a:rPr lang="en-GB" sz="900" b="0" dirty="0">
                          <a:latin typeface="Lucida Sans" panose="020B0602030504020204" pitchFamily="34"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[Cu(H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6</a:t>
                      </a:r>
                      <a:r>
                        <a:rPr lang="en-GB" sz="900" b="0" dirty="0">
                          <a:latin typeface="Lucida Sans" panose="020B0602030504020204" pitchFamily="34" charset="0"/>
                        </a:rPr>
                        <a:t>]</a:t>
                      </a:r>
                      <a:r>
                        <a:rPr lang="en-GB" sz="900" b="0" baseline="30000" dirty="0">
                          <a:latin typeface="Lucida Sans" panose="020B0602030504020204" pitchFamily="34" charset="0"/>
                        </a:rPr>
                        <a:t>2+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+ 4Cl</a:t>
                      </a:r>
                      <a:r>
                        <a:rPr lang="en-GB" sz="900" b="0" baseline="30000" dirty="0">
                          <a:latin typeface="Lucida Sans" panose="020B0602030504020204" pitchFamily="34" charset="0"/>
                        </a:rPr>
                        <a:t>-</a:t>
                      </a:r>
                      <a:r>
                        <a:rPr lang="en-GB" sz="900" b="0" dirty="0">
                          <a:latin typeface="Lucida Sans" panose="020B0602030504020204" pitchFamily="34" charset="0"/>
                        </a:rPr>
                        <a:t> (</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cs typeface="Lucida Sans Unicode" panose="020B0602030504020204" pitchFamily="34" charset="0"/>
                        </a:rPr>
                        <a:t>⇋</a:t>
                      </a:r>
                      <a:r>
                        <a:rPr lang="en-GB" sz="900" b="0" dirty="0">
                          <a:latin typeface="Lucida Sans" panose="020B0602030504020204" pitchFamily="34" charset="0"/>
                        </a:rPr>
                        <a:t> [CuCl</a:t>
                      </a:r>
                      <a:r>
                        <a:rPr lang="en-GB" sz="900" b="0" baseline="-25000" dirty="0">
                          <a:latin typeface="Lucida Sans" panose="020B0602030504020204" pitchFamily="34" charset="0"/>
                        </a:rPr>
                        <a:t>4</a:t>
                      </a:r>
                      <a:r>
                        <a:rPr lang="en-GB" sz="900" b="0" dirty="0">
                          <a:latin typeface="Lucida Sans" panose="020B0602030504020204" pitchFamily="34" charset="0"/>
                        </a:rPr>
                        <a:t>]</a:t>
                      </a:r>
                      <a:r>
                        <a:rPr lang="en-GB" sz="900" b="0" baseline="30000" dirty="0">
                          <a:latin typeface="Lucida Sans" panose="020B0602030504020204" pitchFamily="34" charset="0"/>
                        </a:rPr>
                        <a:t>2-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)+ 6H</a:t>
                      </a:r>
                      <a:r>
                        <a:rPr lang="en-GB" sz="900" b="0" baseline="-25000" dirty="0">
                          <a:latin typeface="Lucida Sans" panose="020B0602030504020204" pitchFamily="34" charset="0"/>
                        </a:rPr>
                        <a:t>2</a:t>
                      </a:r>
                      <a:r>
                        <a:rPr lang="en-GB" sz="900" b="0" dirty="0">
                          <a:latin typeface="Lucida Sans" panose="020B0602030504020204" pitchFamily="34" charset="0"/>
                        </a:rPr>
                        <a:t>O (l)</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Change in the coordination number and in</a:t>
                      </a:r>
                      <a:r>
                        <a:rPr lang="en-GB" sz="900" b="0" baseline="0" dirty="0">
                          <a:solidFill>
                            <a:schemeClr val="tx1"/>
                          </a:solidFill>
                          <a:latin typeface="Lucida Sans" panose="020B0602030504020204" pitchFamily="34" charset="0"/>
                          <a:cs typeface="Browallia New" panose="020B0604020202020204" pitchFamily="34" charset="-34"/>
                        </a:rPr>
                        <a:t> </a:t>
                      </a:r>
                      <a:r>
                        <a:rPr lang="en-GB" sz="900" b="0" dirty="0">
                          <a:solidFill>
                            <a:schemeClr val="tx1"/>
                          </a:solidFill>
                          <a:latin typeface="Lucida Sans" panose="020B0602030504020204" pitchFamily="34" charset="0"/>
                          <a:cs typeface="Browallia New" panose="020B0604020202020204" pitchFamily="34" charset="-34"/>
                        </a:rPr>
                        <a:t>the shape</a:t>
                      </a:r>
                      <a:endParaRPr lang="en-GB" sz="900" b="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3403115166"/>
                  </a:ext>
                </a:extLst>
              </a:tr>
              <a:tr h="4684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with a </a:t>
                      </a:r>
                      <a:r>
                        <a:rPr lang="en-GB" sz="900" b="0" dirty="0" err="1">
                          <a:latin typeface="Lucida Sans" panose="020B0602030504020204" pitchFamily="34" charset="0"/>
                        </a:rPr>
                        <a:t>multidentate</a:t>
                      </a:r>
                      <a:r>
                        <a:rPr lang="en-GB" sz="900" b="0" dirty="0">
                          <a:latin typeface="Lucida Sans" panose="020B0602030504020204" pitchFamily="34" charset="0"/>
                        </a:rPr>
                        <a:t> ligand</a:t>
                      </a:r>
                    </a:p>
                    <a:p>
                      <a:endParaRPr lang="en-GB" sz="900" b="0" dirty="0">
                        <a:solidFill>
                          <a:schemeClr val="tx1"/>
                        </a:solidFill>
                        <a:latin typeface="Lucida Sans" pitchFamily="34" charset="0"/>
                        <a:ea typeface="Adobe Fan Heiti Std B" panose="020B0700000000000000" pitchFamily="34" charset="-12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itchFamily="34" charset="0"/>
                          <a:ea typeface="Adobe Fan Heiti Std B" panose="020B0700000000000000" pitchFamily="34" charset="-128"/>
                        </a:rPr>
                        <a:t>See chelate effect Unit 6</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solidFill>
                          <a:schemeClr val="tx1"/>
                        </a:solidFill>
                        <a:latin typeface="Lucida Sans" pitchFamily="34" charset="0"/>
                        <a:ea typeface="Adobe Fan Heiti Std B" panose="020B0700000000000000" pitchFamily="34"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Change in the coordination number and in</a:t>
                      </a:r>
                      <a:r>
                        <a:rPr lang="en-GB" sz="900" b="0" baseline="0" dirty="0">
                          <a:solidFill>
                            <a:schemeClr val="tx1"/>
                          </a:solidFill>
                          <a:latin typeface="Lucida Sans" panose="020B0602030504020204" pitchFamily="34" charset="0"/>
                          <a:cs typeface="Browallia New" panose="020B0604020202020204" pitchFamily="34" charset="-34"/>
                        </a:rPr>
                        <a:t> </a:t>
                      </a:r>
                      <a:r>
                        <a:rPr lang="en-GB" sz="900" b="0" dirty="0">
                          <a:solidFill>
                            <a:schemeClr val="tx1"/>
                          </a:solidFill>
                          <a:latin typeface="Lucida Sans" panose="020B0602030504020204" pitchFamily="34" charset="0"/>
                          <a:cs typeface="Browallia New" panose="020B0604020202020204" pitchFamily="34" charset="-34"/>
                        </a:rPr>
                        <a:t>the shape forming more stable complex.</a:t>
                      </a:r>
                      <a:endParaRPr lang="en-GB" sz="900" b="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213748838"/>
                  </a:ext>
                </a:extLst>
              </a:tr>
            </a:tbl>
          </a:graphicData>
        </a:graphic>
      </p:graphicFrame>
      <p:grpSp>
        <p:nvGrpSpPr>
          <p:cNvPr id="11" name="Group 10"/>
          <p:cNvGrpSpPr/>
          <p:nvPr/>
        </p:nvGrpSpPr>
        <p:grpSpPr>
          <a:xfrm>
            <a:off x="6249144" y="4828000"/>
            <a:ext cx="3004988" cy="1815679"/>
            <a:chOff x="6271353" y="939603"/>
            <a:chExt cx="3004988" cy="1815679"/>
          </a:xfrm>
        </p:grpSpPr>
        <p:pic>
          <p:nvPicPr>
            <p:cNvPr id="12" name="Picture 11"/>
            <p:cNvPicPr>
              <a:picLocks noChangeAspect="1"/>
            </p:cNvPicPr>
            <p:nvPr/>
          </p:nvPicPr>
          <p:blipFill>
            <a:blip r:embed="rId3"/>
            <a:stretch>
              <a:fillRect/>
            </a:stretch>
          </p:blipFill>
          <p:spPr>
            <a:xfrm>
              <a:off x="6271353" y="939603"/>
              <a:ext cx="3004988" cy="1815679"/>
            </a:xfrm>
            <a:prstGeom prst="rect">
              <a:avLst/>
            </a:prstGeom>
          </p:spPr>
        </p:pic>
        <p:sp>
          <p:nvSpPr>
            <p:cNvPr id="13" name="TextBox 12"/>
            <p:cNvSpPr txBox="1"/>
            <p:nvPr/>
          </p:nvSpPr>
          <p:spPr>
            <a:xfrm>
              <a:off x="6675614" y="2130685"/>
              <a:ext cx="2196465" cy="461665"/>
            </a:xfrm>
            <a:prstGeom prst="rect">
              <a:avLst/>
            </a:prstGeom>
            <a:noFill/>
          </p:spPr>
          <p:txBody>
            <a:bodyPr wrap="square" rtlCol="0">
              <a:spAutoFit/>
            </a:bodyPr>
            <a:lstStyle/>
            <a:p>
              <a:pPr algn="ctr"/>
              <a:r>
                <a:rPr lang="en-GB" sz="2400" dirty="0"/>
                <a:t>V     IV     III      II</a:t>
              </a:r>
            </a:p>
          </p:txBody>
        </p:sp>
      </p:grpSp>
      <p:sp>
        <p:nvSpPr>
          <p:cNvPr id="7" name="TextBox 6"/>
          <p:cNvSpPr txBox="1"/>
          <p:nvPr/>
        </p:nvSpPr>
        <p:spPr>
          <a:xfrm>
            <a:off x="5817096" y="4426610"/>
            <a:ext cx="3661836" cy="369332"/>
          </a:xfrm>
          <a:prstGeom prst="rect">
            <a:avLst/>
          </a:prstGeom>
          <a:noFill/>
        </p:spPr>
        <p:txBody>
          <a:bodyPr wrap="none" rtlCol="0">
            <a:spAutoFit/>
          </a:bodyPr>
          <a:lstStyle/>
          <a:p>
            <a:r>
              <a:rPr lang="en-GB" dirty="0"/>
              <a:t>Colours of Vanadium oxidation states</a:t>
            </a:r>
          </a:p>
        </p:txBody>
      </p:sp>
    </p:spTree>
    <p:extLst>
      <p:ext uri="{BB962C8B-B14F-4D97-AF65-F5344CB8AC3E}">
        <p14:creationId xmlns:p14="http://schemas.microsoft.com/office/powerpoint/2010/main" val="3443868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143166684"/>
              </p:ext>
            </p:extLst>
          </p:nvPr>
        </p:nvGraphicFramePr>
        <p:xfrm>
          <a:off x="2648746" y="191329"/>
          <a:ext cx="6712117" cy="1857900"/>
        </p:xfrm>
        <a:graphic>
          <a:graphicData uri="http://schemas.openxmlformats.org/drawingml/2006/table">
            <a:tbl>
              <a:tblPr firstRow="1" bandRow="1">
                <a:tableStyleId>{69012ECD-51FC-41F1-AA8D-1B2483CD663E}</a:tableStyleId>
              </a:tblPr>
              <a:tblGrid>
                <a:gridCol w="798112">
                  <a:extLst>
                    <a:ext uri="{9D8B030D-6E8A-4147-A177-3AD203B41FA5}">
                      <a16:colId xmlns:a16="http://schemas.microsoft.com/office/drawing/2014/main" val="20000"/>
                    </a:ext>
                  </a:extLst>
                </a:gridCol>
                <a:gridCol w="468449">
                  <a:extLst>
                    <a:ext uri="{9D8B030D-6E8A-4147-A177-3AD203B41FA5}">
                      <a16:colId xmlns:a16="http://schemas.microsoft.com/office/drawing/2014/main" val="834335249"/>
                    </a:ext>
                  </a:extLst>
                </a:gridCol>
                <a:gridCol w="1317029">
                  <a:extLst>
                    <a:ext uri="{9D8B030D-6E8A-4147-A177-3AD203B41FA5}">
                      <a16:colId xmlns:a16="http://schemas.microsoft.com/office/drawing/2014/main" val="542155479"/>
                    </a:ext>
                  </a:extLst>
                </a:gridCol>
                <a:gridCol w="1229525">
                  <a:extLst>
                    <a:ext uri="{9D8B030D-6E8A-4147-A177-3AD203B41FA5}">
                      <a16:colId xmlns:a16="http://schemas.microsoft.com/office/drawing/2014/main" val="943427039"/>
                    </a:ext>
                  </a:extLst>
                </a:gridCol>
                <a:gridCol w="1785071">
                  <a:extLst>
                    <a:ext uri="{9D8B030D-6E8A-4147-A177-3AD203B41FA5}">
                      <a16:colId xmlns:a16="http://schemas.microsoft.com/office/drawing/2014/main" val="1486295434"/>
                    </a:ext>
                  </a:extLst>
                </a:gridCol>
                <a:gridCol w="1113931">
                  <a:extLst>
                    <a:ext uri="{9D8B030D-6E8A-4147-A177-3AD203B41FA5}">
                      <a16:colId xmlns:a16="http://schemas.microsoft.com/office/drawing/2014/main" val="496724197"/>
                    </a:ext>
                  </a:extLst>
                </a:gridCol>
              </a:tblGrid>
              <a:tr h="273630">
                <a:tc gridSpan="6">
                  <a:txBody>
                    <a:bodyPr/>
                    <a:lstStyle/>
                    <a:p>
                      <a:r>
                        <a:rPr lang="en-GB" sz="900" dirty="0">
                          <a:solidFill>
                            <a:schemeClr val="bg1"/>
                          </a:solidFill>
                          <a:latin typeface="Lucida Sans" panose="020B0602030504020204" pitchFamily="34" charset="0"/>
                        </a:rPr>
                        <a:t>1. Physical properties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6">
                  <a:txBody>
                    <a:bodyPr/>
                    <a:lstStyle/>
                    <a:p>
                      <a:r>
                        <a:rPr lang="en-GB" sz="900" dirty="0">
                          <a:solidFill>
                            <a:schemeClr val="tx1"/>
                          </a:solidFill>
                          <a:latin typeface="Lucida Sans" pitchFamily="34" charset="0"/>
                          <a:ea typeface="Adobe Fan Heiti Std B"/>
                        </a:rPr>
                        <a:t>Trends</a:t>
                      </a:r>
                      <a:r>
                        <a:rPr lang="en-GB" sz="900" baseline="0" dirty="0">
                          <a:solidFill>
                            <a:schemeClr val="tx1"/>
                          </a:solidFill>
                          <a:latin typeface="Lucida Sans" pitchFamily="34" charset="0"/>
                          <a:ea typeface="Adobe Fan Heiti Std B"/>
                        </a:rPr>
                        <a:t> in group II, Beryllium is not typical of the group and it is not considered here.</a:t>
                      </a:r>
                      <a:endParaRPr lang="en-GB" sz="900"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0">
                <a:tc>
                  <a:txBody>
                    <a:bodyPr/>
                    <a:lstStyle/>
                    <a:p>
                      <a:pPr algn="ctr"/>
                      <a:r>
                        <a:rPr lang="en-GB" sz="900" dirty="0">
                          <a:solidFill>
                            <a:schemeClr val="tx1"/>
                          </a:solidFill>
                          <a:latin typeface="Lucida Sans" pitchFamily="34" charset="0"/>
                          <a:ea typeface="Adobe Fan Heiti Std B"/>
                        </a:rPr>
                        <a:t>Symbol</a:t>
                      </a:r>
                    </a:p>
                  </a:txBody>
                  <a:tcPr/>
                </a:tc>
                <a:tc>
                  <a:txBody>
                    <a:bodyPr/>
                    <a:lstStyle/>
                    <a:p>
                      <a:pPr algn="ctr"/>
                      <a:r>
                        <a:rPr lang="en-GB" sz="900" dirty="0">
                          <a:solidFill>
                            <a:schemeClr val="tx1"/>
                          </a:solidFill>
                          <a:latin typeface="Lucida Sans" pitchFamily="34" charset="0"/>
                          <a:ea typeface="Adobe Fan Heiti Std B"/>
                        </a:rPr>
                        <a:t>Z</a:t>
                      </a:r>
                    </a:p>
                  </a:txBody>
                  <a:tcPr/>
                </a:tc>
                <a:tc>
                  <a:txBody>
                    <a:bodyPr/>
                    <a:lstStyle/>
                    <a:p>
                      <a:pPr algn="ctr"/>
                      <a:r>
                        <a:rPr lang="en-GB" sz="900" dirty="0">
                          <a:solidFill>
                            <a:schemeClr val="tx1"/>
                          </a:solidFill>
                          <a:latin typeface="Lucida Sans" pitchFamily="34" charset="0"/>
                          <a:ea typeface="Adobe Fan Heiti Std B"/>
                        </a:rPr>
                        <a:t>Atomic</a:t>
                      </a:r>
                      <a:r>
                        <a:rPr lang="en-GB" sz="900" baseline="0" dirty="0">
                          <a:solidFill>
                            <a:schemeClr val="tx1"/>
                          </a:solidFill>
                          <a:latin typeface="Lucida Sans" pitchFamily="34" charset="0"/>
                          <a:ea typeface="Adobe Fan Heiti Std B"/>
                        </a:rPr>
                        <a:t> radius </a:t>
                      </a:r>
                    </a:p>
                    <a:p>
                      <a:pPr algn="ctr"/>
                      <a:r>
                        <a:rPr lang="en-GB" sz="900" baseline="0" dirty="0">
                          <a:solidFill>
                            <a:schemeClr val="tx1"/>
                          </a:solidFill>
                          <a:latin typeface="Lucida Sans" pitchFamily="34" charset="0"/>
                          <a:ea typeface="Adobe Fan Heiti Std B"/>
                        </a:rPr>
                        <a:t>(nm)</a:t>
                      </a:r>
                      <a:endParaRPr lang="en-GB" sz="900" dirty="0">
                        <a:solidFill>
                          <a:schemeClr val="tx1"/>
                        </a:solidFill>
                        <a:latin typeface="Lucida Sans" pitchFamily="34" charset="0"/>
                        <a:ea typeface="Adobe Fan Heiti Std B"/>
                      </a:endParaRPr>
                    </a:p>
                  </a:txBody>
                  <a:tcPr/>
                </a:tc>
                <a:tc>
                  <a:txBody>
                    <a:bodyPr/>
                    <a:lstStyle/>
                    <a:p>
                      <a:pPr algn="ctr"/>
                      <a:r>
                        <a:rPr lang="en-GB" sz="900" dirty="0">
                          <a:solidFill>
                            <a:schemeClr val="tx1"/>
                          </a:solidFill>
                          <a:latin typeface="Lucida Sans" pitchFamily="34" charset="0"/>
                          <a:ea typeface="Adobe Fan Heiti Std B"/>
                        </a:rPr>
                        <a:t>Melting point</a:t>
                      </a:r>
                    </a:p>
                    <a:p>
                      <a:pPr algn="ctr"/>
                      <a:r>
                        <a:rPr lang="en-GB" sz="900" dirty="0">
                          <a:solidFill>
                            <a:schemeClr val="tx1"/>
                          </a:solidFill>
                          <a:latin typeface="Lucida Sans" pitchFamily="34" charset="0"/>
                          <a:ea typeface="Adobe Fan Heiti Std B"/>
                        </a:rPr>
                        <a:t>(K)</a:t>
                      </a:r>
                    </a:p>
                  </a:txBody>
                  <a:tcPr/>
                </a:tc>
                <a:tc>
                  <a:txBody>
                    <a:bodyPr/>
                    <a:lstStyle/>
                    <a:p>
                      <a:pPr algn="ctr"/>
                      <a:r>
                        <a:rPr lang="en-GB" sz="900" dirty="0">
                          <a:solidFill>
                            <a:schemeClr val="tx1"/>
                          </a:solidFill>
                          <a:latin typeface="Lucida Sans" pitchFamily="34" charset="0"/>
                          <a:ea typeface="Adobe Fan Heiti Std B"/>
                        </a:rPr>
                        <a:t>1</a:t>
                      </a:r>
                      <a:r>
                        <a:rPr lang="en-GB" sz="900" baseline="30000" dirty="0">
                          <a:solidFill>
                            <a:schemeClr val="tx1"/>
                          </a:solidFill>
                          <a:latin typeface="Lucida Sans" pitchFamily="34" charset="0"/>
                          <a:ea typeface="Adobe Fan Heiti Std B"/>
                        </a:rPr>
                        <a:t>st</a:t>
                      </a:r>
                      <a:r>
                        <a:rPr lang="en-GB" sz="900" baseline="0" dirty="0">
                          <a:solidFill>
                            <a:schemeClr val="tx1"/>
                          </a:solidFill>
                          <a:latin typeface="Lucida Sans" pitchFamily="34" charset="0"/>
                          <a:ea typeface="Adobe Fan Heiti Std B"/>
                        </a:rPr>
                        <a:t> ionisation energy </a:t>
                      </a:r>
                    </a:p>
                    <a:p>
                      <a:pPr algn="ctr"/>
                      <a:r>
                        <a:rPr lang="en-GB" sz="900" baseline="0" dirty="0">
                          <a:solidFill>
                            <a:schemeClr val="tx1"/>
                          </a:solidFill>
                          <a:latin typeface="Lucida Sans" pitchFamily="34" charset="0"/>
                          <a:ea typeface="Adobe Fan Heiti Std B"/>
                        </a:rPr>
                        <a:t>(kJ/</a:t>
                      </a:r>
                      <a:r>
                        <a:rPr lang="en-GB" sz="900" baseline="0" dirty="0" err="1">
                          <a:solidFill>
                            <a:schemeClr val="tx1"/>
                          </a:solidFill>
                          <a:latin typeface="Lucida Sans" pitchFamily="34" charset="0"/>
                          <a:ea typeface="Adobe Fan Heiti Std B"/>
                        </a:rPr>
                        <a:t>mol</a:t>
                      </a:r>
                      <a:r>
                        <a:rPr lang="en-GB" sz="900" baseline="0" dirty="0">
                          <a:solidFill>
                            <a:schemeClr val="tx1"/>
                          </a:solidFill>
                          <a:latin typeface="Lucida Sans" pitchFamily="34" charset="0"/>
                          <a:ea typeface="Adobe Fan Heiti Std B"/>
                        </a:rPr>
                        <a:t>)</a:t>
                      </a:r>
                      <a:endParaRPr lang="en-GB" sz="900" dirty="0">
                        <a:solidFill>
                          <a:schemeClr val="tx1"/>
                        </a:solidFill>
                        <a:latin typeface="Lucida Sans" pitchFamily="34" charset="0"/>
                        <a:ea typeface="Adobe Fan Heiti Std B"/>
                      </a:endParaRPr>
                    </a:p>
                  </a:txBody>
                  <a:tcPr/>
                </a:tc>
                <a:tc>
                  <a:txBody>
                    <a:bodyPr/>
                    <a:lstStyle/>
                    <a:p>
                      <a:pPr algn="ctr"/>
                      <a:r>
                        <a:rPr lang="en-GB" sz="900" dirty="0">
                          <a:solidFill>
                            <a:schemeClr val="tx1"/>
                          </a:solidFill>
                          <a:latin typeface="Lucida Sans" pitchFamily="34" charset="0"/>
                          <a:ea typeface="Adobe Fan Heiti Std B"/>
                        </a:rPr>
                        <a:t>Density</a:t>
                      </a:r>
                    </a:p>
                    <a:p>
                      <a:pPr algn="ctr"/>
                      <a:r>
                        <a:rPr lang="en-GB" sz="1100" b="0" i="0" dirty="0">
                          <a:solidFill>
                            <a:schemeClr val="tx1"/>
                          </a:solidFill>
                          <a:latin typeface="Symbol" panose="05050102010706020507" pitchFamily="18" charset="2"/>
                          <a:ea typeface="Adobe Fan Heiti Std B"/>
                        </a:rPr>
                        <a:t>r</a:t>
                      </a:r>
                    </a:p>
                  </a:txBody>
                  <a:tcPr/>
                </a:tc>
                <a:extLst>
                  <a:ext uri="{0D108BD9-81ED-4DB2-BD59-A6C34878D82A}">
                    <a16:rowId xmlns:a16="http://schemas.microsoft.com/office/drawing/2014/main" val="1316261769"/>
                  </a:ext>
                </a:extLst>
              </a:tr>
              <a:tr h="182995">
                <a:tc>
                  <a:txBody>
                    <a:bodyPr/>
                    <a:lstStyle/>
                    <a:p>
                      <a:pPr algn="ctr"/>
                      <a:r>
                        <a:rPr lang="en-GB" sz="900" dirty="0">
                          <a:solidFill>
                            <a:schemeClr val="tx1"/>
                          </a:solidFill>
                          <a:latin typeface="Lucida Sans" pitchFamily="34" charset="0"/>
                          <a:ea typeface="Adobe Fan Heiti Std B"/>
                        </a:rPr>
                        <a:t>Mg</a:t>
                      </a:r>
                    </a:p>
                  </a:txBody>
                  <a:tcPr/>
                </a:tc>
                <a:tc>
                  <a:txBody>
                    <a:bodyPr/>
                    <a:lstStyle/>
                    <a:p>
                      <a:pPr algn="ctr"/>
                      <a:r>
                        <a:rPr lang="en-GB" sz="900" dirty="0">
                          <a:solidFill>
                            <a:schemeClr val="tx1"/>
                          </a:solidFill>
                          <a:latin typeface="Lucida Sans" pitchFamily="34" charset="0"/>
                          <a:ea typeface="Adobe Fan Heiti Std B"/>
                        </a:rPr>
                        <a:t>12</a:t>
                      </a:r>
                    </a:p>
                  </a:txBody>
                  <a:tcPr/>
                </a:tc>
                <a:tc>
                  <a:txBody>
                    <a:bodyPr/>
                    <a:lstStyle/>
                    <a:p>
                      <a:pPr algn="ctr"/>
                      <a:r>
                        <a:rPr lang="en-GB" sz="900" dirty="0">
                          <a:solidFill>
                            <a:schemeClr val="tx1"/>
                          </a:solidFill>
                          <a:latin typeface="Lucida Sans" pitchFamily="34" charset="0"/>
                          <a:ea typeface="Adobe Fan Heiti Std B"/>
                        </a:rPr>
                        <a:t>0.160</a:t>
                      </a:r>
                    </a:p>
                  </a:txBody>
                  <a:tcPr/>
                </a:tc>
                <a:tc>
                  <a:txBody>
                    <a:bodyPr/>
                    <a:lstStyle/>
                    <a:p>
                      <a:pPr algn="ctr"/>
                      <a:r>
                        <a:rPr lang="en-GB" sz="900" dirty="0">
                          <a:solidFill>
                            <a:schemeClr val="tx1"/>
                          </a:solidFill>
                          <a:latin typeface="Lucida Sans" pitchFamily="34" charset="0"/>
                          <a:ea typeface="Adobe Fan Heiti Std B"/>
                        </a:rPr>
                        <a:t>650</a:t>
                      </a:r>
                    </a:p>
                  </a:txBody>
                  <a:tcPr/>
                </a:tc>
                <a:tc>
                  <a:txBody>
                    <a:bodyPr/>
                    <a:lstStyle/>
                    <a:p>
                      <a:pPr algn="ctr"/>
                      <a:r>
                        <a:rPr lang="en-GB" sz="900" dirty="0">
                          <a:solidFill>
                            <a:schemeClr val="tx1"/>
                          </a:solidFill>
                          <a:latin typeface="Lucida Sans" pitchFamily="34" charset="0"/>
                          <a:ea typeface="Adobe Fan Heiti Std B"/>
                        </a:rPr>
                        <a:t>738</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anose="020B0602030504020204" pitchFamily="34" charset="0"/>
                        </a:rPr>
                        <a:t>1.74</a:t>
                      </a:r>
                    </a:p>
                  </a:txBody>
                  <a:tcPr/>
                </a:tc>
                <a:extLst>
                  <a:ext uri="{0D108BD9-81ED-4DB2-BD59-A6C34878D82A}">
                    <a16:rowId xmlns:a16="http://schemas.microsoft.com/office/drawing/2014/main" val="3728139582"/>
                  </a:ext>
                </a:extLst>
              </a:tr>
              <a:tr h="137390">
                <a:tc>
                  <a:txBody>
                    <a:bodyPr/>
                    <a:lstStyle/>
                    <a:p>
                      <a:pPr algn="ctr"/>
                      <a:r>
                        <a:rPr lang="en-GB" sz="900" dirty="0">
                          <a:solidFill>
                            <a:schemeClr val="tx1"/>
                          </a:solidFill>
                          <a:latin typeface="Lucida Sans" pitchFamily="34" charset="0"/>
                          <a:ea typeface="Adobe Fan Heiti Std B"/>
                        </a:rPr>
                        <a:t>Ca</a:t>
                      </a:r>
                    </a:p>
                  </a:txBody>
                  <a:tcPr/>
                </a:tc>
                <a:tc>
                  <a:txBody>
                    <a:bodyPr/>
                    <a:lstStyle/>
                    <a:p>
                      <a:pPr algn="ctr"/>
                      <a:r>
                        <a:rPr lang="en-GB" sz="900" dirty="0">
                          <a:solidFill>
                            <a:schemeClr val="tx1"/>
                          </a:solidFill>
                          <a:latin typeface="Lucida Sans" pitchFamily="34" charset="0"/>
                          <a:ea typeface="Adobe Fan Heiti Std B"/>
                        </a:rPr>
                        <a:t>20</a:t>
                      </a:r>
                    </a:p>
                  </a:txBody>
                  <a:tcPr/>
                </a:tc>
                <a:tc>
                  <a:txBody>
                    <a:bodyPr/>
                    <a:lstStyle/>
                    <a:p>
                      <a:pPr algn="ctr"/>
                      <a:r>
                        <a:rPr lang="en-GB" sz="900" dirty="0">
                          <a:solidFill>
                            <a:schemeClr val="tx1"/>
                          </a:solidFill>
                          <a:latin typeface="Lucida Sans" pitchFamily="34" charset="0"/>
                          <a:ea typeface="Adobe Fan Heiti Std B"/>
                        </a:rPr>
                        <a:t>0.197</a:t>
                      </a:r>
                    </a:p>
                  </a:txBody>
                  <a:tcPr/>
                </a:tc>
                <a:tc>
                  <a:txBody>
                    <a:bodyPr/>
                    <a:lstStyle/>
                    <a:p>
                      <a:pPr algn="ctr"/>
                      <a:r>
                        <a:rPr lang="en-GB" sz="900" dirty="0">
                          <a:solidFill>
                            <a:schemeClr val="tx1"/>
                          </a:solidFill>
                          <a:latin typeface="Lucida Sans" pitchFamily="34" charset="0"/>
                          <a:ea typeface="Adobe Fan Heiti Std B"/>
                        </a:rPr>
                        <a:t>842</a:t>
                      </a:r>
                    </a:p>
                  </a:txBody>
                  <a:tcPr/>
                </a:tc>
                <a:tc>
                  <a:txBody>
                    <a:bodyPr/>
                    <a:lstStyle/>
                    <a:p>
                      <a:pPr algn="ctr"/>
                      <a:r>
                        <a:rPr lang="en-GB" sz="900" dirty="0">
                          <a:solidFill>
                            <a:schemeClr val="tx1"/>
                          </a:solidFill>
                          <a:latin typeface="Lucida Sans" pitchFamily="34" charset="0"/>
                          <a:ea typeface="Adobe Fan Heiti Std B"/>
                        </a:rPr>
                        <a:t>590</a:t>
                      </a:r>
                    </a:p>
                  </a:txBody>
                  <a:tcPr/>
                </a:tc>
                <a:tc>
                  <a:txBody>
                    <a:bodyPr/>
                    <a:lstStyle/>
                    <a:p>
                      <a:pPr algn="ctr"/>
                      <a:r>
                        <a:rPr lang="en-GB" sz="900" dirty="0">
                          <a:solidFill>
                            <a:schemeClr val="tx1"/>
                          </a:solidFill>
                          <a:latin typeface="Lucida Sans" pitchFamily="34" charset="0"/>
                          <a:ea typeface="Adobe Fan Heiti Std B"/>
                        </a:rPr>
                        <a:t>1.54</a:t>
                      </a:r>
                    </a:p>
                  </a:txBody>
                  <a:tcPr/>
                </a:tc>
                <a:extLst>
                  <a:ext uri="{0D108BD9-81ED-4DB2-BD59-A6C34878D82A}">
                    <a16:rowId xmlns:a16="http://schemas.microsoft.com/office/drawing/2014/main" val="3103325299"/>
                  </a:ext>
                </a:extLst>
              </a:tr>
              <a:tr h="0">
                <a:tc>
                  <a:txBody>
                    <a:bodyPr/>
                    <a:lstStyle/>
                    <a:p>
                      <a:pPr algn="ctr"/>
                      <a:r>
                        <a:rPr lang="en-GB" sz="900" dirty="0" err="1">
                          <a:solidFill>
                            <a:schemeClr val="tx1"/>
                          </a:solidFill>
                          <a:latin typeface="Lucida Sans" pitchFamily="34" charset="0"/>
                          <a:ea typeface="Adobe Fan Heiti Std B"/>
                        </a:rPr>
                        <a:t>Sr</a:t>
                      </a:r>
                      <a:endParaRPr lang="en-GB" sz="900" dirty="0">
                        <a:solidFill>
                          <a:schemeClr val="tx1"/>
                        </a:solidFill>
                        <a:latin typeface="Lucida Sans" pitchFamily="34" charset="0"/>
                        <a:ea typeface="Adobe Fan Heiti Std B"/>
                      </a:endParaRPr>
                    </a:p>
                  </a:txBody>
                  <a:tcPr/>
                </a:tc>
                <a:tc>
                  <a:txBody>
                    <a:bodyPr/>
                    <a:lstStyle/>
                    <a:p>
                      <a:pPr algn="ctr"/>
                      <a:r>
                        <a:rPr lang="en-GB" sz="900" dirty="0">
                          <a:solidFill>
                            <a:schemeClr val="tx1"/>
                          </a:solidFill>
                          <a:latin typeface="Lucida Sans" pitchFamily="34" charset="0"/>
                          <a:ea typeface="Adobe Fan Heiti Std B"/>
                        </a:rPr>
                        <a:t>38</a:t>
                      </a:r>
                    </a:p>
                  </a:txBody>
                  <a:tcPr/>
                </a:tc>
                <a:tc>
                  <a:txBody>
                    <a:bodyPr/>
                    <a:lstStyle/>
                    <a:p>
                      <a:pPr algn="ctr"/>
                      <a:r>
                        <a:rPr lang="en-GB" sz="900" dirty="0">
                          <a:solidFill>
                            <a:schemeClr val="tx1"/>
                          </a:solidFill>
                          <a:latin typeface="Lucida Sans" pitchFamily="34" charset="0"/>
                          <a:ea typeface="Adobe Fan Heiti Std B"/>
                        </a:rPr>
                        <a:t>0.215</a:t>
                      </a:r>
                    </a:p>
                  </a:txBody>
                  <a:tcPr/>
                </a:tc>
                <a:tc>
                  <a:txBody>
                    <a:bodyPr/>
                    <a:lstStyle/>
                    <a:p>
                      <a:pPr algn="ctr"/>
                      <a:r>
                        <a:rPr lang="en-GB" sz="900" dirty="0">
                          <a:solidFill>
                            <a:schemeClr val="tx1"/>
                          </a:solidFill>
                          <a:latin typeface="Lucida Sans" pitchFamily="34" charset="0"/>
                          <a:ea typeface="Adobe Fan Heiti Std B"/>
                        </a:rPr>
                        <a:t>777</a:t>
                      </a:r>
                    </a:p>
                  </a:txBody>
                  <a:tcPr/>
                </a:tc>
                <a:tc>
                  <a:txBody>
                    <a:bodyPr/>
                    <a:lstStyle/>
                    <a:p>
                      <a:pPr algn="ctr"/>
                      <a:r>
                        <a:rPr lang="en-GB" sz="900" dirty="0">
                          <a:solidFill>
                            <a:schemeClr val="tx1"/>
                          </a:solidFill>
                          <a:latin typeface="Lucida Sans" pitchFamily="34" charset="0"/>
                          <a:ea typeface="Adobe Fan Heiti Std B"/>
                        </a:rPr>
                        <a:t>550</a:t>
                      </a:r>
                    </a:p>
                  </a:txBody>
                  <a:tcPr/>
                </a:tc>
                <a:tc>
                  <a:txBody>
                    <a:bodyPr/>
                    <a:lstStyle/>
                    <a:p>
                      <a:pPr algn="ctr"/>
                      <a:r>
                        <a:rPr lang="en-GB" sz="900" dirty="0">
                          <a:solidFill>
                            <a:schemeClr val="tx1"/>
                          </a:solidFill>
                          <a:latin typeface="Lucida Sans" pitchFamily="34" charset="0"/>
                          <a:ea typeface="Adobe Fan Heiti Std B"/>
                        </a:rPr>
                        <a:t>2.60</a:t>
                      </a:r>
                    </a:p>
                  </a:txBody>
                  <a:tcP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Ba</a:t>
                      </a:r>
                    </a:p>
                  </a:txBody>
                  <a:tcPr/>
                </a:tc>
                <a:tc>
                  <a:txBody>
                    <a:bodyPr/>
                    <a:lstStyle/>
                    <a:p>
                      <a:pPr algn="ctr"/>
                      <a:r>
                        <a:rPr lang="en-GB" sz="900" dirty="0">
                          <a:solidFill>
                            <a:schemeClr val="tx1"/>
                          </a:solidFill>
                          <a:latin typeface="Lucida Sans" pitchFamily="34" charset="0"/>
                          <a:ea typeface="Adobe Fan Heiti Std B"/>
                        </a:rPr>
                        <a:t>56</a:t>
                      </a:r>
                    </a:p>
                  </a:txBody>
                  <a:tcPr/>
                </a:tc>
                <a:tc>
                  <a:txBody>
                    <a:bodyPr/>
                    <a:lstStyle/>
                    <a:p>
                      <a:pPr algn="ctr"/>
                      <a:r>
                        <a:rPr lang="en-GB" sz="900" dirty="0">
                          <a:solidFill>
                            <a:schemeClr val="tx1"/>
                          </a:solidFill>
                          <a:latin typeface="Lucida Sans" pitchFamily="34" charset="0"/>
                          <a:ea typeface="Adobe Fan Heiti Std B"/>
                        </a:rPr>
                        <a:t>0.218</a:t>
                      </a:r>
                    </a:p>
                  </a:txBody>
                  <a:tcPr/>
                </a:tc>
                <a:tc>
                  <a:txBody>
                    <a:bodyPr/>
                    <a:lstStyle/>
                    <a:p>
                      <a:pPr algn="ctr"/>
                      <a:r>
                        <a:rPr lang="en-GB" sz="900" dirty="0">
                          <a:solidFill>
                            <a:schemeClr val="tx1"/>
                          </a:solidFill>
                          <a:latin typeface="Lucida Sans" pitchFamily="34" charset="0"/>
                          <a:ea typeface="Adobe Fan Heiti Std B"/>
                        </a:rPr>
                        <a:t>727</a:t>
                      </a:r>
                    </a:p>
                  </a:txBody>
                  <a:tcPr/>
                </a:tc>
                <a:tc>
                  <a:txBody>
                    <a:bodyPr/>
                    <a:lstStyle/>
                    <a:p>
                      <a:pPr algn="ctr"/>
                      <a:r>
                        <a:rPr lang="en-GB" sz="900" dirty="0">
                          <a:solidFill>
                            <a:schemeClr val="tx1"/>
                          </a:solidFill>
                          <a:latin typeface="Lucida Sans" pitchFamily="34" charset="0"/>
                          <a:ea typeface="Adobe Fan Heiti Std B"/>
                        </a:rPr>
                        <a:t>503</a:t>
                      </a:r>
                    </a:p>
                  </a:txBody>
                  <a:tcPr/>
                </a:tc>
                <a:tc>
                  <a:txBody>
                    <a:bodyPr/>
                    <a:lstStyle/>
                    <a:p>
                      <a:pPr algn="ctr"/>
                      <a:r>
                        <a:rPr lang="en-GB" sz="900" dirty="0">
                          <a:solidFill>
                            <a:schemeClr val="tx1"/>
                          </a:solidFill>
                          <a:latin typeface="Lucida Sans" pitchFamily="34" charset="0"/>
                          <a:ea typeface="Adobe Fan Heiti Std B"/>
                        </a:rPr>
                        <a:t>3.52</a:t>
                      </a:r>
                    </a:p>
                  </a:txBody>
                  <a:tcPr/>
                </a:tc>
                <a:extLst>
                  <a:ext uri="{0D108BD9-81ED-4DB2-BD59-A6C34878D82A}">
                    <a16:rowId xmlns:a16="http://schemas.microsoft.com/office/drawing/2014/main" val="309768253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879166925"/>
              </p:ext>
            </p:extLst>
          </p:nvPr>
        </p:nvGraphicFramePr>
        <p:xfrm>
          <a:off x="2648746" y="2146171"/>
          <a:ext cx="6709391" cy="1210357"/>
        </p:xfrm>
        <a:graphic>
          <a:graphicData uri="http://schemas.openxmlformats.org/drawingml/2006/table">
            <a:tbl>
              <a:tblPr firstRow="1" bandRow="1">
                <a:tableStyleId>{69012ECD-51FC-41F1-AA8D-1B2483CD663E}</a:tableStyleId>
              </a:tblPr>
              <a:tblGrid>
                <a:gridCol w="6709391">
                  <a:extLst>
                    <a:ext uri="{9D8B030D-6E8A-4147-A177-3AD203B41FA5}">
                      <a16:colId xmlns:a16="http://schemas.microsoft.com/office/drawing/2014/main" val="20001"/>
                    </a:ext>
                  </a:extLst>
                </a:gridCol>
              </a:tblGrid>
              <a:tr h="293099">
                <a:tc>
                  <a:txBody>
                    <a:bodyPr/>
                    <a:lstStyle/>
                    <a:p>
                      <a:r>
                        <a:rPr lang="en-GB" sz="900" dirty="0">
                          <a:solidFill>
                            <a:schemeClr val="bg1"/>
                          </a:solidFill>
                          <a:latin typeface="Lucida Sans" panose="020B0602030504020204" pitchFamily="34" charset="0"/>
                        </a:rPr>
                        <a:t>2. Reactivity with water</a:t>
                      </a:r>
                    </a:p>
                  </a:txBody>
                  <a:tcPr/>
                </a:tc>
                <a:extLst>
                  <a:ext uri="{0D108BD9-81ED-4DB2-BD59-A6C34878D82A}">
                    <a16:rowId xmlns:a16="http://schemas.microsoft.com/office/drawing/2014/main" val="10000"/>
                  </a:ext>
                </a:extLst>
              </a:tr>
              <a:tr h="293099">
                <a:tc>
                  <a:txBody>
                    <a:bodyPr/>
                    <a:lstStyle/>
                    <a:p>
                      <a:pPr>
                        <a:lnSpc>
                          <a:spcPct val="107000"/>
                        </a:lnSpc>
                        <a:spcAft>
                          <a:spcPts val="0"/>
                        </a:spcAft>
                      </a:pPr>
                      <a:r>
                        <a:rPr lang="en-GB" sz="900" dirty="0">
                          <a:effectLst/>
                          <a:latin typeface="Lucida Sans" panose="020B0602030504020204" pitchFamily="34" charset="0"/>
                          <a:ea typeface="Calibri" panose="020F0502020204030204" pitchFamily="34" charset="0"/>
                          <a:cs typeface="Times New Roman" panose="02020603050405020304" pitchFamily="18" charset="0"/>
                        </a:rPr>
                        <a:t>Reactivity with water INCREASES</a:t>
                      </a:r>
                      <a:r>
                        <a:rPr lang="en-GB" sz="900" baseline="0" dirty="0">
                          <a:effectLst/>
                          <a:latin typeface="Lucida Sans" panose="020B0602030504020204" pitchFamily="34" charset="0"/>
                          <a:ea typeface="Calibri" panose="020F0502020204030204" pitchFamily="34" charset="0"/>
                          <a:cs typeface="Times New Roman" panose="02020603050405020304" pitchFamily="18" charset="0"/>
                        </a:rPr>
                        <a:t> down the group.</a:t>
                      </a:r>
                    </a:p>
                    <a:p>
                      <a:pPr>
                        <a:lnSpc>
                          <a:spcPct val="107000"/>
                        </a:lnSpc>
                        <a:spcAft>
                          <a:spcPts val="0"/>
                        </a:spcAft>
                      </a:pPr>
                      <a:endParaRPr lang="en-GB" sz="900" baseline="0" dirty="0">
                        <a:effectLst/>
                        <a:latin typeface="Lucida Sans" panose="020B0602030504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900" dirty="0">
                          <a:effectLst/>
                          <a:latin typeface="Lucida Sans" panose="020B0602030504020204" pitchFamily="34" charset="0"/>
                          <a:ea typeface="Calibri" panose="020F0502020204030204" pitchFamily="34" charset="0"/>
                          <a:cs typeface="Times New Roman" panose="02020603050405020304" pitchFamily="18" charset="0"/>
                        </a:rPr>
                        <a:t>Magnesium reacts slowly with liquid water, but  rapidly when heated in the presence of steam.</a:t>
                      </a:r>
                    </a:p>
                  </a:txBody>
                  <a:tcPr/>
                </a:tc>
                <a:extLst>
                  <a:ext uri="{0D108BD9-81ED-4DB2-BD59-A6C34878D82A}">
                    <a16:rowId xmlns:a16="http://schemas.microsoft.com/office/drawing/2014/main" val="1438541734"/>
                  </a:ext>
                </a:extLst>
              </a:tr>
              <a:tr h="293099">
                <a:tc>
                  <a:txBody>
                    <a:bodyPr/>
                    <a:lstStyle/>
                    <a:p>
                      <a:pPr>
                        <a:lnSpc>
                          <a:spcPct val="107000"/>
                        </a:lnSpc>
                        <a:spcAft>
                          <a:spcPts val="0"/>
                        </a:spcAft>
                      </a:pPr>
                      <a:endParaRPr lang="en-GB" sz="800" dirty="0">
                        <a:effectLst/>
                        <a:latin typeface="Lucida Sans" panose="020B0602030504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800" dirty="0">
                          <a:effectLst/>
                          <a:latin typeface="Lucida Sans" panose="020B0602030504020204" pitchFamily="34" charset="0"/>
                          <a:ea typeface="Calibri" panose="020F0502020204030204" pitchFamily="34" charset="0"/>
                          <a:cs typeface="Times New Roman" panose="02020603050405020304" pitchFamily="18" charset="0"/>
                        </a:rPr>
                        <a:t> 0           +1            +2                    0</a:t>
                      </a:r>
                    </a:p>
                    <a:p>
                      <a:pPr>
                        <a:lnSpc>
                          <a:spcPct val="107000"/>
                        </a:lnSpc>
                        <a:spcAft>
                          <a:spcPts val="0"/>
                        </a:spcAft>
                      </a:pPr>
                      <a:r>
                        <a:rPr lang="en-GB" sz="900" dirty="0">
                          <a:effectLst/>
                          <a:latin typeface="Lucida Sans" panose="020B0602030504020204" pitchFamily="34" charset="0"/>
                          <a:ea typeface="Calibri" panose="020F0502020204030204" pitchFamily="34" charset="0"/>
                          <a:cs typeface="Times New Roman" panose="02020603050405020304" pitchFamily="18" charset="0"/>
                        </a:rPr>
                        <a:t>M(s) + 2H</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r>
                        <a:rPr lang="en-GB" sz="900" dirty="0">
                          <a:effectLst/>
                          <a:latin typeface="Lucida Sans" panose="020B0602030504020204" pitchFamily="34" charset="0"/>
                          <a:ea typeface="Calibri" panose="020F0502020204030204" pitchFamily="34" charset="0"/>
                          <a:cs typeface="Times New Roman" panose="02020603050405020304" pitchFamily="18" charset="0"/>
                        </a:rPr>
                        <a:t>O(l) → M(OH)</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r>
                        <a:rPr lang="en-GB" sz="900" dirty="0">
                          <a:effectLst/>
                          <a:latin typeface="Lucida Sans" panose="020B0602030504020204" pitchFamily="34" charset="0"/>
                          <a:ea typeface="Calibri" panose="020F0502020204030204" pitchFamily="34" charset="0"/>
                          <a:cs typeface="Times New Roman" panose="02020603050405020304" pitchFamily="18" charset="0"/>
                        </a:rPr>
                        <a:t>(</a:t>
                      </a:r>
                      <a:r>
                        <a:rPr lang="en-GB" sz="900" dirty="0" err="1">
                          <a:effectLst/>
                          <a:latin typeface="Lucida Sans" panose="020B0602030504020204" pitchFamily="34" charset="0"/>
                          <a:ea typeface="Calibri" panose="020F0502020204030204" pitchFamily="34" charset="0"/>
                          <a:cs typeface="Times New Roman" panose="02020603050405020304" pitchFamily="18" charset="0"/>
                        </a:rPr>
                        <a:t>aq</a:t>
                      </a:r>
                      <a:r>
                        <a:rPr lang="en-GB" sz="900" dirty="0">
                          <a:effectLst/>
                          <a:latin typeface="Lucida Sans" panose="020B0602030504020204" pitchFamily="34" charset="0"/>
                          <a:ea typeface="Calibri" panose="020F0502020204030204" pitchFamily="34" charset="0"/>
                          <a:cs typeface="Times New Roman" panose="02020603050405020304" pitchFamily="18" charset="0"/>
                        </a:rPr>
                        <a:t>) + H</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r>
                        <a:rPr lang="en-GB" sz="900" dirty="0">
                          <a:effectLst/>
                          <a:latin typeface="Lucida Sans" panose="020B0602030504020204" pitchFamily="34" charset="0"/>
                          <a:ea typeface="Calibri" panose="020F0502020204030204" pitchFamily="34" charset="0"/>
                          <a:cs typeface="Times New Roman" panose="02020603050405020304" pitchFamily="18" charset="0"/>
                        </a:rPr>
                        <a:t>(g)</a:t>
                      </a:r>
                    </a:p>
                  </a:txBody>
                  <a:tcPr marL="68580" marR="68580" marT="0" marB="0"/>
                </a:tc>
                <a:extLst>
                  <a:ext uri="{0D108BD9-81ED-4DB2-BD59-A6C34878D82A}">
                    <a16:rowId xmlns:a16="http://schemas.microsoft.com/office/drawing/2014/main" val="10001"/>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561479196"/>
              </p:ext>
            </p:extLst>
          </p:nvPr>
        </p:nvGraphicFramePr>
        <p:xfrm>
          <a:off x="2648746" y="3404960"/>
          <a:ext cx="6709391" cy="1968256"/>
        </p:xfrm>
        <a:graphic>
          <a:graphicData uri="http://schemas.openxmlformats.org/drawingml/2006/table">
            <a:tbl>
              <a:tblPr firstRow="1" bandRow="1">
                <a:tableStyleId>{69012ECD-51FC-41F1-AA8D-1B2483CD663E}</a:tableStyleId>
              </a:tblPr>
              <a:tblGrid>
                <a:gridCol w="6709391">
                  <a:extLst>
                    <a:ext uri="{9D8B030D-6E8A-4147-A177-3AD203B41FA5}">
                      <a16:colId xmlns:a16="http://schemas.microsoft.com/office/drawing/2014/main" val="20000"/>
                    </a:ext>
                  </a:extLst>
                </a:gridCol>
              </a:tblGrid>
              <a:tr h="180314">
                <a:tc>
                  <a:txBody>
                    <a:bodyPr/>
                    <a:lstStyle/>
                    <a:p>
                      <a:r>
                        <a:rPr lang="en-GB" sz="900" dirty="0">
                          <a:solidFill>
                            <a:schemeClr val="bg1"/>
                          </a:solidFill>
                          <a:latin typeface="Lucida Sans" panose="020B0602030504020204" pitchFamily="34" charset="0"/>
                        </a:rPr>
                        <a:t>3. Hydroxides</a:t>
                      </a:r>
                      <a:r>
                        <a:rPr lang="en-GB" sz="900" baseline="0" dirty="0">
                          <a:solidFill>
                            <a:schemeClr val="bg1"/>
                          </a:solidFill>
                          <a:latin typeface="Lucida Sans" panose="020B0602030504020204" pitchFamily="34" charset="0"/>
                        </a:rPr>
                        <a:t> and sulphates - solubility</a:t>
                      </a:r>
                      <a:endParaRPr lang="en-GB" sz="900" dirty="0">
                        <a:solidFill>
                          <a:schemeClr val="bg1"/>
                        </a:solidFill>
                        <a:latin typeface="Lucida Sans" pitchFamily="34" charset="0"/>
                      </a:endParaRPr>
                    </a:p>
                  </a:txBody>
                  <a:tcPr/>
                </a:tc>
                <a:extLst>
                  <a:ext uri="{0D108BD9-81ED-4DB2-BD59-A6C34878D82A}">
                    <a16:rowId xmlns:a16="http://schemas.microsoft.com/office/drawing/2014/main" val="10000"/>
                  </a:ext>
                </a:extLst>
              </a:tr>
              <a:tr h="239746">
                <a:tc>
                  <a:txBody>
                    <a:bodyPr/>
                    <a:lstStyle/>
                    <a:p>
                      <a:pPr>
                        <a:lnSpc>
                          <a:spcPct val="107000"/>
                        </a:lnSpc>
                        <a:spcAft>
                          <a:spcPts val="0"/>
                        </a:spcAft>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Hydroxides – M(OH)</a:t>
                      </a:r>
                      <a:r>
                        <a:rPr lang="en-GB" sz="900" b="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b="0" dirty="0">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23640">
                <a:tc>
                  <a:txBody>
                    <a:bodyPr/>
                    <a:lstStyle/>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Varying solubility in water.</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Solubility INCREASES as you descend the group.</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pH of the hydroxide in water varies.</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pH increases as you descend the group.</a:t>
                      </a:r>
                    </a:p>
                  </a:txBody>
                  <a:tcPr marL="68580" marR="68580" marT="0" marB="0"/>
                </a:tc>
                <a:extLst>
                  <a:ext uri="{0D108BD9-81ED-4DB2-BD59-A6C34878D82A}">
                    <a16:rowId xmlns:a16="http://schemas.microsoft.com/office/drawing/2014/main" val="10002"/>
                  </a:ext>
                </a:extLst>
              </a:tr>
              <a:tr h="240456">
                <a:tc>
                  <a:txBody>
                    <a:bodyPr/>
                    <a:lstStyle/>
                    <a:p>
                      <a:pPr>
                        <a:lnSpc>
                          <a:spcPct val="107000"/>
                        </a:lnSpc>
                        <a:spcAft>
                          <a:spcPts val="0"/>
                        </a:spcAft>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Sulphates – MSO</a:t>
                      </a:r>
                      <a:r>
                        <a:rPr lang="en-GB" sz="900" b="0" baseline="-25000" dirty="0">
                          <a:effectLst/>
                          <a:latin typeface="Lucida Sans" panose="020B0602030504020204" pitchFamily="34" charset="0"/>
                          <a:ea typeface="Calibri" panose="020F0502020204030204" pitchFamily="34" charset="0"/>
                          <a:cs typeface="Times New Roman" panose="02020603050405020304" pitchFamily="18" charset="0"/>
                        </a:rPr>
                        <a:t>4</a:t>
                      </a:r>
                      <a:endParaRPr lang="en-GB" sz="900" b="0" dirty="0">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635814">
                <a:tc>
                  <a:txBody>
                    <a:bodyPr/>
                    <a:lstStyle/>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Colourless solids</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Solubility DECREASES as you descend the group.</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Thermal Decompose to form MO(s) and CO</a:t>
                      </a:r>
                      <a:r>
                        <a:rPr lang="en-GB" sz="900" b="0" baseline="-25000" dirty="0">
                          <a:effectLst/>
                          <a:latin typeface="Lucida Sans" panose="020B0602030504020204" pitchFamily="34" charset="0"/>
                          <a:ea typeface="Calibri" panose="020F0502020204030204" pitchFamily="34" charset="0"/>
                          <a:cs typeface="Times New Roman" panose="02020603050405020304" pitchFamily="18" charset="0"/>
                        </a:rPr>
                        <a:t>2</a:t>
                      </a:r>
                      <a:r>
                        <a:rPr lang="en-GB" sz="900" b="0" dirty="0">
                          <a:effectLst/>
                          <a:latin typeface="Lucida Sans" panose="020B0602030504020204" pitchFamily="34" charset="0"/>
                          <a:ea typeface="Calibri" panose="020F0502020204030204" pitchFamily="34" charset="0"/>
                          <a:cs typeface="Times New Roman" panose="02020603050405020304" pitchFamily="18" charset="0"/>
                        </a:rPr>
                        <a:t>(g).</a:t>
                      </a:r>
                    </a:p>
                    <a:p>
                      <a:pPr marL="342900" lvl="0" indent="-342900">
                        <a:lnSpc>
                          <a:spcPct val="107000"/>
                        </a:lnSpc>
                        <a:spcAft>
                          <a:spcPts val="0"/>
                        </a:spcAft>
                        <a:buFont typeface="Symbol" panose="05050102010706020507" pitchFamily="18" charset="2"/>
                        <a:buChar char=""/>
                      </a:pPr>
                      <a:r>
                        <a:rPr lang="en-GB" sz="900" b="0" dirty="0">
                          <a:effectLst/>
                          <a:latin typeface="Lucida Sans" panose="020B0602030504020204" pitchFamily="34" charset="0"/>
                          <a:ea typeface="Calibri" panose="020F0502020204030204" pitchFamily="34" charset="0"/>
                          <a:cs typeface="Times New Roman" panose="02020603050405020304" pitchFamily="18" charset="0"/>
                        </a:rPr>
                        <a:t>Thermal stability increases as you descend the group.</a:t>
                      </a:r>
                    </a:p>
                  </a:txBody>
                  <a:tcPr marL="68580" marR="68580" marT="0" marB="0"/>
                </a:tc>
                <a:extLst>
                  <a:ext uri="{0D108BD9-81ED-4DB2-BD59-A6C34878D82A}">
                    <a16:rowId xmlns:a16="http://schemas.microsoft.com/office/drawing/2014/main" val="10004"/>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098035711"/>
              </p:ext>
            </p:extLst>
          </p:nvPr>
        </p:nvGraphicFramePr>
        <p:xfrm>
          <a:off x="2648746" y="5439112"/>
          <a:ext cx="6709391" cy="1158240"/>
        </p:xfrm>
        <a:graphic>
          <a:graphicData uri="http://schemas.openxmlformats.org/drawingml/2006/table">
            <a:tbl>
              <a:tblPr firstRow="1" bandRow="1">
                <a:tableStyleId>{69012ECD-51FC-41F1-AA8D-1B2483CD663E}</a:tableStyleId>
              </a:tblPr>
              <a:tblGrid>
                <a:gridCol w="996074">
                  <a:extLst>
                    <a:ext uri="{9D8B030D-6E8A-4147-A177-3AD203B41FA5}">
                      <a16:colId xmlns:a16="http://schemas.microsoft.com/office/drawing/2014/main" val="20000"/>
                    </a:ext>
                  </a:extLst>
                </a:gridCol>
                <a:gridCol w="1741107">
                  <a:extLst>
                    <a:ext uri="{9D8B030D-6E8A-4147-A177-3AD203B41FA5}">
                      <a16:colId xmlns:a16="http://schemas.microsoft.com/office/drawing/2014/main" val="20001"/>
                    </a:ext>
                  </a:extLst>
                </a:gridCol>
                <a:gridCol w="3972210">
                  <a:extLst>
                    <a:ext uri="{9D8B030D-6E8A-4147-A177-3AD203B41FA5}">
                      <a16:colId xmlns:a16="http://schemas.microsoft.com/office/drawing/2014/main" val="20003"/>
                    </a:ext>
                  </a:extLst>
                </a:gridCol>
              </a:tblGrid>
              <a:tr h="243840">
                <a:tc gridSpan="3">
                  <a:txBody>
                    <a:bodyPr/>
                    <a:lstStyle/>
                    <a:p>
                      <a:r>
                        <a:rPr lang="en-GB" sz="900" dirty="0">
                          <a:solidFill>
                            <a:schemeClr val="bg1"/>
                          </a:solidFill>
                          <a:latin typeface="Lucida Sans" panose="020B0602030504020204" pitchFamily="34" charset="0"/>
                        </a:rPr>
                        <a:t>4. Application of group II compounds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185920">
                <a:tc>
                  <a:txBody>
                    <a:bodyPr/>
                    <a:lstStyle/>
                    <a:p>
                      <a:r>
                        <a:rPr lang="en-GB" sz="900" dirty="0">
                          <a:solidFill>
                            <a:schemeClr val="tx1"/>
                          </a:solidFill>
                          <a:latin typeface="Lucida Sans" panose="020B0602030504020204" pitchFamily="34" charset="0"/>
                        </a:rPr>
                        <a:t>Chemical</a:t>
                      </a:r>
                    </a:p>
                  </a:txBody>
                  <a:tcPr/>
                </a:tc>
                <a:tc>
                  <a:txBody>
                    <a:bodyPr/>
                    <a:lstStyle/>
                    <a:p>
                      <a:r>
                        <a:rPr lang="en-GB" sz="900" dirty="0">
                          <a:solidFill>
                            <a:schemeClr val="tx1"/>
                          </a:solidFill>
                          <a:latin typeface="Lucida Sans" pitchFamily="34" charset="0"/>
                        </a:rPr>
                        <a:t>Common</a:t>
                      </a:r>
                      <a:r>
                        <a:rPr lang="en-GB" sz="900" baseline="0" dirty="0">
                          <a:solidFill>
                            <a:schemeClr val="tx1"/>
                          </a:solidFill>
                          <a:latin typeface="Lucida Sans" pitchFamily="34" charset="0"/>
                        </a:rPr>
                        <a:t> name</a:t>
                      </a:r>
                      <a:endParaRPr lang="en-GB" sz="900" dirty="0">
                        <a:solidFill>
                          <a:schemeClr val="tx1"/>
                        </a:solidFill>
                        <a:latin typeface="Lucida Sans" pitchFamily="34" charset="0"/>
                      </a:endParaRPr>
                    </a:p>
                  </a:txBody>
                  <a:tcPr/>
                </a:tc>
                <a:tc>
                  <a:txBody>
                    <a:bodyPr/>
                    <a:lstStyle/>
                    <a:p>
                      <a:r>
                        <a:rPr lang="en-GB" sz="900" dirty="0">
                          <a:solidFill>
                            <a:schemeClr val="tx1"/>
                          </a:solidFill>
                          <a:latin typeface="Lucida Sans" pitchFamily="34" charset="0"/>
                        </a:rPr>
                        <a:t>Applications</a:t>
                      </a:r>
                    </a:p>
                  </a:txBody>
                  <a:tcPr/>
                </a:tc>
                <a:extLst>
                  <a:ext uri="{0D108BD9-81ED-4DB2-BD59-A6C34878D82A}">
                    <a16:rowId xmlns:a16="http://schemas.microsoft.com/office/drawing/2014/main" val="10001"/>
                  </a:ext>
                </a:extLst>
              </a:tr>
              <a:tr h="192423">
                <a:tc>
                  <a:txBody>
                    <a:bodyPr/>
                    <a:lstStyle/>
                    <a:p>
                      <a:r>
                        <a:rPr lang="en-GB" sz="900" b="0" dirty="0">
                          <a:solidFill>
                            <a:schemeClr val="tx1"/>
                          </a:solidFill>
                          <a:effectLst/>
                          <a:latin typeface="Lucida Sans" panose="020B0602030504020204" pitchFamily="34" charset="0"/>
                          <a:ea typeface="+mn-ea"/>
                          <a:cs typeface="+mn-cs"/>
                        </a:rPr>
                        <a:t>Mg</a:t>
                      </a:r>
                      <a:r>
                        <a:rPr lang="en-GB" sz="900" b="0" dirty="0">
                          <a:effectLst/>
                          <a:latin typeface="Lucida Sans" panose="020B0602030504020204" pitchFamily="34" charset="0"/>
                          <a:ea typeface="Calibri" panose="020F0502020204030204" pitchFamily="34" charset="0"/>
                          <a:cs typeface="Times New Roman" panose="02020603050405020304" pitchFamily="18" charset="0"/>
                        </a:rPr>
                        <a:t>(OH)</a:t>
                      </a:r>
                      <a:r>
                        <a:rPr lang="en-GB" sz="900" b="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b="0" dirty="0">
                        <a:solidFill>
                          <a:schemeClr val="tx1"/>
                        </a:solidFill>
                        <a:latin typeface="Lucida Sans" pitchFamily="34" charset="0"/>
                      </a:endParaRPr>
                    </a:p>
                  </a:txBody>
                  <a:tcPr/>
                </a:tc>
                <a:tc>
                  <a:txBody>
                    <a:bodyPr/>
                    <a:lstStyle/>
                    <a:p>
                      <a:r>
                        <a:rPr lang="en-GB" sz="900" dirty="0">
                          <a:solidFill>
                            <a:schemeClr val="tx1"/>
                          </a:solidFill>
                          <a:latin typeface="Lucida Sans" panose="020B0602030504020204" pitchFamily="34" charset="0"/>
                        </a:rPr>
                        <a:t>Milk of magnesia</a:t>
                      </a:r>
                    </a:p>
                  </a:txBody>
                  <a:tcPr/>
                </a:tc>
                <a:tc>
                  <a:txBody>
                    <a:bodyPr/>
                    <a:lstStyle/>
                    <a:p>
                      <a:r>
                        <a:rPr lang="en-GB" sz="900" dirty="0">
                          <a:solidFill>
                            <a:schemeClr val="tx1"/>
                          </a:solidFill>
                          <a:latin typeface="Lucida Sans" pitchFamily="34" charset="0"/>
                        </a:rPr>
                        <a:t>Treat</a:t>
                      </a:r>
                      <a:r>
                        <a:rPr lang="en-GB" sz="900" baseline="0" dirty="0">
                          <a:solidFill>
                            <a:schemeClr val="tx1"/>
                          </a:solidFill>
                          <a:latin typeface="Lucida Sans" pitchFamily="34" charset="0"/>
                        </a:rPr>
                        <a:t> indigestion, heartburns and wind.</a:t>
                      </a:r>
                      <a:endParaRPr lang="en-GB" sz="900" dirty="0">
                        <a:solidFill>
                          <a:schemeClr val="tx1"/>
                        </a:solidFill>
                        <a:latin typeface="Lucida Sans" pitchFamily="34" charset="0"/>
                      </a:endParaRPr>
                    </a:p>
                  </a:txBody>
                  <a:tcPr/>
                </a:tc>
                <a:extLst>
                  <a:ext uri="{0D108BD9-81ED-4DB2-BD59-A6C34878D82A}">
                    <a16:rowId xmlns:a16="http://schemas.microsoft.com/office/drawing/2014/main" val="10002"/>
                  </a:ext>
                </a:extLst>
              </a:tr>
              <a:tr h="192423">
                <a:tc>
                  <a:txBody>
                    <a:bodyPr/>
                    <a:lstStyle/>
                    <a:p>
                      <a:r>
                        <a:rPr lang="en-GB" sz="900" b="0" dirty="0">
                          <a:solidFill>
                            <a:schemeClr val="tx1"/>
                          </a:solidFill>
                          <a:latin typeface="Lucida Sans" panose="020B0602030504020204" pitchFamily="34" charset="0"/>
                        </a:rPr>
                        <a:t>Ca</a:t>
                      </a:r>
                      <a:r>
                        <a:rPr lang="en-GB" sz="900" b="0" dirty="0">
                          <a:effectLst/>
                          <a:latin typeface="Lucida Sans" panose="020B0602030504020204" pitchFamily="34" charset="0"/>
                          <a:ea typeface="Calibri" panose="020F0502020204030204" pitchFamily="34" charset="0"/>
                          <a:cs typeface="Times New Roman" panose="02020603050405020304" pitchFamily="18" charset="0"/>
                        </a:rPr>
                        <a:t>(OH)</a:t>
                      </a:r>
                      <a:r>
                        <a:rPr lang="en-GB" sz="900" b="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b="0" dirty="0">
                        <a:solidFill>
                          <a:schemeClr val="tx1"/>
                        </a:solidFill>
                        <a:latin typeface="Lucida Sans" pitchFamily="34" charset="0"/>
                      </a:endParaRPr>
                    </a:p>
                  </a:txBody>
                  <a:tcPr/>
                </a:tc>
                <a:tc>
                  <a:txBody>
                    <a:bodyPr/>
                    <a:lstStyle/>
                    <a:p>
                      <a:r>
                        <a:rPr lang="en-GB" sz="900" dirty="0">
                          <a:solidFill>
                            <a:schemeClr val="tx1"/>
                          </a:solidFill>
                          <a:latin typeface="Lucida Sans" panose="020B0602030504020204" pitchFamily="34" charset="0"/>
                        </a:rPr>
                        <a:t>Slaked lime</a:t>
                      </a:r>
                    </a:p>
                  </a:txBody>
                  <a:tcPr/>
                </a:tc>
                <a:tc>
                  <a:txBody>
                    <a:bodyPr/>
                    <a:lstStyle/>
                    <a:p>
                      <a:r>
                        <a:rPr lang="en-GB" sz="900" dirty="0">
                          <a:solidFill>
                            <a:schemeClr val="tx1"/>
                          </a:solidFill>
                          <a:latin typeface="Lucida Sans" pitchFamily="34" charset="0"/>
                        </a:rPr>
                        <a:t>Neutralise</a:t>
                      </a:r>
                      <a:r>
                        <a:rPr lang="en-GB" sz="900" baseline="0" dirty="0">
                          <a:solidFill>
                            <a:schemeClr val="tx1"/>
                          </a:solidFill>
                          <a:latin typeface="Lucida Sans" pitchFamily="34" charset="0"/>
                        </a:rPr>
                        <a:t> fields and polluted lakes.</a:t>
                      </a:r>
                      <a:endParaRPr lang="en-GB" sz="900" dirty="0">
                        <a:solidFill>
                          <a:schemeClr val="tx1"/>
                        </a:solidFill>
                        <a:latin typeface="Lucida Sans" pitchFamily="34" charset="0"/>
                      </a:endParaRPr>
                    </a:p>
                  </a:txBody>
                  <a:tcPr/>
                </a:tc>
                <a:extLst>
                  <a:ext uri="{0D108BD9-81ED-4DB2-BD59-A6C34878D82A}">
                    <a16:rowId xmlns:a16="http://schemas.microsoft.com/office/drawing/2014/main" val="10003"/>
                  </a:ext>
                </a:extLst>
              </a:tr>
              <a:tr h="192423">
                <a:tc>
                  <a:txBody>
                    <a:bodyPr/>
                    <a:lstStyle/>
                    <a:p>
                      <a:r>
                        <a:rPr lang="en-US" sz="900" dirty="0">
                          <a:latin typeface="Lucida Sans" panose="020B0602030504020204" pitchFamily="34" charset="0"/>
                        </a:rPr>
                        <a:t>BaSO</a:t>
                      </a:r>
                      <a:r>
                        <a:rPr lang="en-US" sz="900" baseline="-25000" dirty="0">
                          <a:latin typeface="Lucida Sans" panose="020B0602030504020204" pitchFamily="34" charset="0"/>
                        </a:rPr>
                        <a:t>4</a:t>
                      </a:r>
                      <a:endParaRPr lang="en-GB" sz="900" dirty="0">
                        <a:solidFill>
                          <a:schemeClr val="tx1"/>
                        </a:solidFill>
                        <a:latin typeface="Lucida Sans" pitchFamily="34" charset="0"/>
                      </a:endParaRPr>
                    </a:p>
                  </a:txBody>
                  <a:tcPr/>
                </a:tc>
                <a:tc>
                  <a:txBody>
                    <a:bodyPr/>
                    <a:lstStyle/>
                    <a:p>
                      <a:r>
                        <a:rPr lang="en-GB" sz="900" dirty="0">
                          <a:solidFill>
                            <a:schemeClr val="tx1"/>
                          </a:solidFill>
                          <a:latin typeface="Lucida Sans" pitchFamily="34" charset="0"/>
                        </a:rPr>
                        <a:t>Barium meal</a:t>
                      </a:r>
                    </a:p>
                  </a:txBody>
                  <a:tcPr/>
                </a:tc>
                <a:tc>
                  <a:txBody>
                    <a:bodyPr/>
                    <a:lstStyle/>
                    <a:p>
                      <a:r>
                        <a:rPr lang="en-GB" sz="900" dirty="0">
                          <a:solidFill>
                            <a:schemeClr val="tx1"/>
                          </a:solidFill>
                          <a:latin typeface="Lucida Sans" pitchFamily="34" charset="0"/>
                        </a:rPr>
                        <a:t>Contrast medium for gut X-ray.</a:t>
                      </a:r>
                    </a:p>
                  </a:txBody>
                  <a:tcPr/>
                </a:tc>
                <a:extLst>
                  <a:ext uri="{0D108BD9-81ED-4DB2-BD59-A6C34878D82A}">
                    <a16:rowId xmlns:a16="http://schemas.microsoft.com/office/drawing/2014/main" val="261789371"/>
                  </a:ext>
                </a:extLst>
              </a:tr>
            </a:tbl>
          </a:graphicData>
        </a:graphic>
      </p:graphicFrame>
      <p:sp>
        <p:nvSpPr>
          <p:cNvPr id="16" name="TextBox 15"/>
          <p:cNvSpPr txBox="1"/>
          <p:nvPr/>
        </p:nvSpPr>
        <p:spPr>
          <a:xfrm>
            <a:off x="272480" y="188640"/>
            <a:ext cx="3456384" cy="369332"/>
          </a:xfrm>
          <a:prstGeom prst="rect">
            <a:avLst/>
          </a:prstGeom>
          <a:noFill/>
        </p:spPr>
        <p:txBody>
          <a:bodyPr wrap="square" lIns="91440" tIns="45720" rIns="91440" bIns="45720" rtlCol="0" anchor="t">
            <a:spAutoFit/>
          </a:bodyPr>
          <a:lstStyle/>
          <a:p>
            <a:r>
              <a:rPr lang="en-GB" dirty="0">
                <a:latin typeface="Lucida Sans"/>
              </a:rPr>
              <a:t>Module3: Group II</a:t>
            </a:r>
          </a:p>
        </p:txBody>
      </p:sp>
      <p:sp>
        <p:nvSpPr>
          <p:cNvPr id="18" name="Down Arrow 17"/>
          <p:cNvSpPr/>
          <p:nvPr/>
        </p:nvSpPr>
        <p:spPr>
          <a:xfrm>
            <a:off x="6015004" y="1203781"/>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flipV="1">
            <a:off x="6997540" y="1203782"/>
            <a:ext cx="133316"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own Arrow 20"/>
          <p:cNvSpPr/>
          <p:nvPr/>
        </p:nvSpPr>
        <p:spPr>
          <a:xfrm flipV="1">
            <a:off x="7965069" y="1203783"/>
            <a:ext cx="133316"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own Arrow 21"/>
          <p:cNvSpPr/>
          <p:nvPr/>
        </p:nvSpPr>
        <p:spPr>
          <a:xfrm>
            <a:off x="9129464" y="1203784"/>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6784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37834438"/>
              </p:ext>
            </p:extLst>
          </p:nvPr>
        </p:nvGraphicFramePr>
        <p:xfrm>
          <a:off x="272480" y="533764"/>
          <a:ext cx="3384376" cy="2114701"/>
        </p:xfrm>
        <a:graphic>
          <a:graphicData uri="http://schemas.openxmlformats.org/drawingml/2006/table">
            <a:tbl>
              <a:tblPr firstRow="1" bandRow="1">
                <a:tableStyleId>{69012ECD-51FC-41F1-AA8D-1B2483CD663E}</a:tableStyleId>
              </a:tblPr>
              <a:tblGrid>
                <a:gridCol w="1224136">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tblGrid>
              <a:tr h="206760">
                <a:tc gridSpan="2">
                  <a:txBody>
                    <a:bodyPr/>
                    <a:lstStyle/>
                    <a:p>
                      <a:pPr marL="228600" indent="-228600">
                        <a:buAutoNum type="arabicPeriod"/>
                      </a:pPr>
                      <a:r>
                        <a:rPr lang="en-GB" sz="900" dirty="0">
                          <a:solidFill>
                            <a:schemeClr val="bg1"/>
                          </a:solidFill>
                          <a:latin typeface="Lucida Sans" panose="020B0602030504020204" pitchFamily="34" charset="0"/>
                        </a:rPr>
                        <a:t>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578928">
                <a:tc>
                  <a:txBody>
                    <a:bodyPr/>
                    <a:lstStyle/>
                    <a:p>
                      <a:r>
                        <a:rPr lang="en-GB" sz="900" dirty="0">
                          <a:solidFill>
                            <a:schemeClr val="tx1"/>
                          </a:solidFill>
                          <a:latin typeface="Lucida Sans" panose="020B0602030504020204" pitchFamily="34" charset="0"/>
                        </a:rPr>
                        <a:t>Mean bond Enthalpy:</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itchFamily="34" charset="0"/>
                          <a:ea typeface="Adobe Fan Heiti Std B" panose="020B0700000000000000" pitchFamily="34" charset="-128"/>
                        </a:rPr>
                        <a:t>The average enthalpy change when one mole of a specific bond is broken in a range of different</a:t>
                      </a:r>
                      <a:r>
                        <a:rPr lang="en-GB" sz="900" baseline="0" dirty="0">
                          <a:latin typeface="Lucida Sans" pitchFamily="34" charset="0"/>
                          <a:ea typeface="Adobe Fan Heiti Std B" panose="020B0700000000000000" pitchFamily="34" charset="-128"/>
                        </a:rPr>
                        <a:t> </a:t>
                      </a:r>
                      <a:r>
                        <a:rPr lang="en-GB" sz="900" b="0" baseline="0" dirty="0">
                          <a:latin typeface="Lucida Sans" pitchFamily="34" charset="0"/>
                          <a:ea typeface="Adobe Fan Heiti Std B" panose="020B0700000000000000" pitchFamily="34" charset="-128"/>
                        </a:rPr>
                        <a:t>gaseous</a:t>
                      </a:r>
                      <a:r>
                        <a:rPr lang="en-GB" sz="900" baseline="0" dirty="0">
                          <a:latin typeface="Lucida Sans" pitchFamily="34" charset="0"/>
                          <a:ea typeface="Adobe Fan Heiti Std B" panose="020B0700000000000000" pitchFamily="34" charset="-128"/>
                        </a:rPr>
                        <a:t> compounds.</a:t>
                      </a:r>
                      <a:endParaRPr lang="en-GB" sz="90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10001"/>
                  </a:ext>
                </a:extLst>
              </a:tr>
              <a:tr h="6059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anose="020B0602030504020204" pitchFamily="34" charset="0"/>
                        </a:rPr>
                        <a:t>Displacement: </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solidFill>
                            <a:schemeClr val="tx1"/>
                          </a:solidFill>
                          <a:latin typeface="Lucida Sans" pitchFamily="34" charset="0"/>
                          <a:ea typeface="Adobe Fan Heiti Std B" panose="020B0700000000000000" pitchFamily="34" charset="-128"/>
                        </a:rPr>
                        <a:t>A displacement reaction is a type of reaction in which part of one reactant is replaced by another reactant.</a:t>
                      </a:r>
                    </a:p>
                  </a:txBody>
                  <a:tcPr/>
                </a:tc>
                <a:extLst>
                  <a:ext uri="{0D108BD9-81ED-4DB2-BD59-A6C34878D82A}">
                    <a16:rowId xmlns:a16="http://schemas.microsoft.com/office/drawing/2014/main" val="10008"/>
                  </a:ext>
                </a:extLst>
              </a:tr>
              <a:tr h="605941">
                <a:tc>
                  <a:txBody>
                    <a:bodyPr/>
                    <a:lstStyle/>
                    <a:p>
                      <a:r>
                        <a:rPr lang="en-GB" sz="900" dirty="0">
                          <a:latin typeface="Lucida Sans" panose="020B0602030504020204" pitchFamily="34" charset="0"/>
                        </a:rPr>
                        <a:t>Electronegativity: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itchFamily="34" charset="0"/>
                          <a:ea typeface="Adobe Fan Heiti Std B" panose="020B0700000000000000" pitchFamily="34" charset="-128"/>
                        </a:rPr>
                        <a:t>The power of an atom to attract the electrons in a covalent bond</a:t>
                      </a:r>
                      <a:r>
                        <a:rPr lang="en-GB" sz="900" dirty="0">
                          <a:solidFill>
                            <a:schemeClr val="tx1"/>
                          </a:solidFill>
                          <a:latin typeface="Lucida Sans" pitchFamily="34" charset="0"/>
                          <a:ea typeface="Adobe Fan Heiti Std B" panose="020B0700000000000000" pitchFamily="34" charset="-128"/>
                        </a:rPr>
                        <a:t>.</a:t>
                      </a:r>
                      <a:endParaRPr lang="en-GB" sz="90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3759653789"/>
                  </a:ext>
                </a:extLst>
              </a:tr>
            </a:tbl>
          </a:graphicData>
        </a:graphic>
      </p:graphicFrame>
      <p:sp>
        <p:nvSpPr>
          <p:cNvPr id="16" name="TextBox 15"/>
          <p:cNvSpPr txBox="1"/>
          <p:nvPr/>
        </p:nvSpPr>
        <p:spPr>
          <a:xfrm>
            <a:off x="272480" y="188640"/>
            <a:ext cx="3456384" cy="369332"/>
          </a:xfrm>
          <a:prstGeom prst="rect">
            <a:avLst/>
          </a:prstGeom>
          <a:noFill/>
        </p:spPr>
        <p:txBody>
          <a:bodyPr wrap="square" lIns="91440" tIns="45720" rIns="91440" bIns="45720" rtlCol="0" anchor="t">
            <a:spAutoFit/>
          </a:bodyPr>
          <a:lstStyle/>
          <a:p>
            <a:r>
              <a:rPr lang="en-GB" dirty="0">
                <a:latin typeface="Lucida Sans"/>
              </a:rPr>
              <a:t>Module3: Group VII</a:t>
            </a:r>
          </a:p>
        </p:txBody>
      </p:sp>
      <p:graphicFrame>
        <p:nvGraphicFramePr>
          <p:cNvPr id="17" name="Table 16"/>
          <p:cNvGraphicFramePr>
            <a:graphicFrameLocks noGrp="1"/>
          </p:cNvGraphicFramePr>
          <p:nvPr>
            <p:extLst>
              <p:ext uri="{D42A27DB-BD31-4B8C-83A1-F6EECF244321}">
                <p14:modId xmlns:p14="http://schemas.microsoft.com/office/powerpoint/2010/main" val="3440392275"/>
              </p:ext>
            </p:extLst>
          </p:nvPr>
        </p:nvGraphicFramePr>
        <p:xfrm>
          <a:off x="3800873" y="542490"/>
          <a:ext cx="5397209" cy="2056710"/>
        </p:xfrm>
        <a:graphic>
          <a:graphicData uri="http://schemas.openxmlformats.org/drawingml/2006/table">
            <a:tbl>
              <a:tblPr firstRow="1" bandRow="1">
                <a:tableStyleId>{69012ECD-51FC-41F1-AA8D-1B2483CD663E}</a:tableStyleId>
              </a:tblPr>
              <a:tblGrid>
                <a:gridCol w="710662">
                  <a:extLst>
                    <a:ext uri="{9D8B030D-6E8A-4147-A177-3AD203B41FA5}">
                      <a16:colId xmlns:a16="http://schemas.microsoft.com/office/drawing/2014/main" val="20000"/>
                    </a:ext>
                  </a:extLst>
                </a:gridCol>
                <a:gridCol w="417120">
                  <a:extLst>
                    <a:ext uri="{9D8B030D-6E8A-4147-A177-3AD203B41FA5}">
                      <a16:colId xmlns:a16="http://schemas.microsoft.com/office/drawing/2014/main" val="834335249"/>
                    </a:ext>
                  </a:extLst>
                </a:gridCol>
                <a:gridCol w="1136967">
                  <a:extLst>
                    <a:ext uri="{9D8B030D-6E8A-4147-A177-3AD203B41FA5}">
                      <a16:colId xmlns:a16="http://schemas.microsoft.com/office/drawing/2014/main" val="542155479"/>
                    </a:ext>
                  </a:extLst>
                </a:gridCol>
                <a:gridCol w="1181417">
                  <a:extLst>
                    <a:ext uri="{9D8B030D-6E8A-4147-A177-3AD203B41FA5}">
                      <a16:colId xmlns:a16="http://schemas.microsoft.com/office/drawing/2014/main" val="943427039"/>
                    </a:ext>
                  </a:extLst>
                </a:gridCol>
                <a:gridCol w="959167">
                  <a:extLst>
                    <a:ext uri="{9D8B030D-6E8A-4147-A177-3AD203B41FA5}">
                      <a16:colId xmlns:a16="http://schemas.microsoft.com/office/drawing/2014/main" val="1486295434"/>
                    </a:ext>
                  </a:extLst>
                </a:gridCol>
                <a:gridCol w="991876">
                  <a:extLst>
                    <a:ext uri="{9D8B030D-6E8A-4147-A177-3AD203B41FA5}">
                      <a16:colId xmlns:a16="http://schemas.microsoft.com/office/drawing/2014/main" val="496724197"/>
                    </a:ext>
                  </a:extLst>
                </a:gridCol>
              </a:tblGrid>
              <a:tr h="273630">
                <a:tc gridSpan="6">
                  <a:txBody>
                    <a:bodyPr/>
                    <a:lstStyle/>
                    <a:p>
                      <a:r>
                        <a:rPr lang="en-GB" sz="900" dirty="0">
                          <a:solidFill>
                            <a:schemeClr val="bg1"/>
                          </a:solidFill>
                          <a:latin typeface="Lucida Sans" panose="020B0602030504020204" pitchFamily="34" charset="0"/>
                        </a:rPr>
                        <a:t>2. Physical properties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6">
                  <a:txBody>
                    <a:bodyPr/>
                    <a:lstStyle/>
                    <a:p>
                      <a:r>
                        <a:rPr lang="en-GB" sz="900" dirty="0">
                          <a:solidFill>
                            <a:schemeClr val="tx1"/>
                          </a:solidFill>
                          <a:latin typeface="Lucida Sans" pitchFamily="34" charset="0"/>
                          <a:ea typeface="Adobe Fan Heiti Std B"/>
                        </a:rPr>
                        <a:t>Trends</a:t>
                      </a:r>
                      <a:r>
                        <a:rPr lang="en-GB" sz="900" baseline="0" dirty="0">
                          <a:solidFill>
                            <a:schemeClr val="tx1"/>
                          </a:solidFill>
                          <a:latin typeface="Lucida Sans" pitchFamily="34" charset="0"/>
                          <a:ea typeface="Adobe Fan Heiti Std B"/>
                        </a:rPr>
                        <a:t> in group VII. A number of properties of Fluorine are  untypical, this mainly stem from the fact that the mean bond enthalpy of  the F-F bond is unexpectedly low. This is due to electron repulsion.</a:t>
                      </a:r>
                      <a:endParaRPr lang="en-GB" sz="900"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0">
                <a:tc>
                  <a:txBody>
                    <a:bodyPr/>
                    <a:lstStyle/>
                    <a:p>
                      <a:pPr algn="ctr"/>
                      <a:r>
                        <a:rPr lang="en-GB" sz="900" dirty="0">
                          <a:solidFill>
                            <a:schemeClr val="tx1"/>
                          </a:solidFill>
                          <a:latin typeface="Lucida Sans" pitchFamily="34" charset="0"/>
                          <a:ea typeface="Adobe Fan Heiti Std B"/>
                        </a:rPr>
                        <a:t>Symbol</a:t>
                      </a:r>
                    </a:p>
                  </a:txBody>
                  <a:tcPr/>
                </a:tc>
                <a:tc>
                  <a:txBody>
                    <a:bodyPr/>
                    <a:lstStyle/>
                    <a:p>
                      <a:pPr algn="ctr"/>
                      <a:r>
                        <a:rPr lang="en-GB" sz="900" dirty="0">
                          <a:solidFill>
                            <a:schemeClr val="tx1"/>
                          </a:solidFill>
                          <a:latin typeface="Lucida Sans" pitchFamily="34" charset="0"/>
                          <a:ea typeface="Adobe Fan Heiti Std B"/>
                        </a:rPr>
                        <a:t>Z</a:t>
                      </a:r>
                    </a:p>
                  </a:txBody>
                  <a:tcPr/>
                </a:tc>
                <a:tc>
                  <a:txBody>
                    <a:bodyPr/>
                    <a:lstStyle/>
                    <a:p>
                      <a:pPr algn="ctr"/>
                      <a:r>
                        <a:rPr lang="en-GB" sz="900" dirty="0">
                          <a:solidFill>
                            <a:schemeClr val="tx1"/>
                          </a:solidFill>
                          <a:latin typeface="Lucida Sans" pitchFamily="34" charset="0"/>
                          <a:ea typeface="Adobe Fan Heiti Std B"/>
                        </a:rPr>
                        <a:t>Electronegativity</a:t>
                      </a:r>
                      <a:endParaRPr lang="en-GB" sz="900" baseline="0" dirty="0">
                        <a:solidFill>
                          <a:schemeClr val="tx1"/>
                        </a:solidFill>
                        <a:latin typeface="Lucida Sans" pitchFamily="34" charset="0"/>
                        <a:ea typeface="Adobe Fan Heiti Std B"/>
                      </a:endParaRPr>
                    </a:p>
                    <a:p>
                      <a:pPr algn="ctr"/>
                      <a:endParaRPr lang="en-GB" sz="900" dirty="0">
                        <a:solidFill>
                          <a:schemeClr val="tx1"/>
                        </a:solidFill>
                        <a:latin typeface="Lucida Sans" pitchFamily="34" charset="0"/>
                        <a:ea typeface="Adobe Fan Heiti Std B"/>
                      </a:endParaRPr>
                    </a:p>
                  </a:txBody>
                  <a:tcPr/>
                </a:tc>
                <a:tc>
                  <a:txBody>
                    <a:bodyPr/>
                    <a:lstStyle/>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Atomic (covalent)</a:t>
                      </a:r>
                    </a:p>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radius (nm)</a:t>
                      </a:r>
                    </a:p>
                  </a:txBody>
                  <a:tcPr/>
                </a:tc>
                <a:tc>
                  <a:txBody>
                    <a:bodyPr/>
                    <a:lstStyle/>
                    <a:p>
                      <a:pPr algn="ctr"/>
                      <a:r>
                        <a:rPr lang="en-GB" sz="900" dirty="0">
                          <a:solidFill>
                            <a:schemeClr val="tx1"/>
                          </a:solidFill>
                          <a:latin typeface="Lucida Sans" pitchFamily="34" charset="0"/>
                          <a:ea typeface="Adobe Fan Heiti Std B"/>
                        </a:rPr>
                        <a:t>Melting point</a:t>
                      </a:r>
                    </a:p>
                    <a:p>
                      <a:pPr algn="ctr"/>
                      <a:r>
                        <a:rPr lang="en-GB" sz="900" dirty="0">
                          <a:solidFill>
                            <a:schemeClr val="tx1"/>
                          </a:solidFill>
                          <a:latin typeface="Lucida Sans" pitchFamily="34" charset="0"/>
                          <a:ea typeface="Adobe Fan Heiti Std B"/>
                        </a:rPr>
                        <a:t>(K)</a:t>
                      </a:r>
                    </a:p>
                  </a:txBody>
                  <a:tcPr/>
                </a:tc>
                <a:tc>
                  <a:txBody>
                    <a:bodyPr/>
                    <a:lstStyle/>
                    <a:p>
                      <a:pPr algn="ctr"/>
                      <a:r>
                        <a:rPr lang="en-GB" sz="900" dirty="0">
                          <a:solidFill>
                            <a:schemeClr val="tx1"/>
                          </a:solidFill>
                          <a:latin typeface="Lucida Sans" pitchFamily="34" charset="0"/>
                          <a:ea typeface="Adobe Fan Heiti Std B"/>
                        </a:rPr>
                        <a:t>Boiling point</a:t>
                      </a:r>
                    </a:p>
                    <a:p>
                      <a:pPr algn="ctr"/>
                      <a:r>
                        <a:rPr lang="en-GB" sz="900" dirty="0">
                          <a:solidFill>
                            <a:schemeClr val="tx1"/>
                          </a:solidFill>
                          <a:latin typeface="Lucida Sans" pitchFamily="34" charset="0"/>
                          <a:ea typeface="Adobe Fan Heiti Std B"/>
                        </a:rPr>
                        <a:t>(K)</a:t>
                      </a:r>
                    </a:p>
                  </a:txBody>
                  <a:tcPr/>
                </a:tc>
                <a:extLst>
                  <a:ext uri="{0D108BD9-81ED-4DB2-BD59-A6C34878D82A}">
                    <a16:rowId xmlns:a16="http://schemas.microsoft.com/office/drawing/2014/main" val="1316261769"/>
                  </a:ext>
                </a:extLst>
              </a:tr>
              <a:tr h="182995">
                <a:tc>
                  <a:txBody>
                    <a:bodyPr/>
                    <a:lstStyle/>
                    <a:p>
                      <a:pPr algn="ctr"/>
                      <a:r>
                        <a:rPr lang="en-GB" sz="900" dirty="0">
                          <a:solidFill>
                            <a:schemeClr val="tx1"/>
                          </a:solidFill>
                          <a:latin typeface="Lucida Sans" pitchFamily="34" charset="0"/>
                          <a:ea typeface="Adobe Fan Heiti Std B"/>
                        </a:rPr>
                        <a:t>F</a:t>
                      </a:r>
                    </a:p>
                  </a:txBody>
                  <a:tcPr/>
                </a:tc>
                <a:tc>
                  <a:txBody>
                    <a:bodyPr/>
                    <a:lstStyle/>
                    <a:p>
                      <a:pPr algn="ctr"/>
                      <a:r>
                        <a:rPr lang="en-GB" sz="900" dirty="0">
                          <a:solidFill>
                            <a:schemeClr val="tx1"/>
                          </a:solidFill>
                          <a:latin typeface="Lucida Sans" pitchFamily="34" charset="0"/>
                          <a:ea typeface="Adobe Fan Heiti Std B"/>
                        </a:rPr>
                        <a:t>9</a:t>
                      </a:r>
                    </a:p>
                  </a:txBody>
                  <a:tcPr/>
                </a:tc>
                <a:tc>
                  <a:txBody>
                    <a:bodyPr/>
                    <a:lstStyle/>
                    <a:p>
                      <a:pPr algn="ctr"/>
                      <a:r>
                        <a:rPr lang="en-GB" sz="900" dirty="0">
                          <a:solidFill>
                            <a:schemeClr val="tx1"/>
                          </a:solidFill>
                          <a:latin typeface="Lucida Sans" pitchFamily="34" charset="0"/>
                          <a:ea typeface="Adobe Fan Heiti Std B"/>
                        </a:rPr>
                        <a:t>4.0</a:t>
                      </a:r>
                    </a:p>
                  </a:txBody>
                  <a:tcPr/>
                </a:tc>
                <a:tc>
                  <a:txBody>
                    <a:bodyPr/>
                    <a:lstStyle/>
                    <a:p>
                      <a:pPr algn="ctr"/>
                      <a:r>
                        <a:rPr lang="en-GB" sz="900" dirty="0">
                          <a:latin typeface="Lucida Sans" panose="020B0602030504020204" pitchFamily="34" charset="0"/>
                        </a:rPr>
                        <a:t>0.071</a:t>
                      </a:r>
                    </a:p>
                  </a:txBody>
                  <a:tcPr/>
                </a:tc>
                <a:tc>
                  <a:txBody>
                    <a:bodyPr/>
                    <a:lstStyle/>
                    <a:p>
                      <a:pPr algn="ctr"/>
                      <a:r>
                        <a:rPr lang="en-GB" sz="900" dirty="0">
                          <a:solidFill>
                            <a:schemeClr val="tx1"/>
                          </a:solidFill>
                          <a:latin typeface="Lucida Sans" pitchFamily="34" charset="0"/>
                          <a:ea typeface="Adobe Fan Heiti Std B"/>
                        </a:rPr>
                        <a:t>53</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anose="020B0602030504020204" pitchFamily="34" charset="0"/>
                        </a:rPr>
                        <a:t>85</a:t>
                      </a:r>
                    </a:p>
                  </a:txBody>
                  <a:tcPr/>
                </a:tc>
                <a:extLst>
                  <a:ext uri="{0D108BD9-81ED-4DB2-BD59-A6C34878D82A}">
                    <a16:rowId xmlns:a16="http://schemas.microsoft.com/office/drawing/2014/main" val="3728139582"/>
                  </a:ext>
                </a:extLst>
              </a:tr>
              <a:tr h="137390">
                <a:tc>
                  <a:txBody>
                    <a:bodyPr/>
                    <a:lstStyle/>
                    <a:p>
                      <a:pPr algn="ctr"/>
                      <a:r>
                        <a:rPr lang="en-GB" sz="900" dirty="0">
                          <a:solidFill>
                            <a:schemeClr val="tx1"/>
                          </a:solidFill>
                          <a:latin typeface="Lucida Sans" pitchFamily="34" charset="0"/>
                          <a:ea typeface="Adobe Fan Heiti Std B"/>
                        </a:rPr>
                        <a:t>Cl</a:t>
                      </a:r>
                    </a:p>
                  </a:txBody>
                  <a:tcPr/>
                </a:tc>
                <a:tc>
                  <a:txBody>
                    <a:bodyPr/>
                    <a:lstStyle/>
                    <a:p>
                      <a:pPr algn="ctr"/>
                      <a:r>
                        <a:rPr lang="en-GB" sz="900" dirty="0">
                          <a:solidFill>
                            <a:schemeClr val="tx1"/>
                          </a:solidFill>
                          <a:latin typeface="Lucida Sans" pitchFamily="34" charset="0"/>
                          <a:ea typeface="Adobe Fan Heiti Std B"/>
                        </a:rPr>
                        <a:t>17</a:t>
                      </a:r>
                    </a:p>
                  </a:txBody>
                  <a:tcPr/>
                </a:tc>
                <a:tc>
                  <a:txBody>
                    <a:bodyPr/>
                    <a:lstStyle/>
                    <a:p>
                      <a:pPr algn="ctr"/>
                      <a:r>
                        <a:rPr lang="en-GB" sz="900" dirty="0">
                          <a:solidFill>
                            <a:schemeClr val="tx1"/>
                          </a:solidFill>
                          <a:latin typeface="Lucida Sans" pitchFamily="34" charset="0"/>
                          <a:ea typeface="Adobe Fan Heiti Std B"/>
                        </a:rPr>
                        <a:t>3.0</a:t>
                      </a:r>
                    </a:p>
                  </a:txBody>
                  <a:tcPr/>
                </a:tc>
                <a:tc>
                  <a:txBody>
                    <a:bodyPr/>
                    <a:lstStyle/>
                    <a:p>
                      <a:pPr algn="ctr"/>
                      <a:r>
                        <a:rPr lang="en-GB" sz="900" dirty="0">
                          <a:latin typeface="Lucida Sans" panose="020B0602030504020204" pitchFamily="34" charset="0"/>
                        </a:rPr>
                        <a:t>0.099</a:t>
                      </a:r>
                    </a:p>
                  </a:txBody>
                  <a:tcPr/>
                </a:tc>
                <a:tc>
                  <a:txBody>
                    <a:bodyPr/>
                    <a:lstStyle/>
                    <a:p>
                      <a:pPr algn="ctr"/>
                      <a:r>
                        <a:rPr lang="en-GB" sz="900" dirty="0">
                          <a:solidFill>
                            <a:schemeClr val="tx1"/>
                          </a:solidFill>
                          <a:latin typeface="Lucida Sans" pitchFamily="34" charset="0"/>
                          <a:ea typeface="Adobe Fan Heiti Std B"/>
                        </a:rPr>
                        <a:t>8172</a:t>
                      </a:r>
                    </a:p>
                  </a:txBody>
                  <a:tcPr/>
                </a:tc>
                <a:tc>
                  <a:txBody>
                    <a:bodyPr/>
                    <a:lstStyle/>
                    <a:p>
                      <a:pPr algn="ctr"/>
                      <a:r>
                        <a:rPr lang="en-GB" sz="900" dirty="0">
                          <a:solidFill>
                            <a:schemeClr val="tx1"/>
                          </a:solidFill>
                          <a:latin typeface="Lucida Sans" pitchFamily="34" charset="0"/>
                          <a:ea typeface="Adobe Fan Heiti Std B"/>
                        </a:rPr>
                        <a:t>238</a:t>
                      </a:r>
                    </a:p>
                  </a:txBody>
                  <a:tcPr/>
                </a:tc>
                <a:extLst>
                  <a:ext uri="{0D108BD9-81ED-4DB2-BD59-A6C34878D82A}">
                    <a16:rowId xmlns:a16="http://schemas.microsoft.com/office/drawing/2014/main" val="3103325299"/>
                  </a:ext>
                </a:extLst>
              </a:tr>
              <a:tr h="0">
                <a:tc>
                  <a:txBody>
                    <a:bodyPr/>
                    <a:lstStyle/>
                    <a:p>
                      <a:pPr algn="ctr"/>
                      <a:r>
                        <a:rPr lang="en-GB" sz="900" dirty="0">
                          <a:solidFill>
                            <a:schemeClr val="tx1"/>
                          </a:solidFill>
                          <a:latin typeface="Lucida Sans" pitchFamily="34" charset="0"/>
                          <a:ea typeface="Adobe Fan Heiti Std B"/>
                        </a:rPr>
                        <a:t>Br</a:t>
                      </a:r>
                    </a:p>
                  </a:txBody>
                  <a:tcPr/>
                </a:tc>
                <a:tc>
                  <a:txBody>
                    <a:bodyPr/>
                    <a:lstStyle/>
                    <a:p>
                      <a:pPr algn="ctr"/>
                      <a:r>
                        <a:rPr lang="en-GB" sz="900" dirty="0">
                          <a:solidFill>
                            <a:schemeClr val="tx1"/>
                          </a:solidFill>
                          <a:latin typeface="Lucida Sans" pitchFamily="34" charset="0"/>
                          <a:ea typeface="Adobe Fan Heiti Std B"/>
                        </a:rPr>
                        <a:t>35</a:t>
                      </a:r>
                    </a:p>
                  </a:txBody>
                  <a:tcPr/>
                </a:tc>
                <a:tc>
                  <a:txBody>
                    <a:bodyPr/>
                    <a:lstStyle/>
                    <a:p>
                      <a:pPr algn="ctr"/>
                      <a:r>
                        <a:rPr lang="en-GB" sz="900" dirty="0">
                          <a:solidFill>
                            <a:schemeClr val="tx1"/>
                          </a:solidFill>
                          <a:latin typeface="Lucida Sans" pitchFamily="34" charset="0"/>
                          <a:ea typeface="Adobe Fan Heiti Std B"/>
                        </a:rPr>
                        <a:t>2.8</a:t>
                      </a:r>
                    </a:p>
                  </a:txBody>
                  <a:tcPr/>
                </a:tc>
                <a:tc>
                  <a:txBody>
                    <a:bodyPr/>
                    <a:lstStyle/>
                    <a:p>
                      <a:pPr algn="ctr"/>
                      <a:r>
                        <a:rPr lang="en-GB" sz="900" dirty="0">
                          <a:latin typeface="Lucida Sans" panose="020B0602030504020204" pitchFamily="34" charset="0"/>
                        </a:rPr>
                        <a:t>0.114</a:t>
                      </a:r>
                    </a:p>
                  </a:txBody>
                  <a:tcPr/>
                </a:tc>
                <a:tc>
                  <a:txBody>
                    <a:bodyPr/>
                    <a:lstStyle/>
                    <a:p>
                      <a:pPr algn="ctr"/>
                      <a:r>
                        <a:rPr lang="en-GB" sz="900" dirty="0">
                          <a:solidFill>
                            <a:schemeClr val="tx1"/>
                          </a:solidFill>
                          <a:latin typeface="Lucida Sans" pitchFamily="34" charset="0"/>
                          <a:ea typeface="Adobe Fan Heiti Std B"/>
                        </a:rPr>
                        <a:t>266</a:t>
                      </a:r>
                    </a:p>
                  </a:txBody>
                  <a:tcPr/>
                </a:tc>
                <a:tc>
                  <a:txBody>
                    <a:bodyPr/>
                    <a:lstStyle/>
                    <a:p>
                      <a:pPr algn="ctr"/>
                      <a:r>
                        <a:rPr lang="en-GB" sz="900" dirty="0">
                          <a:solidFill>
                            <a:schemeClr val="tx1"/>
                          </a:solidFill>
                          <a:latin typeface="Lucida Sans" pitchFamily="34" charset="0"/>
                          <a:ea typeface="Adobe Fan Heiti Std B"/>
                        </a:rPr>
                        <a:t>332</a:t>
                      </a:r>
                    </a:p>
                  </a:txBody>
                  <a:tcP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I</a:t>
                      </a:r>
                    </a:p>
                  </a:txBody>
                  <a:tcPr/>
                </a:tc>
                <a:tc>
                  <a:txBody>
                    <a:bodyPr/>
                    <a:lstStyle/>
                    <a:p>
                      <a:pPr algn="ctr"/>
                      <a:r>
                        <a:rPr lang="en-GB" sz="900" dirty="0">
                          <a:solidFill>
                            <a:schemeClr val="tx1"/>
                          </a:solidFill>
                          <a:latin typeface="Lucida Sans" pitchFamily="34" charset="0"/>
                          <a:ea typeface="Adobe Fan Heiti Std B"/>
                        </a:rPr>
                        <a:t>53</a:t>
                      </a:r>
                    </a:p>
                  </a:txBody>
                  <a:tcPr/>
                </a:tc>
                <a:tc>
                  <a:txBody>
                    <a:bodyPr/>
                    <a:lstStyle/>
                    <a:p>
                      <a:pPr algn="ctr"/>
                      <a:r>
                        <a:rPr lang="en-GB" sz="900" dirty="0">
                          <a:solidFill>
                            <a:schemeClr val="tx1"/>
                          </a:solidFill>
                          <a:latin typeface="Lucida Sans" pitchFamily="34" charset="0"/>
                          <a:ea typeface="Adobe Fan Heiti Std B"/>
                        </a:rPr>
                        <a:t>2.5</a:t>
                      </a:r>
                    </a:p>
                  </a:txBody>
                  <a:tcPr/>
                </a:tc>
                <a:tc>
                  <a:txBody>
                    <a:bodyPr/>
                    <a:lstStyle/>
                    <a:p>
                      <a:pPr algn="ctr"/>
                      <a:r>
                        <a:rPr lang="en-GB" sz="900" dirty="0">
                          <a:latin typeface="Lucida Sans" panose="020B0602030504020204" pitchFamily="34" charset="0"/>
                        </a:rPr>
                        <a:t>0.133</a:t>
                      </a:r>
                    </a:p>
                  </a:txBody>
                  <a:tcPr/>
                </a:tc>
                <a:tc>
                  <a:txBody>
                    <a:bodyPr/>
                    <a:lstStyle/>
                    <a:p>
                      <a:pPr algn="ctr"/>
                      <a:r>
                        <a:rPr lang="en-GB" sz="900" dirty="0">
                          <a:solidFill>
                            <a:schemeClr val="tx1"/>
                          </a:solidFill>
                          <a:latin typeface="Lucida Sans" pitchFamily="34" charset="0"/>
                          <a:ea typeface="Adobe Fan Heiti Std B"/>
                        </a:rPr>
                        <a:t>387</a:t>
                      </a:r>
                    </a:p>
                  </a:txBody>
                  <a:tcPr/>
                </a:tc>
                <a:tc>
                  <a:txBody>
                    <a:bodyPr/>
                    <a:lstStyle/>
                    <a:p>
                      <a:pPr algn="ctr"/>
                      <a:r>
                        <a:rPr lang="en-GB" sz="900" dirty="0">
                          <a:solidFill>
                            <a:schemeClr val="tx1"/>
                          </a:solidFill>
                          <a:latin typeface="Lucida Sans" pitchFamily="34" charset="0"/>
                          <a:ea typeface="Adobe Fan Heiti Std B"/>
                        </a:rPr>
                        <a:t>457</a:t>
                      </a:r>
                    </a:p>
                  </a:txBody>
                  <a:tcPr/>
                </a:tc>
                <a:extLst>
                  <a:ext uri="{0D108BD9-81ED-4DB2-BD59-A6C34878D82A}">
                    <a16:rowId xmlns:a16="http://schemas.microsoft.com/office/drawing/2014/main" val="3097682536"/>
                  </a:ext>
                </a:extLst>
              </a:tr>
            </a:tbl>
          </a:graphicData>
        </a:graphic>
      </p:graphicFrame>
      <p:sp>
        <p:nvSpPr>
          <p:cNvPr id="18" name="Down Arrow 17"/>
          <p:cNvSpPr/>
          <p:nvPr/>
        </p:nvSpPr>
        <p:spPr>
          <a:xfrm>
            <a:off x="6988425" y="1748487"/>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flipV="1">
            <a:off x="5788190" y="1748487"/>
            <a:ext cx="133316"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Down Arrow 20"/>
          <p:cNvSpPr/>
          <p:nvPr/>
        </p:nvSpPr>
        <p:spPr>
          <a:xfrm>
            <a:off x="7949235" y="1739463"/>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own Arrow 21"/>
          <p:cNvSpPr/>
          <p:nvPr/>
        </p:nvSpPr>
        <p:spPr>
          <a:xfrm>
            <a:off x="8910045" y="1739462"/>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4" name="Table 23"/>
          <p:cNvGraphicFramePr>
            <a:graphicFrameLocks noGrp="1"/>
          </p:cNvGraphicFramePr>
          <p:nvPr>
            <p:extLst>
              <p:ext uri="{D42A27DB-BD31-4B8C-83A1-F6EECF244321}">
                <p14:modId xmlns:p14="http://schemas.microsoft.com/office/powerpoint/2010/main" val="1641750418"/>
              </p:ext>
            </p:extLst>
          </p:nvPr>
        </p:nvGraphicFramePr>
        <p:xfrm>
          <a:off x="3800872" y="2691186"/>
          <a:ext cx="5451232" cy="1740058"/>
        </p:xfrm>
        <a:graphic>
          <a:graphicData uri="http://schemas.openxmlformats.org/drawingml/2006/table">
            <a:tbl>
              <a:tblPr firstRow="1" bandRow="1">
                <a:tableStyleId>{69012ECD-51FC-41F1-AA8D-1B2483CD663E}</a:tableStyleId>
              </a:tblPr>
              <a:tblGrid>
                <a:gridCol w="923916">
                  <a:extLst>
                    <a:ext uri="{9D8B030D-6E8A-4147-A177-3AD203B41FA5}">
                      <a16:colId xmlns:a16="http://schemas.microsoft.com/office/drawing/2014/main" val="20000"/>
                    </a:ext>
                  </a:extLst>
                </a:gridCol>
                <a:gridCol w="1187141">
                  <a:extLst>
                    <a:ext uri="{9D8B030D-6E8A-4147-A177-3AD203B41FA5}">
                      <a16:colId xmlns:a16="http://schemas.microsoft.com/office/drawing/2014/main" val="834335249"/>
                    </a:ext>
                  </a:extLst>
                </a:gridCol>
                <a:gridCol w="1804240">
                  <a:extLst>
                    <a:ext uri="{9D8B030D-6E8A-4147-A177-3AD203B41FA5}">
                      <a16:colId xmlns:a16="http://schemas.microsoft.com/office/drawing/2014/main" val="542155479"/>
                    </a:ext>
                  </a:extLst>
                </a:gridCol>
                <a:gridCol w="1535935">
                  <a:extLst>
                    <a:ext uri="{9D8B030D-6E8A-4147-A177-3AD203B41FA5}">
                      <a16:colId xmlns:a16="http://schemas.microsoft.com/office/drawing/2014/main" val="943427039"/>
                    </a:ext>
                  </a:extLst>
                </a:gridCol>
              </a:tblGrid>
              <a:tr h="273630">
                <a:tc gridSpan="4">
                  <a:txBody>
                    <a:bodyPr/>
                    <a:lstStyle/>
                    <a:p>
                      <a:r>
                        <a:rPr lang="en-GB" sz="900" dirty="0">
                          <a:solidFill>
                            <a:schemeClr val="bg1"/>
                          </a:solidFill>
                          <a:latin typeface="Lucida Sans" panose="020B0602030504020204" pitchFamily="34" charset="0"/>
                        </a:rPr>
                        <a:t>3. Physical states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4">
                  <a:txBody>
                    <a:bodyPr/>
                    <a:lstStyle/>
                    <a:p>
                      <a:r>
                        <a:rPr lang="en-GB" sz="900" dirty="0">
                          <a:solidFill>
                            <a:schemeClr val="tx1"/>
                          </a:solidFill>
                          <a:latin typeface="Lucida Sans" pitchFamily="34" charset="0"/>
                          <a:ea typeface="Adobe Fan Heiti Std B"/>
                        </a:rPr>
                        <a:t>The</a:t>
                      </a:r>
                      <a:r>
                        <a:rPr lang="en-GB" sz="900" baseline="0" dirty="0">
                          <a:solidFill>
                            <a:schemeClr val="tx1"/>
                          </a:solidFill>
                          <a:latin typeface="Lucida Sans" pitchFamily="34" charset="0"/>
                          <a:ea typeface="Adobe Fan Heiti Std B"/>
                        </a:rPr>
                        <a:t> physical state of the halogens are summarised below.</a:t>
                      </a:r>
                      <a:endParaRPr lang="en-GB" sz="900"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278398">
                <a:tc>
                  <a:txBody>
                    <a:bodyPr/>
                    <a:lstStyle/>
                    <a:p>
                      <a:pPr algn="ctr"/>
                      <a:r>
                        <a:rPr lang="en-GB" sz="900" dirty="0">
                          <a:solidFill>
                            <a:schemeClr val="tx1"/>
                          </a:solidFill>
                          <a:latin typeface="Lucida Sans" pitchFamily="34" charset="0"/>
                          <a:ea typeface="Adobe Fan Heiti Std B"/>
                        </a:rPr>
                        <a:t>Symbol</a:t>
                      </a:r>
                    </a:p>
                  </a:txBody>
                  <a:tcPr/>
                </a:tc>
                <a:tc>
                  <a:txBody>
                    <a:bodyPr/>
                    <a:lstStyle/>
                    <a:p>
                      <a:pPr algn="ctr">
                        <a:spcAft>
                          <a:spcPts val="0"/>
                        </a:spcAft>
                      </a:pPr>
                      <a:r>
                        <a:rPr lang="en-US" sz="900" dirty="0">
                          <a:solidFill>
                            <a:schemeClr val="tx1"/>
                          </a:solidFill>
                          <a:effectLst/>
                          <a:latin typeface="Lucida Sans" panose="020B0602030504020204" pitchFamily="34" charset="0"/>
                        </a:rPr>
                        <a:t>In pure form</a:t>
                      </a:r>
                      <a:endParaRPr lang="en-GB" sz="900" dirty="0">
                        <a:solidFill>
                          <a:schemeClr val="tx1"/>
                        </a:solidFill>
                        <a:effectLst/>
                        <a:latin typeface="Lucida Sans" panose="020B0602030504020204" pitchFamily="34" charset="0"/>
                        <a:ea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effectLst/>
                          <a:latin typeface="Lucida Sans" panose="020B0602030504020204" pitchFamily="34" charset="0"/>
                        </a:rPr>
                        <a:t>In non-polar solvents</a:t>
                      </a:r>
                      <a:endParaRPr lang="en-GB" sz="900" baseline="0" dirty="0">
                        <a:solidFill>
                          <a:schemeClr val="tx1"/>
                        </a:solidFill>
                        <a:latin typeface="Lucida Sans" pitchFamily="34" charset="0"/>
                        <a:ea typeface="Adobe Fan Heiti Std B"/>
                      </a:endParaRPr>
                    </a:p>
                  </a:txBody>
                  <a:tcPr/>
                </a:tc>
                <a:tc>
                  <a:txBody>
                    <a:bodyPr/>
                    <a:lstStyle/>
                    <a:p>
                      <a:pPr algn="ctr">
                        <a:spcAft>
                          <a:spcPts val="0"/>
                        </a:spcAft>
                      </a:pPr>
                      <a:r>
                        <a:rPr lang="en-US" sz="900" dirty="0">
                          <a:solidFill>
                            <a:schemeClr val="tx1"/>
                          </a:solidFill>
                          <a:effectLst/>
                          <a:latin typeface="Lucida Sans" panose="020B0602030504020204" pitchFamily="34" charset="0"/>
                        </a:rPr>
                        <a:t>In water</a:t>
                      </a:r>
                      <a:endParaRPr lang="en-GB" sz="900" dirty="0">
                        <a:solidFill>
                          <a:schemeClr val="tx1"/>
                        </a:solidFill>
                        <a:effectLst/>
                        <a:latin typeface="Lucida Sans" panose="020B0602030504020204" pitchFamily="34" charset="0"/>
                        <a:ea typeface="Times New Roman" panose="02020603050405020304" pitchFamily="18" charset="0"/>
                      </a:endParaRPr>
                    </a:p>
                  </a:txBody>
                  <a:tcPr/>
                </a:tc>
                <a:extLst>
                  <a:ext uri="{0D108BD9-81ED-4DB2-BD59-A6C34878D82A}">
                    <a16:rowId xmlns:a16="http://schemas.microsoft.com/office/drawing/2014/main" val="1316261769"/>
                  </a:ext>
                </a:extLst>
              </a:tr>
              <a:tr h="182995">
                <a:tc>
                  <a:txBody>
                    <a:bodyPr/>
                    <a:lstStyle/>
                    <a:p>
                      <a:pPr algn="ctr"/>
                      <a:r>
                        <a:rPr lang="en-GB" sz="900" dirty="0">
                          <a:solidFill>
                            <a:schemeClr val="tx1"/>
                          </a:solidFill>
                          <a:latin typeface="Lucida Sans" pitchFamily="34" charset="0"/>
                          <a:ea typeface="Adobe Fan Heiti Std B"/>
                        </a:rPr>
                        <a:t>F</a:t>
                      </a:r>
                    </a:p>
                  </a:txBody>
                  <a:tcPr/>
                </a:tc>
                <a:tc>
                  <a:txBody>
                    <a:bodyPr/>
                    <a:lstStyle/>
                    <a:p>
                      <a:pPr algn="ctr">
                        <a:spcAft>
                          <a:spcPts val="0"/>
                        </a:spcAft>
                      </a:pPr>
                      <a:r>
                        <a:rPr lang="en-US" sz="900" b="0" dirty="0">
                          <a:solidFill>
                            <a:sysClr val="windowText" lastClr="000000"/>
                          </a:solidFill>
                          <a:effectLst/>
                          <a:latin typeface="Lucida Sans" panose="020B0602030504020204" pitchFamily="34" charset="0"/>
                        </a:rPr>
                        <a:t>Pale yellow gas</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(Reacts with solvents)</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(Reacts with water)</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3728139582"/>
                  </a:ext>
                </a:extLst>
              </a:tr>
              <a:tr h="137390">
                <a:tc>
                  <a:txBody>
                    <a:bodyPr/>
                    <a:lstStyle/>
                    <a:p>
                      <a:pPr algn="ctr"/>
                      <a:r>
                        <a:rPr lang="en-GB" sz="900" dirty="0">
                          <a:solidFill>
                            <a:schemeClr val="tx1"/>
                          </a:solidFill>
                          <a:latin typeface="Lucida Sans" pitchFamily="34" charset="0"/>
                          <a:ea typeface="Adobe Fan Heiti Std B"/>
                        </a:rPr>
                        <a:t>Cl</a:t>
                      </a:r>
                    </a:p>
                  </a:txBody>
                  <a:tcPr/>
                </a:tc>
                <a:tc>
                  <a:txBody>
                    <a:bodyPr/>
                    <a:lstStyle/>
                    <a:p>
                      <a:pPr algn="ctr">
                        <a:spcAft>
                          <a:spcPts val="0"/>
                        </a:spcAft>
                      </a:pPr>
                      <a:r>
                        <a:rPr lang="en-US" sz="900" b="0" dirty="0">
                          <a:solidFill>
                            <a:sysClr val="windowText" lastClr="000000"/>
                          </a:solidFill>
                          <a:effectLst/>
                          <a:latin typeface="Lucida Sans" panose="020B0602030504020204" pitchFamily="34" charset="0"/>
                        </a:rPr>
                        <a:t>Pale green gas</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Pale green solution</a:t>
                      </a:r>
                      <a:endParaRPr lang="en-GB" sz="900" b="0" dirty="0">
                        <a:solidFill>
                          <a:sysClr val="windowText" lastClr="000000"/>
                        </a:solidFill>
                        <a:effectLst/>
                        <a:latin typeface="Lucida Sans" panose="020B0602030504020204" pitchFamily="34"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Pale green solution</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3103325299"/>
                  </a:ext>
                </a:extLst>
              </a:tr>
              <a:tr h="0">
                <a:tc>
                  <a:txBody>
                    <a:bodyPr/>
                    <a:lstStyle/>
                    <a:p>
                      <a:pPr algn="ctr"/>
                      <a:r>
                        <a:rPr lang="en-GB" sz="900" dirty="0">
                          <a:solidFill>
                            <a:schemeClr val="tx1"/>
                          </a:solidFill>
                          <a:latin typeface="Lucida Sans" pitchFamily="34" charset="0"/>
                          <a:ea typeface="Adobe Fan Heiti Std B"/>
                        </a:rPr>
                        <a:t>Br</a:t>
                      </a:r>
                    </a:p>
                  </a:txBody>
                  <a:tcPr/>
                </a:tc>
                <a:tc>
                  <a:txBody>
                    <a:bodyPr/>
                    <a:lstStyle/>
                    <a:p>
                      <a:pPr algn="ctr">
                        <a:spcAft>
                          <a:spcPts val="0"/>
                        </a:spcAft>
                      </a:pPr>
                      <a:r>
                        <a:rPr lang="en-US" sz="900" b="0" dirty="0">
                          <a:solidFill>
                            <a:sysClr val="windowText" lastClr="000000"/>
                          </a:solidFill>
                          <a:effectLst/>
                          <a:latin typeface="Lucida Sans" panose="020B0602030504020204" pitchFamily="34" charset="0"/>
                        </a:rPr>
                        <a:t>Dark red liquid</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Orange solution</a:t>
                      </a:r>
                      <a:endParaRPr lang="en-GB" sz="900" b="0" dirty="0">
                        <a:solidFill>
                          <a:sysClr val="windowText" lastClr="000000"/>
                        </a:solidFill>
                        <a:effectLst/>
                        <a:latin typeface="Lucida Sans" panose="020B0602030504020204" pitchFamily="34" charset="0"/>
                      </a:endParaRPr>
                    </a:p>
                  </a:txBody>
                  <a:tcPr marL="68580" marR="68580" marT="0" marB="0" anchor="ctr"/>
                </a:tc>
                <a:tc>
                  <a:txBody>
                    <a:bodyPr/>
                    <a:lstStyle/>
                    <a:p>
                      <a:pPr algn="ctr">
                        <a:spcAft>
                          <a:spcPts val="0"/>
                        </a:spcAft>
                      </a:pPr>
                      <a:r>
                        <a:rPr lang="en-US" sz="900" b="0" dirty="0">
                          <a:solidFill>
                            <a:sysClr val="windowText" lastClr="000000"/>
                          </a:solidFill>
                          <a:effectLst/>
                          <a:latin typeface="Lucida Sans" panose="020B0602030504020204" pitchFamily="34" charset="0"/>
                        </a:rPr>
                        <a:t>Orange solution</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I</a:t>
                      </a:r>
                    </a:p>
                  </a:txBody>
                  <a:tcPr/>
                </a:tc>
                <a:tc>
                  <a:txBody>
                    <a:bodyPr/>
                    <a:lstStyle/>
                    <a:p>
                      <a:pPr algn="ctr">
                        <a:spcAft>
                          <a:spcPts val="0"/>
                        </a:spcAft>
                      </a:pPr>
                      <a:r>
                        <a:rPr lang="en-US" sz="900" b="0" dirty="0">
                          <a:solidFill>
                            <a:sysClr val="windowText" lastClr="000000"/>
                          </a:solidFill>
                          <a:effectLst/>
                          <a:latin typeface="Lucida Sans" panose="020B0602030504020204" pitchFamily="34" charset="0"/>
                        </a:rPr>
                        <a:t>Grey solid</a:t>
                      </a: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tc>
                <a:tc>
                  <a:txBody>
                    <a:bodyPr/>
                    <a:lstStyle/>
                    <a:p>
                      <a:pPr algn="ctr"/>
                      <a:r>
                        <a:rPr lang="en-GB" sz="900" b="0" dirty="0">
                          <a:solidFill>
                            <a:sysClr val="windowText" lastClr="000000"/>
                          </a:solidFill>
                          <a:latin typeface="Lucida Sans" panose="020B0602030504020204" pitchFamily="34" charset="0"/>
                        </a:rPr>
                        <a:t>Purple solution</a:t>
                      </a:r>
                    </a:p>
                  </a:txBody>
                  <a:tcPr marL="68580" marR="68580" marT="0" marB="0" anchor="ctr"/>
                </a:tc>
                <a:tc>
                  <a:txBody>
                    <a:bodyPr/>
                    <a:lstStyle/>
                    <a:p>
                      <a:pPr algn="ctr"/>
                      <a:r>
                        <a:rPr lang="en-GB" sz="900" b="0" dirty="0">
                          <a:solidFill>
                            <a:sysClr val="windowText" lastClr="000000"/>
                          </a:solidFill>
                          <a:latin typeface="Lucida Sans" panose="020B0602030504020204" pitchFamily="34" charset="0"/>
                        </a:rPr>
                        <a:t>Insoluble</a:t>
                      </a:r>
                    </a:p>
                  </a:txBody>
                  <a:tcPr marL="68580" marR="68580" marT="0" marB="0" anchor="ctr"/>
                </a:tc>
                <a:extLst>
                  <a:ext uri="{0D108BD9-81ED-4DB2-BD59-A6C34878D82A}">
                    <a16:rowId xmlns:a16="http://schemas.microsoft.com/office/drawing/2014/main" val="3097682536"/>
                  </a:ext>
                </a:extLst>
              </a:tr>
            </a:tbl>
          </a:graphicData>
        </a:graphic>
      </p:graphicFrame>
      <p:pic>
        <p:nvPicPr>
          <p:cNvPr id="25" name="Picture 2" descr="Image result for group VII bond enthalpy"/>
          <p:cNvPicPr>
            <a:picLocks noChangeAspect="1" noChangeArrowheads="1"/>
          </p:cNvPicPr>
          <p:nvPr/>
        </p:nvPicPr>
        <p:blipFill rotWithShape="1">
          <a:blip r:embed="rId3">
            <a:extLst>
              <a:ext uri="{28A0092B-C50C-407E-A947-70E740481C1C}">
                <a14:useLocalDpi xmlns:a14="http://schemas.microsoft.com/office/drawing/2010/main" val="0"/>
              </a:ext>
            </a:extLst>
          </a:blip>
          <a:srcRect t="8069"/>
          <a:stretch/>
        </p:blipFill>
        <p:spPr bwMode="auto">
          <a:xfrm>
            <a:off x="268782" y="2691186"/>
            <a:ext cx="2523978" cy="195776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Image result for f-f bo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782" y="4648952"/>
            <a:ext cx="2710393" cy="205410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Table 26"/>
          <p:cNvGraphicFramePr>
            <a:graphicFrameLocks noGrp="1"/>
          </p:cNvGraphicFramePr>
          <p:nvPr>
            <p:extLst>
              <p:ext uri="{D42A27DB-BD31-4B8C-83A1-F6EECF244321}">
                <p14:modId xmlns:p14="http://schemas.microsoft.com/office/powerpoint/2010/main" val="904395147"/>
              </p:ext>
            </p:extLst>
          </p:nvPr>
        </p:nvGraphicFramePr>
        <p:xfrm>
          <a:off x="3800872" y="4523230"/>
          <a:ext cx="5451232" cy="2102430"/>
        </p:xfrm>
        <a:graphic>
          <a:graphicData uri="http://schemas.openxmlformats.org/drawingml/2006/table">
            <a:tbl>
              <a:tblPr firstRow="1" bandRow="1">
                <a:tableStyleId>{69012ECD-51FC-41F1-AA8D-1B2483CD663E}</a:tableStyleId>
              </a:tblPr>
              <a:tblGrid>
                <a:gridCol w="653565">
                  <a:extLst>
                    <a:ext uri="{9D8B030D-6E8A-4147-A177-3AD203B41FA5}">
                      <a16:colId xmlns:a16="http://schemas.microsoft.com/office/drawing/2014/main" val="20000"/>
                    </a:ext>
                  </a:extLst>
                </a:gridCol>
                <a:gridCol w="1348377">
                  <a:extLst>
                    <a:ext uri="{9D8B030D-6E8A-4147-A177-3AD203B41FA5}">
                      <a16:colId xmlns:a16="http://schemas.microsoft.com/office/drawing/2014/main" val="834335249"/>
                    </a:ext>
                  </a:extLst>
                </a:gridCol>
                <a:gridCol w="1276294">
                  <a:extLst>
                    <a:ext uri="{9D8B030D-6E8A-4147-A177-3AD203B41FA5}">
                      <a16:colId xmlns:a16="http://schemas.microsoft.com/office/drawing/2014/main" val="542155479"/>
                    </a:ext>
                  </a:extLst>
                </a:gridCol>
                <a:gridCol w="1086498">
                  <a:extLst>
                    <a:ext uri="{9D8B030D-6E8A-4147-A177-3AD203B41FA5}">
                      <a16:colId xmlns:a16="http://schemas.microsoft.com/office/drawing/2014/main" val="943427039"/>
                    </a:ext>
                  </a:extLst>
                </a:gridCol>
                <a:gridCol w="1086498">
                  <a:extLst>
                    <a:ext uri="{9D8B030D-6E8A-4147-A177-3AD203B41FA5}">
                      <a16:colId xmlns:a16="http://schemas.microsoft.com/office/drawing/2014/main" val="946734459"/>
                    </a:ext>
                  </a:extLst>
                </a:gridCol>
              </a:tblGrid>
              <a:tr h="273630">
                <a:tc gridSpan="5">
                  <a:txBody>
                    <a:bodyPr/>
                    <a:lstStyle/>
                    <a:p>
                      <a:r>
                        <a:rPr lang="en-GB" sz="900" dirty="0">
                          <a:solidFill>
                            <a:schemeClr val="bg1"/>
                          </a:solidFill>
                          <a:latin typeface="Lucida Sans" panose="020B0602030504020204" pitchFamily="34" charset="0"/>
                        </a:rPr>
                        <a:t>4. Oxidising</a:t>
                      </a:r>
                      <a:r>
                        <a:rPr lang="en-GB" sz="900" baseline="0" dirty="0">
                          <a:solidFill>
                            <a:schemeClr val="bg1"/>
                          </a:solidFill>
                          <a:latin typeface="Lucida Sans" panose="020B0602030504020204" pitchFamily="34" charset="0"/>
                        </a:rPr>
                        <a:t> abilities – Displacement reactions</a:t>
                      </a:r>
                      <a:endParaRPr lang="en-GB" sz="900" dirty="0">
                        <a:solidFill>
                          <a:schemeClr val="bg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sz="900" dirty="0">
                        <a:solidFill>
                          <a:schemeClr val="tx1"/>
                        </a:solidFill>
                        <a:latin typeface="Lucida Sans" pitchFamily="34" charset="0"/>
                        <a:ea typeface="Adobe Fan Heiti Std B"/>
                      </a:endParaRPr>
                    </a:p>
                  </a:txBody>
                  <a:tcPr/>
                </a:tc>
                <a:extLst>
                  <a:ext uri="{0D108BD9-81ED-4DB2-BD59-A6C34878D82A}">
                    <a16:rowId xmlns:a16="http://schemas.microsoft.com/office/drawing/2014/main" val="10000"/>
                  </a:ext>
                </a:extLst>
              </a:tr>
              <a:tr h="273630">
                <a:tc gridSpan="5">
                  <a:txBody>
                    <a:bodyPr/>
                    <a:lstStyle/>
                    <a:p>
                      <a:r>
                        <a:rPr lang="en-GB" sz="900" dirty="0">
                          <a:solidFill>
                            <a:schemeClr val="tx1"/>
                          </a:solidFill>
                          <a:latin typeface="Lucida Sans" pitchFamily="34" charset="0"/>
                          <a:ea typeface="Adobe Fan Heiti Std B"/>
                        </a:rPr>
                        <a:t>The </a:t>
                      </a:r>
                      <a:r>
                        <a:rPr lang="en-GB" sz="900" dirty="0">
                          <a:solidFill>
                            <a:schemeClr val="tx1"/>
                          </a:solidFill>
                          <a:latin typeface="Lucida Sans" panose="020B0602030504020204" pitchFamily="34" charset="0"/>
                          <a:ea typeface="+mn-ea"/>
                        </a:rPr>
                        <a:t>o</a:t>
                      </a:r>
                      <a:r>
                        <a:rPr lang="en-GB" sz="900" dirty="0">
                          <a:solidFill>
                            <a:schemeClr val="tx1"/>
                          </a:solidFill>
                          <a:latin typeface="Lucida Sans" panose="020B0602030504020204" pitchFamily="34" charset="0"/>
                        </a:rPr>
                        <a:t>xidising</a:t>
                      </a:r>
                      <a:r>
                        <a:rPr lang="en-GB" sz="900" baseline="0" dirty="0">
                          <a:solidFill>
                            <a:schemeClr val="tx1"/>
                          </a:solidFill>
                          <a:latin typeface="Lucida Sans" panose="020B0602030504020204" pitchFamily="34" charset="0"/>
                        </a:rPr>
                        <a:t> ability of the halogens decreases down the group.</a:t>
                      </a:r>
                    </a:p>
                    <a:p>
                      <a:r>
                        <a:rPr lang="en-GB" sz="900" baseline="0" dirty="0">
                          <a:solidFill>
                            <a:schemeClr val="tx1"/>
                          </a:solidFill>
                          <a:latin typeface="Lucida Sans" panose="020B0602030504020204" pitchFamily="34" charset="0"/>
                        </a:rPr>
                        <a:t>You cannot investigate the oxidising ability of Fluorine in aqueous solution because it reacts with water.</a:t>
                      </a: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sz="900" dirty="0">
                        <a:solidFill>
                          <a:schemeClr val="tx1"/>
                        </a:solidFill>
                        <a:latin typeface="Lucida Sans" pitchFamily="34" charset="0"/>
                        <a:ea typeface="Adobe Fan Heiti Std B"/>
                      </a:endParaRPr>
                    </a:p>
                  </a:txBody>
                  <a:tcPr/>
                </a:tc>
                <a:extLst>
                  <a:ext uri="{0D108BD9-81ED-4DB2-BD59-A6C34878D82A}">
                    <a16:rowId xmlns:a16="http://schemas.microsoft.com/office/drawing/2014/main" val="1915692373"/>
                  </a:ext>
                </a:extLst>
              </a:tr>
              <a:tr h="278398">
                <a:tc>
                  <a:txBody>
                    <a:bodyPr/>
                    <a:lstStyle/>
                    <a:p>
                      <a:pPr algn="ct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spcAft>
                          <a:spcPts val="0"/>
                        </a:spcAft>
                      </a:pPr>
                      <a:r>
                        <a:rPr lang="pt-BR" sz="900" b="0" dirty="0">
                          <a:latin typeface="Lucida Sans" panose="020B0602030504020204" pitchFamily="34" charset="0"/>
                        </a:rPr>
                        <a:t>F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Cl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p>
                      <a:pPr algn="ctr"/>
                      <a:endParaRPr lang="en-GB" sz="900" dirty="0"/>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pt-BR" sz="900" b="0" dirty="0">
                          <a:latin typeface="Lucida Sans" panose="020B0602030504020204" pitchFamily="34" charset="0"/>
                        </a:rPr>
                        <a:t>Br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pt-BR" sz="900" b="0" dirty="0">
                          <a:latin typeface="Lucida Sans" panose="020B0602030504020204" pitchFamily="34" charset="0"/>
                        </a:rPr>
                        <a:t>I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6261769"/>
                  </a:ext>
                </a:extLst>
              </a:tr>
              <a:tr h="182995">
                <a:tc>
                  <a:txBody>
                    <a:bodyPr/>
                    <a:lstStyle/>
                    <a:p>
                      <a:pPr algn="ctr"/>
                      <a:r>
                        <a:rPr lang="en-GB" sz="900" dirty="0">
                          <a:solidFill>
                            <a:schemeClr val="tx1"/>
                          </a:solidFill>
                          <a:latin typeface="Lucida Sans" pitchFamily="34" charset="0"/>
                          <a:ea typeface="Adobe Fan Heiti Std B"/>
                        </a:rPr>
                        <a:t>F</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lang="en-GB" sz="900" dirty="0">
                          <a:latin typeface="Lucida Sans" panose="020B0602030504020204" pitchFamily="34" charset="0"/>
                        </a:rPr>
                        <a:t>-</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900" dirty="0">
                          <a:latin typeface="Lucida Sans" panose="020B0602030504020204" pitchFamily="34" charset="0"/>
                        </a:rPr>
                        <a:t>yes</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yes</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yes</a:t>
                      </a:r>
                    </a:p>
                    <a:p>
                      <a:pPr algn="ctr">
                        <a:spcAft>
                          <a:spcPts val="0"/>
                        </a:spcAft>
                      </a:pPr>
                      <a:endParaRPr lang="en-GB" sz="900" b="0" dirty="0">
                        <a:solidFill>
                          <a:sysClr val="windowText" lastClr="000000"/>
                        </a:solidFill>
                        <a:effectLst/>
                        <a:latin typeface="Lucida Sans" panose="020B0602030504020204" pitchFamily="34" charset="0"/>
                        <a:ea typeface="Times New Roman" panose="02020603050405020304" pitchFamily="18" charset="0"/>
                      </a:endParaRP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8139582"/>
                  </a:ext>
                </a:extLst>
              </a:tr>
              <a:tr h="137390">
                <a:tc>
                  <a:txBody>
                    <a:bodyPr/>
                    <a:lstStyle/>
                    <a:p>
                      <a:pPr algn="ctr"/>
                      <a:r>
                        <a:rPr lang="en-GB" sz="900" dirty="0">
                          <a:solidFill>
                            <a:schemeClr val="tx1"/>
                          </a:solidFill>
                          <a:latin typeface="Lucida Sans" pitchFamily="34" charset="0"/>
                          <a:ea typeface="Adobe Fan Heiti Std B"/>
                        </a:rPr>
                        <a:t>Cl</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900" dirty="0">
                          <a:latin typeface="Lucida Sans" panose="020B0602030504020204" pitchFamily="34" charset="0"/>
                        </a:rPr>
                        <a:t>-</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yes</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yes</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3325299"/>
                  </a:ext>
                </a:extLst>
              </a:tr>
              <a:tr h="0">
                <a:tc>
                  <a:txBody>
                    <a:bodyPr/>
                    <a:lstStyle/>
                    <a:p>
                      <a:pPr algn="ctr"/>
                      <a:r>
                        <a:rPr lang="en-GB" sz="900" dirty="0">
                          <a:solidFill>
                            <a:schemeClr val="tx1"/>
                          </a:solidFill>
                          <a:latin typeface="Lucida Sans" pitchFamily="34" charset="0"/>
                          <a:ea typeface="Adobe Fan Heiti Std B"/>
                        </a:rPr>
                        <a:t>Br</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900" dirty="0">
                          <a:latin typeface="Lucida Sans" panose="020B0602030504020204" pitchFamily="34" charset="0"/>
                        </a:rPr>
                        <a:t>-</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yes</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I</a:t>
                      </a:r>
                      <a:r>
                        <a:rPr lang="en-GB" sz="900" baseline="-25000" dirty="0">
                          <a:effectLst/>
                          <a:latin typeface="Lucida Sans" panose="020B0602030504020204" pitchFamily="34" charset="0"/>
                          <a:ea typeface="Calibri" panose="020F0502020204030204" pitchFamily="34" charset="0"/>
                          <a:cs typeface="Times New Roman" panose="02020603050405020304" pitchFamily="18" charset="0"/>
                        </a:rPr>
                        <a:t>2</a:t>
                      </a:r>
                      <a:endParaRPr lang="en-GB" sz="900" dirty="0">
                        <a:solidFill>
                          <a:schemeClr val="tx1"/>
                        </a:solidFill>
                        <a:latin typeface="Lucida Sans" pitchFamily="34" charset="0"/>
                        <a:ea typeface="Adobe Fan Heiti Std B"/>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no</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900" b="0" dirty="0">
                          <a:solidFill>
                            <a:sysClr val="windowText" lastClr="000000"/>
                          </a:solidFill>
                          <a:latin typeface="Lucida Sans" panose="020B0602030504020204" pitchFamily="34" charset="0"/>
                        </a:rPr>
                        <a:t>-</a:t>
                      </a:r>
                    </a:p>
                  </a:txBody>
                  <a:tcPr marL="68580" marR="68580"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7682536"/>
                  </a:ext>
                </a:extLst>
              </a:tr>
            </a:tbl>
          </a:graphicData>
        </a:graphic>
      </p:graphicFrame>
      <p:sp>
        <p:nvSpPr>
          <p:cNvPr id="28" name="Down Arrow 27"/>
          <p:cNvSpPr/>
          <p:nvPr/>
        </p:nvSpPr>
        <p:spPr>
          <a:xfrm flipV="1">
            <a:off x="3853971" y="5733256"/>
            <a:ext cx="133316"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9478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2480" y="188640"/>
            <a:ext cx="6336704" cy="369332"/>
          </a:xfrm>
          <a:prstGeom prst="rect">
            <a:avLst/>
          </a:prstGeom>
          <a:noFill/>
        </p:spPr>
        <p:txBody>
          <a:bodyPr wrap="square" lIns="91440" tIns="45720" rIns="91440" bIns="45720" rtlCol="0" anchor="t">
            <a:spAutoFit/>
          </a:bodyPr>
          <a:lstStyle/>
          <a:p>
            <a:r>
              <a:rPr lang="en-GB" dirty="0">
                <a:latin typeface="Lucida Sans"/>
              </a:rPr>
              <a:t>Module3: Reactivity of halide ions and chlorine.</a:t>
            </a:r>
          </a:p>
        </p:txBody>
      </p:sp>
      <p:graphicFrame>
        <p:nvGraphicFramePr>
          <p:cNvPr id="17" name="Table 16"/>
          <p:cNvGraphicFramePr>
            <a:graphicFrameLocks noGrp="1"/>
          </p:cNvGraphicFramePr>
          <p:nvPr>
            <p:extLst>
              <p:ext uri="{D42A27DB-BD31-4B8C-83A1-F6EECF244321}">
                <p14:modId xmlns:p14="http://schemas.microsoft.com/office/powerpoint/2010/main" val="1488488023"/>
              </p:ext>
            </p:extLst>
          </p:nvPr>
        </p:nvGraphicFramePr>
        <p:xfrm>
          <a:off x="298323" y="1844824"/>
          <a:ext cx="3384376" cy="2000710"/>
        </p:xfrm>
        <a:graphic>
          <a:graphicData uri="http://schemas.openxmlformats.org/drawingml/2006/table">
            <a:tbl>
              <a:tblPr firstRow="1" bandRow="1">
                <a:tableStyleId>{69012ECD-51FC-41F1-AA8D-1B2483CD663E}</a:tableStyleId>
              </a:tblPr>
              <a:tblGrid>
                <a:gridCol w="1271166">
                  <a:extLst>
                    <a:ext uri="{9D8B030D-6E8A-4147-A177-3AD203B41FA5}">
                      <a16:colId xmlns:a16="http://schemas.microsoft.com/office/drawing/2014/main" val="20000"/>
                    </a:ext>
                  </a:extLst>
                </a:gridCol>
                <a:gridCol w="2113210">
                  <a:extLst>
                    <a:ext uri="{9D8B030D-6E8A-4147-A177-3AD203B41FA5}">
                      <a16:colId xmlns:a16="http://schemas.microsoft.com/office/drawing/2014/main" val="943427039"/>
                    </a:ext>
                  </a:extLst>
                </a:gridCol>
              </a:tblGrid>
              <a:tr h="273630">
                <a:tc gridSpan="2">
                  <a:txBody>
                    <a:bodyPr/>
                    <a:lstStyle/>
                    <a:p>
                      <a:r>
                        <a:rPr lang="en-GB" sz="900" dirty="0">
                          <a:solidFill>
                            <a:schemeClr val="bg1"/>
                          </a:solidFill>
                          <a:latin typeface="Lucida Sans" panose="020B0602030504020204" pitchFamily="34" charset="0"/>
                        </a:rPr>
                        <a:t>2. Reducing strength</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27363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ea typeface="Adobe Fan Heiti Std B"/>
                        </a:rPr>
                        <a:t>The </a:t>
                      </a:r>
                      <a:r>
                        <a:rPr lang="en-GB" sz="900" dirty="0">
                          <a:solidFill>
                            <a:schemeClr val="tx1"/>
                          </a:solidFill>
                          <a:latin typeface="Lucida Sans" panose="020B0602030504020204" pitchFamily="34" charset="0"/>
                          <a:ea typeface="+mn-ea"/>
                        </a:rPr>
                        <a:t>reducing</a:t>
                      </a:r>
                      <a:r>
                        <a:rPr lang="en-GB" sz="900" baseline="0" dirty="0">
                          <a:solidFill>
                            <a:schemeClr val="tx1"/>
                          </a:solidFill>
                          <a:latin typeface="Lucida Sans" panose="020B0602030504020204" pitchFamily="34" charset="0"/>
                        </a:rPr>
                        <a:t> ability of the halide ions increases down the group.</a:t>
                      </a:r>
                    </a:p>
                  </a:txBody>
                  <a:tcPr/>
                </a:tc>
                <a:tc hMerge="1">
                  <a:txBody>
                    <a:bodyPr/>
                    <a:lstStyle/>
                    <a:p>
                      <a:endParaRPr lang="en-GB"/>
                    </a:p>
                  </a:txBody>
                  <a:tcPr/>
                </a:tc>
                <a:extLst>
                  <a:ext uri="{0D108BD9-81ED-4DB2-BD59-A6C34878D82A}">
                    <a16:rowId xmlns:a16="http://schemas.microsoft.com/office/drawing/2014/main" val="1915692373"/>
                  </a:ext>
                </a:extLst>
              </a:tr>
              <a:tr h="446920">
                <a:tc>
                  <a:txBody>
                    <a:bodyPr/>
                    <a:lstStyle/>
                    <a:p>
                      <a:pPr algn="ctr"/>
                      <a:r>
                        <a:rPr lang="en-GB" sz="900" dirty="0">
                          <a:solidFill>
                            <a:schemeClr val="tx1"/>
                          </a:solidFill>
                          <a:latin typeface="Lucida Sans" pitchFamily="34" charset="0"/>
                          <a:ea typeface="Adobe Fan Heiti Std B"/>
                        </a:rPr>
                        <a:t>Symbol</a:t>
                      </a:r>
                    </a:p>
                  </a:txBody>
                  <a:tcPr/>
                </a:tc>
                <a:tc>
                  <a:txBody>
                    <a:bodyPr/>
                    <a:lstStyle/>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Atomic</a:t>
                      </a:r>
                    </a:p>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radius (nm)</a:t>
                      </a:r>
                    </a:p>
                  </a:txBody>
                  <a:tcPr/>
                </a:tc>
                <a:extLst>
                  <a:ext uri="{0D108BD9-81ED-4DB2-BD59-A6C34878D82A}">
                    <a16:rowId xmlns:a16="http://schemas.microsoft.com/office/drawing/2014/main" val="1316261769"/>
                  </a:ext>
                </a:extLst>
              </a:tr>
              <a:tr h="182995">
                <a:tc>
                  <a:txBody>
                    <a:bodyPr/>
                    <a:lstStyle/>
                    <a:p>
                      <a:pPr algn="ctr">
                        <a:spcAft>
                          <a:spcPts val="0"/>
                        </a:spcAft>
                      </a:pPr>
                      <a:r>
                        <a:rPr lang="pt-BR" sz="900" b="0" dirty="0">
                          <a:latin typeface="Lucida Sans" panose="020B0602030504020204" pitchFamily="34" charset="0"/>
                        </a:rPr>
                        <a:t>F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effectLst/>
                          <a:latin typeface="Lucida Sans" panose="020B0602030504020204" pitchFamily="34" charset="0"/>
                          <a:ea typeface="Times New Roman" panose="02020603050405020304" pitchFamily="18" charset="0"/>
                        </a:rPr>
                        <a:t>0.133</a:t>
                      </a:r>
                    </a:p>
                  </a:txBody>
                  <a:tcPr/>
                </a:tc>
                <a:extLst>
                  <a:ext uri="{0D108BD9-81ED-4DB2-BD59-A6C34878D82A}">
                    <a16:rowId xmlns:a16="http://schemas.microsoft.com/office/drawing/2014/main" val="3728139582"/>
                  </a:ext>
                </a:extLst>
              </a:tr>
              <a:tr h="1373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Cl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tc>
                  <a:txBody>
                    <a:bodyPr/>
                    <a:lstStyle/>
                    <a:p>
                      <a:pPr algn="ctr"/>
                      <a:r>
                        <a:rPr lang="en-GB" sz="900" dirty="0">
                          <a:latin typeface="Lucida Sans" panose="020B0602030504020204" pitchFamily="34" charset="0"/>
                        </a:rPr>
                        <a:t>0.180</a:t>
                      </a:r>
                    </a:p>
                  </a:txBody>
                  <a:tcPr/>
                </a:tc>
                <a:extLst>
                  <a:ext uri="{0D108BD9-81ED-4DB2-BD59-A6C34878D82A}">
                    <a16:rowId xmlns:a16="http://schemas.microsoft.com/office/drawing/2014/main" val="3103325299"/>
                  </a:ext>
                </a:extLst>
              </a:tr>
              <a:tr h="0">
                <a:tc>
                  <a:txBody>
                    <a:bodyPr/>
                    <a:lstStyle/>
                    <a:p>
                      <a:pPr algn="ctr"/>
                      <a:r>
                        <a:rPr lang="en-GB" sz="900" dirty="0">
                          <a:solidFill>
                            <a:schemeClr val="tx1"/>
                          </a:solidFill>
                          <a:latin typeface="Lucida Sans" pitchFamily="34" charset="0"/>
                          <a:ea typeface="Adobe Fan Heiti Std B"/>
                        </a:rPr>
                        <a:t>B r</a:t>
                      </a:r>
                      <a:r>
                        <a:rPr lang="pt-BR" sz="900" b="0" baseline="30000" dirty="0">
                          <a:latin typeface="Lucida Sans" panose="020B0602030504020204" pitchFamily="34" charset="0"/>
                        </a:rPr>
                        <a:t>-</a:t>
                      </a:r>
                      <a:endParaRPr lang="en-GB" sz="900" dirty="0">
                        <a:solidFill>
                          <a:schemeClr val="tx1"/>
                        </a:solidFill>
                        <a:latin typeface="Lucida Sans" pitchFamily="34" charset="0"/>
                        <a:ea typeface="Adobe Fan Heiti Std B"/>
                      </a:endParaRPr>
                    </a:p>
                  </a:txBody>
                  <a:tcPr/>
                </a:tc>
                <a:tc>
                  <a:txBody>
                    <a:bodyPr/>
                    <a:lstStyle/>
                    <a:p>
                      <a:pPr algn="ctr"/>
                      <a:r>
                        <a:rPr lang="en-GB" sz="900" dirty="0">
                          <a:latin typeface="Lucida Sans" panose="020B0602030504020204" pitchFamily="34" charset="0"/>
                        </a:rPr>
                        <a:t>0.195</a:t>
                      </a:r>
                    </a:p>
                  </a:txBody>
                  <a:tcP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I </a:t>
                      </a:r>
                      <a:r>
                        <a:rPr lang="pt-BR" sz="900" b="0" baseline="30000" dirty="0">
                          <a:latin typeface="Lucida Sans" panose="020B0602030504020204" pitchFamily="34" charset="0"/>
                        </a:rPr>
                        <a:t>-</a:t>
                      </a:r>
                      <a:endParaRPr lang="en-GB" sz="900" dirty="0">
                        <a:solidFill>
                          <a:schemeClr val="tx1"/>
                        </a:solidFill>
                        <a:latin typeface="Lucida Sans" pitchFamily="34" charset="0"/>
                        <a:ea typeface="Adobe Fan Heiti Std B"/>
                      </a:endParaRPr>
                    </a:p>
                  </a:txBody>
                  <a:tcPr/>
                </a:tc>
                <a:tc>
                  <a:txBody>
                    <a:bodyPr/>
                    <a:lstStyle/>
                    <a:p>
                      <a:pPr algn="ctr"/>
                      <a:r>
                        <a:rPr lang="en-GB" sz="900" dirty="0">
                          <a:latin typeface="Lucida Sans" panose="020B0602030504020204" pitchFamily="34" charset="0"/>
                        </a:rPr>
                        <a:t>0.215</a:t>
                      </a:r>
                    </a:p>
                  </a:txBody>
                  <a:tcPr/>
                </a:tc>
                <a:extLst>
                  <a:ext uri="{0D108BD9-81ED-4DB2-BD59-A6C34878D82A}">
                    <a16:rowId xmlns:a16="http://schemas.microsoft.com/office/drawing/2014/main" val="3097682536"/>
                  </a:ext>
                </a:extLst>
              </a:tr>
            </a:tbl>
          </a:graphicData>
        </a:graphic>
      </p:graphicFrame>
      <p:sp>
        <p:nvSpPr>
          <p:cNvPr id="18" name="Down Arrow 17"/>
          <p:cNvSpPr/>
          <p:nvPr/>
        </p:nvSpPr>
        <p:spPr>
          <a:xfrm>
            <a:off x="514345" y="2987712"/>
            <a:ext cx="144018" cy="815141"/>
          </a:xfrm>
          <a:prstGeom prst="downArrow">
            <a:avLst/>
          </a:prstGeom>
          <a:gradFill flip="none" rotWithShape="1">
            <a:gsLst>
              <a:gs pos="100000">
                <a:srgbClr val="DB459E"/>
              </a:gs>
              <a:gs pos="19000">
                <a:schemeClr val="accent1">
                  <a:lumMod val="45000"/>
                  <a:lumOff val="55000"/>
                </a:schemeClr>
              </a:gs>
              <a:gs pos="0">
                <a:schemeClr val="accent1">
                  <a:lumMod val="45000"/>
                  <a:lumOff val="55000"/>
                </a:schemeClr>
              </a:gs>
              <a:gs pos="15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4" name="Table 23"/>
          <p:cNvGraphicFramePr>
            <a:graphicFrameLocks noGrp="1"/>
          </p:cNvGraphicFramePr>
          <p:nvPr>
            <p:extLst>
              <p:ext uri="{D42A27DB-BD31-4B8C-83A1-F6EECF244321}">
                <p14:modId xmlns:p14="http://schemas.microsoft.com/office/powerpoint/2010/main" val="2493172863"/>
              </p:ext>
            </p:extLst>
          </p:nvPr>
        </p:nvGraphicFramePr>
        <p:xfrm>
          <a:off x="3771528" y="533764"/>
          <a:ext cx="5895132" cy="3798148"/>
        </p:xfrm>
        <a:graphic>
          <a:graphicData uri="http://schemas.openxmlformats.org/drawingml/2006/table">
            <a:tbl>
              <a:tblPr firstRow="1" bandRow="1">
                <a:tableStyleId>{69012ECD-51FC-41F1-AA8D-1B2483CD663E}</a:tableStyleId>
              </a:tblPr>
              <a:tblGrid>
                <a:gridCol w="864096">
                  <a:extLst>
                    <a:ext uri="{9D8B030D-6E8A-4147-A177-3AD203B41FA5}">
                      <a16:colId xmlns:a16="http://schemas.microsoft.com/office/drawing/2014/main" val="20000"/>
                    </a:ext>
                  </a:extLst>
                </a:gridCol>
                <a:gridCol w="864096">
                  <a:extLst>
                    <a:ext uri="{9D8B030D-6E8A-4147-A177-3AD203B41FA5}">
                      <a16:colId xmlns:a16="http://schemas.microsoft.com/office/drawing/2014/main" val="2888948822"/>
                    </a:ext>
                  </a:extLst>
                </a:gridCol>
                <a:gridCol w="792088">
                  <a:extLst>
                    <a:ext uri="{9D8B030D-6E8A-4147-A177-3AD203B41FA5}">
                      <a16:colId xmlns:a16="http://schemas.microsoft.com/office/drawing/2014/main" val="3363248429"/>
                    </a:ext>
                  </a:extLst>
                </a:gridCol>
                <a:gridCol w="908927">
                  <a:extLst>
                    <a:ext uri="{9D8B030D-6E8A-4147-A177-3AD203B41FA5}">
                      <a16:colId xmlns:a16="http://schemas.microsoft.com/office/drawing/2014/main" val="3094966753"/>
                    </a:ext>
                  </a:extLst>
                </a:gridCol>
                <a:gridCol w="792088">
                  <a:extLst>
                    <a:ext uri="{9D8B030D-6E8A-4147-A177-3AD203B41FA5}">
                      <a16:colId xmlns:a16="http://schemas.microsoft.com/office/drawing/2014/main" val="4282998360"/>
                    </a:ext>
                  </a:extLst>
                </a:gridCol>
                <a:gridCol w="116840">
                  <a:extLst>
                    <a:ext uri="{9D8B030D-6E8A-4147-A177-3AD203B41FA5}">
                      <a16:colId xmlns:a16="http://schemas.microsoft.com/office/drawing/2014/main" val="1339881127"/>
                    </a:ext>
                  </a:extLst>
                </a:gridCol>
                <a:gridCol w="1556997">
                  <a:extLst>
                    <a:ext uri="{9D8B030D-6E8A-4147-A177-3AD203B41FA5}">
                      <a16:colId xmlns:a16="http://schemas.microsoft.com/office/drawing/2014/main" val="3054226996"/>
                    </a:ext>
                  </a:extLst>
                </a:gridCol>
              </a:tblGrid>
              <a:tr h="273630">
                <a:tc gridSpan="7">
                  <a:txBody>
                    <a:bodyPr/>
                    <a:lstStyle/>
                    <a:p>
                      <a:r>
                        <a:rPr lang="en-GB" sz="900" dirty="0">
                          <a:solidFill>
                            <a:schemeClr val="bg1"/>
                          </a:solidFill>
                          <a:latin typeface="Lucida Sans" panose="020B0602030504020204" pitchFamily="34" charset="0"/>
                        </a:rPr>
                        <a:t>3. Reaction with</a:t>
                      </a:r>
                      <a:r>
                        <a:rPr lang="en-GB" sz="900" baseline="0" dirty="0">
                          <a:solidFill>
                            <a:schemeClr val="bg1"/>
                          </a:solidFill>
                          <a:latin typeface="Lucida Sans" panose="020B0602030504020204" pitchFamily="34" charset="0"/>
                        </a:rPr>
                        <a:t> concentrated sulphuric acid</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7">
                  <a:txBody>
                    <a:bodyPr/>
                    <a:lstStyle/>
                    <a:p>
                      <a:r>
                        <a:rPr lang="en-GB" sz="900" dirty="0">
                          <a:solidFill>
                            <a:schemeClr val="tx1"/>
                          </a:solidFill>
                          <a:latin typeface="Lucida Sans" pitchFamily="34" charset="0"/>
                          <a:ea typeface="Adobe Fan Heiti Std B"/>
                        </a:rPr>
                        <a:t>Solid halides react with concentrated sulphuric</a:t>
                      </a:r>
                      <a:r>
                        <a:rPr lang="en-GB" sz="900" baseline="0" dirty="0">
                          <a:solidFill>
                            <a:schemeClr val="tx1"/>
                          </a:solidFill>
                          <a:latin typeface="Lucida Sans" pitchFamily="34" charset="0"/>
                          <a:ea typeface="Adobe Fan Heiti Std B"/>
                        </a:rPr>
                        <a:t> acid giving different products based on their reducing powers.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278398">
                <a:tc gridSpan="7">
                  <a:txBody>
                    <a:bodyPr/>
                    <a:lstStyle/>
                    <a:p>
                      <a:pPr algn="ctr">
                        <a:spcAft>
                          <a:spcPts val="0"/>
                        </a:spcAft>
                      </a:pPr>
                      <a:r>
                        <a:rPr lang="en-GB" sz="900" u="sng" dirty="0">
                          <a:solidFill>
                            <a:schemeClr val="tx1"/>
                          </a:solidFill>
                          <a:effectLst/>
                          <a:latin typeface="Lucida Sans" panose="020B0602030504020204" pitchFamily="34" charset="0"/>
                          <a:ea typeface="Times New Roman" panose="02020603050405020304" pitchFamily="18" charset="0"/>
                        </a:rPr>
                        <a:t>Summary</a:t>
                      </a:r>
                      <a:r>
                        <a:rPr lang="en-GB" sz="900" u="sng" baseline="0" dirty="0">
                          <a:solidFill>
                            <a:schemeClr val="tx1"/>
                          </a:solidFill>
                          <a:effectLst/>
                          <a:latin typeface="Lucida Sans" panose="020B0602030504020204" pitchFamily="34" charset="0"/>
                          <a:ea typeface="Times New Roman" panose="02020603050405020304" pitchFamily="18" charset="0"/>
                        </a:rPr>
                        <a:t> table</a:t>
                      </a:r>
                      <a:endParaRPr lang="en-GB" sz="900" u="sng" dirty="0">
                        <a:solidFill>
                          <a:schemeClr val="tx1"/>
                        </a:solidFill>
                        <a:effectLst/>
                        <a:latin typeface="Lucida Sans" panose="020B0602030504020204" pitchFamily="34" charset="0"/>
                        <a:ea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34422130"/>
                  </a:ext>
                </a:extLst>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ea typeface="Adobe Fan Heiti Std B"/>
                        </a:rPr>
                        <a:t>Chemical</a:t>
                      </a:r>
                      <a:r>
                        <a:rPr lang="en-GB" sz="900" baseline="0" dirty="0">
                          <a:solidFill>
                            <a:schemeClr val="tx1"/>
                          </a:solidFill>
                          <a:latin typeface="Lucida Sans" pitchFamily="34" charset="0"/>
                          <a:ea typeface="Adobe Fan Heiti Std B"/>
                        </a:rPr>
                        <a:t> reactions. </a:t>
                      </a:r>
                      <a:endParaRPr lang="en-GB" sz="900" b="0" dirty="0">
                        <a:solidFill>
                          <a:sysClr val="windowText" lastClr="000000"/>
                        </a:solidFill>
                        <a:latin typeface="Lucida Sans" panose="020B0602030504020204" pitchFamily="34" charset="0"/>
                      </a:endParaRPr>
                    </a:p>
                  </a:txBody>
                  <a:tcPr/>
                </a:tc>
                <a:tc>
                  <a:txBody>
                    <a:bodyPr/>
                    <a:lstStyle/>
                    <a:p>
                      <a:pPr algn="ctr">
                        <a:spcAft>
                          <a:spcPts val="0"/>
                        </a:spcAft>
                      </a:pPr>
                      <a:r>
                        <a:rPr lang="en-US" sz="900" baseline="0" dirty="0">
                          <a:effectLst/>
                          <a:latin typeface="Lucida Sans" panose="020B0602030504020204" pitchFamily="34" charset="0"/>
                        </a:rPr>
                        <a:t>Reaction A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aseline="0" dirty="0">
                          <a:effectLst/>
                          <a:latin typeface="Lucida Sans" panose="020B0602030504020204" pitchFamily="34" charset="0"/>
                        </a:rPr>
                        <a:t>Reaction B </a:t>
                      </a:r>
                    </a:p>
                  </a:txBody>
                  <a:tcPr/>
                </a:tc>
                <a:tc>
                  <a:txBody>
                    <a:bodyPr/>
                    <a:lstStyle/>
                    <a:p>
                      <a:pPr algn="ctr"/>
                      <a:r>
                        <a:rPr lang="en-GB" sz="900" b="0" dirty="0">
                          <a:solidFill>
                            <a:sysClr val="windowText" lastClr="000000"/>
                          </a:solidFill>
                          <a:latin typeface="Lucida Sans" panose="020B0602030504020204" pitchFamily="34" charset="0"/>
                        </a:rPr>
                        <a:t>Reaction C </a:t>
                      </a:r>
                    </a:p>
                  </a:txBody>
                  <a:tcPr/>
                </a:tc>
                <a:tc>
                  <a:txBody>
                    <a:bodyPr/>
                    <a:lstStyle/>
                    <a:p>
                      <a:pPr algn="ctr"/>
                      <a:r>
                        <a:rPr lang="pt-BR" sz="900" dirty="0">
                          <a:effectLst/>
                          <a:latin typeface="Lucida Sans" panose="020B0602030504020204" pitchFamily="34" charset="0"/>
                        </a:rPr>
                        <a:t>Reaction D </a:t>
                      </a:r>
                    </a:p>
                  </a:txBody>
                  <a:tcPr/>
                </a:tc>
                <a:tc gridSpan="2">
                  <a:txBody>
                    <a:bodyPr/>
                    <a:lstStyle/>
                    <a:p>
                      <a:pPr algn="ctr"/>
                      <a:r>
                        <a:rPr lang="pt-BR" sz="900" dirty="0">
                          <a:effectLst/>
                          <a:latin typeface="Lucida Sans" panose="020B0602030504020204" pitchFamily="34" charset="0"/>
                        </a:rPr>
                        <a:t>Observations</a:t>
                      </a:r>
                    </a:p>
                  </a:txBody>
                  <a:tcPr/>
                </a:tc>
                <a:tc hMerge="1">
                  <a:txBody>
                    <a:bodyPr/>
                    <a:lstStyle/>
                    <a:p>
                      <a:endParaRPr lang="en-GB"/>
                    </a:p>
                  </a:txBody>
                  <a:tcPr/>
                </a:tc>
                <a:extLst>
                  <a:ext uri="{0D108BD9-81ED-4DB2-BD59-A6C34878D82A}">
                    <a16:rowId xmlns:a16="http://schemas.microsoft.com/office/drawing/2014/main" val="1988800827"/>
                  </a:ext>
                </a:extLst>
              </a:tr>
              <a:tr h="190500">
                <a:tc>
                  <a:txBody>
                    <a:bodyPr/>
                    <a:lstStyle/>
                    <a:p>
                      <a:pPr algn="ctr"/>
                      <a:r>
                        <a:rPr lang="en-GB" sz="900" b="0" dirty="0">
                          <a:solidFill>
                            <a:sysClr val="windowText" lastClr="000000"/>
                          </a:solidFill>
                          <a:latin typeface="Lucida Sans" panose="020B0602030504020204" pitchFamily="34" charset="0"/>
                        </a:rPr>
                        <a:t>Products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effectLst/>
                          <a:latin typeface="Lucida Sans" panose="020B0602030504020204" pitchFamily="34" charset="0"/>
                        </a:rPr>
                        <a:t>MeHSO</a:t>
                      </a:r>
                      <a:r>
                        <a:rPr lang="en-US" sz="900" baseline="-25000" dirty="0">
                          <a:effectLst/>
                          <a:latin typeface="Lucida Sans" panose="020B0602030504020204" pitchFamily="34" charset="0"/>
                        </a:rPr>
                        <a:t>4</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effectLst/>
                          <a:latin typeface="Lucida Sans" panose="020B0602030504020204" pitchFamily="34" charset="0"/>
                        </a:rPr>
                        <a:t>SO</a:t>
                      </a:r>
                      <a:r>
                        <a:rPr lang="en-US" sz="900" baseline="-25000" dirty="0">
                          <a:effectLst/>
                          <a:latin typeface="Lucida Sans" panose="020B0602030504020204" pitchFamily="34" charset="0"/>
                        </a:rPr>
                        <a:t>2</a:t>
                      </a:r>
                      <a:endParaRPr lang="en-GB" sz="900" b="0" dirty="0">
                        <a:solidFill>
                          <a:sysClr val="windowText" lastClr="000000"/>
                        </a:solidFill>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ysClr val="windowText" lastClr="000000"/>
                          </a:solidFill>
                          <a:latin typeface="Lucida Sans" panose="020B0602030504020204" pitchFamily="34" charset="0"/>
                        </a:rPr>
                        <a:t>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dirty="0">
                          <a:effectLst/>
                          <a:latin typeface="Lucida Sans" panose="020B0602030504020204" pitchFamily="34" charset="0"/>
                        </a:rPr>
                        <a:t>H</a:t>
                      </a:r>
                      <a:r>
                        <a:rPr lang="pt-BR" sz="900" baseline="-25000" dirty="0">
                          <a:effectLst/>
                          <a:latin typeface="Lucida Sans" panose="020B0602030504020204" pitchFamily="34" charset="0"/>
                        </a:rPr>
                        <a:t>2</a:t>
                      </a:r>
                      <a:r>
                        <a:rPr lang="pt-BR" sz="900" dirty="0">
                          <a:effectLst/>
                          <a:latin typeface="Lucida Sans" panose="020B0602030504020204" pitchFamily="34" charset="0"/>
                        </a:rPr>
                        <a:t>S</a:t>
                      </a:r>
                      <a:endParaRPr lang="en-GB" sz="900" b="0" dirty="0">
                        <a:solidFill>
                          <a:sysClr val="windowText" lastClr="000000"/>
                        </a:solidFill>
                        <a:latin typeface="Lucida Sans" panose="020B0602030504020204"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dirty="0">
                        <a:solidFill>
                          <a:sysClr val="windowText" lastClr="000000"/>
                        </a:solidFill>
                        <a:latin typeface="Lucida Sans" panose="020B0602030504020204" pitchFamily="34" charset="0"/>
                      </a:endParaRPr>
                    </a:p>
                  </a:txBody>
                  <a:tcPr/>
                </a:tc>
                <a:tc hMerge="1">
                  <a:txBody>
                    <a:bodyPr/>
                    <a:lstStyle/>
                    <a:p>
                      <a:endParaRPr lang="en-GB"/>
                    </a:p>
                  </a:txBody>
                  <a:tcPr/>
                </a:tc>
                <a:extLst>
                  <a:ext uri="{0D108BD9-81ED-4DB2-BD59-A6C34878D82A}">
                    <a16:rowId xmlns:a16="http://schemas.microsoft.com/office/drawing/2014/main" val="1883077506"/>
                  </a:ext>
                </a:extLst>
              </a:tr>
              <a:tr h="0">
                <a:tc>
                  <a:txBody>
                    <a:bodyPr/>
                    <a:lstStyle/>
                    <a:p>
                      <a:pPr algn="ctr"/>
                      <a:r>
                        <a:rPr lang="en-GB" sz="900" dirty="0">
                          <a:solidFill>
                            <a:schemeClr val="tx1"/>
                          </a:solidFill>
                          <a:latin typeface="Lucida Sans" pitchFamily="34" charset="0"/>
                          <a:ea typeface="Adobe Fan Heiti Std B"/>
                        </a:rPr>
                        <a:t>Cl </a:t>
                      </a:r>
                      <a:r>
                        <a:rPr lang="pt-BR" sz="900" b="1" baseline="30000" dirty="0">
                          <a:latin typeface="Lucida Sans" panose="020B0602030504020204" pitchFamily="34" charset="0"/>
                        </a:rPr>
                        <a:t>-</a:t>
                      </a:r>
                      <a:endParaRPr lang="en-GB" sz="900" b="1"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effectLst/>
                          <a:latin typeface="Lucida Sans" panose="020B0602030504020204" pitchFamily="34" charset="0"/>
                          <a:ea typeface="Times New Roman" panose="02020603050405020304" pitchFamily="18" charset="0"/>
                        </a:rPr>
                        <a:t>×</a:t>
                      </a:r>
                    </a:p>
                  </a:txBody>
                  <a:tcPr/>
                </a:tc>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Steamy fumes (</a:t>
                      </a:r>
                      <a:r>
                        <a:rPr lang="en-GB" sz="800" b="0" dirty="0" err="1">
                          <a:solidFill>
                            <a:schemeClr val="tx1"/>
                          </a:solidFill>
                          <a:effectLst/>
                          <a:latin typeface="Lucida Sans" panose="020B0602030504020204" pitchFamily="34" charset="0"/>
                          <a:ea typeface="Times New Roman" panose="02020603050405020304" pitchFamily="18" charset="0"/>
                        </a:rPr>
                        <a:t>HCl</a:t>
                      </a:r>
                      <a:r>
                        <a:rPr lang="en-GB" sz="800" b="0" dirty="0">
                          <a:solidFill>
                            <a:schemeClr val="tx1"/>
                          </a:solidFill>
                          <a:effectLst/>
                          <a:latin typeface="Lucida Sans" panose="020B0602030504020204" pitchFamily="34" charset="0"/>
                          <a:ea typeface="Times New Roman" panose="02020603050405020304" pitchFamily="18" charset="0"/>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err="1">
                          <a:solidFill>
                            <a:schemeClr val="tx1"/>
                          </a:solidFill>
                          <a:effectLst/>
                          <a:latin typeface="Lucida Sans" panose="020B0602030504020204" pitchFamily="34" charset="0"/>
                          <a:ea typeface="Times New Roman" panose="02020603050405020304" pitchFamily="18" charset="0"/>
                        </a:rPr>
                        <a:t>Ppt</a:t>
                      </a:r>
                      <a:r>
                        <a:rPr lang="en-GB" sz="800" b="0" dirty="0">
                          <a:solidFill>
                            <a:schemeClr val="tx1"/>
                          </a:solidFill>
                          <a:effectLst/>
                          <a:latin typeface="Lucida Sans" panose="020B0602030504020204" pitchFamily="34" charset="0"/>
                          <a:ea typeface="Times New Roman" panose="02020603050405020304" pitchFamily="18" charset="0"/>
                        </a:rPr>
                        <a:t> (</a:t>
                      </a:r>
                      <a:r>
                        <a:rPr lang="en-US" sz="800" dirty="0">
                          <a:effectLst/>
                          <a:latin typeface="Lucida Sans" panose="020B0602030504020204" pitchFamily="34" charset="0"/>
                        </a:rPr>
                        <a:t>MeHSO</a:t>
                      </a:r>
                      <a:r>
                        <a:rPr lang="en-US" sz="800" baseline="-25000" dirty="0">
                          <a:effectLst/>
                          <a:latin typeface="Lucida Sans" panose="020B0602030504020204" pitchFamily="34" charset="0"/>
                        </a:rPr>
                        <a:t>4</a:t>
                      </a:r>
                      <a:r>
                        <a:rPr lang="en-GB" sz="800" b="0" baseline="0" dirty="0">
                          <a:solidFill>
                            <a:schemeClr val="tx1"/>
                          </a:solidFill>
                          <a:effectLst/>
                          <a:latin typeface="Lucida Sans" panose="020B0602030504020204" pitchFamily="34" charset="0"/>
                        </a:rPr>
                        <a:t>)</a:t>
                      </a:r>
                      <a:endParaRPr lang="en-GB" sz="800" b="0" dirty="0">
                        <a:solidFill>
                          <a:schemeClr val="tx1"/>
                        </a:solidFill>
                        <a:effectLst/>
                        <a:latin typeface="Lucida Sans" panose="020B0602030504020204" pitchFamily="34" charset="0"/>
                        <a:ea typeface="Times New Roman" panose="02020603050405020304" pitchFamily="18" charset="0"/>
                      </a:endParaRPr>
                    </a:p>
                  </a:txBody>
                  <a:tcPr/>
                </a:tc>
                <a:tc hMerge="1">
                  <a:txBody>
                    <a:bodyPr/>
                    <a:lstStyle/>
                    <a:p>
                      <a:endParaRPr lang="en-GB"/>
                    </a:p>
                  </a:txBody>
                  <a:tcPr/>
                </a:tc>
                <a:extLst>
                  <a:ext uri="{0D108BD9-81ED-4DB2-BD59-A6C34878D82A}">
                    <a16:rowId xmlns:a16="http://schemas.microsoft.com/office/drawing/2014/main" val="1294619609"/>
                  </a:ext>
                </a:extLst>
              </a:tr>
              <a:tr h="240549">
                <a:tc>
                  <a:txBody>
                    <a:bodyPr/>
                    <a:lstStyle/>
                    <a:p>
                      <a:pPr algn="ctr"/>
                      <a:r>
                        <a:rPr lang="en-GB" sz="900" dirty="0">
                          <a:solidFill>
                            <a:schemeClr val="tx1"/>
                          </a:solidFill>
                          <a:latin typeface="Lucida Sans" pitchFamily="34" charset="0"/>
                          <a:ea typeface="Adobe Fan Heiti Std B"/>
                        </a:rPr>
                        <a:t>Br </a:t>
                      </a:r>
                      <a:r>
                        <a:rPr lang="pt-BR" sz="900" b="1" baseline="30000" dirty="0">
                          <a:latin typeface="Lucida Sans" panose="020B0602030504020204" pitchFamily="34" charset="0"/>
                        </a:rPr>
                        <a:t>-</a:t>
                      </a:r>
                      <a:endParaRPr lang="en-GB" sz="900" b="1"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effectLst/>
                          <a:latin typeface="Lucida Sans" panose="020B0602030504020204" pitchFamily="34" charset="0"/>
                          <a:ea typeface="Times New Roman" panose="02020603050405020304" pitchFamily="18" charset="0"/>
                        </a:rPr>
                        <a:t>×</a:t>
                      </a:r>
                    </a:p>
                  </a:txBody>
                  <a:tcPr/>
                </a:tc>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Steamy fumes (</a:t>
                      </a:r>
                      <a:r>
                        <a:rPr lang="en-GB" sz="800" b="0" dirty="0" err="1">
                          <a:solidFill>
                            <a:schemeClr val="tx1"/>
                          </a:solidFill>
                          <a:effectLst/>
                          <a:latin typeface="Lucida Sans" panose="020B0602030504020204" pitchFamily="34" charset="0"/>
                          <a:ea typeface="Times New Roman" panose="02020603050405020304" pitchFamily="18" charset="0"/>
                        </a:rPr>
                        <a:t>HBr</a:t>
                      </a:r>
                      <a:r>
                        <a:rPr lang="en-GB" sz="800" b="0" dirty="0">
                          <a:solidFill>
                            <a:schemeClr val="tx1"/>
                          </a:solidFill>
                          <a:effectLst/>
                          <a:latin typeface="Lucida Sans" panose="020B0602030504020204" pitchFamily="34" charset="0"/>
                          <a:ea typeface="Times New Roman" panose="02020603050405020304" pitchFamily="18" charset="0"/>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baseline="0" dirty="0">
                          <a:solidFill>
                            <a:schemeClr val="tx1"/>
                          </a:solidFill>
                          <a:effectLst/>
                          <a:latin typeface="Lucida Sans" panose="020B0602030504020204" pitchFamily="34" charset="0"/>
                          <a:ea typeface="Times New Roman" panose="02020603050405020304" pitchFamily="18" charset="0"/>
                        </a:rPr>
                        <a:t>Brown fumes (</a:t>
                      </a:r>
                      <a:r>
                        <a:rPr lang="pt-BR" sz="800" b="0" baseline="0" dirty="0">
                          <a:solidFill>
                            <a:schemeClr val="tx1"/>
                          </a:solidFill>
                          <a:effectLst/>
                          <a:latin typeface="Lucida Sans" panose="020B0602030504020204" pitchFamily="34" charset="0"/>
                          <a:ea typeface="+mn-ea"/>
                        </a:rPr>
                        <a:t>Br</a:t>
                      </a:r>
                      <a:r>
                        <a:rPr lang="pt-BR" sz="800" b="0" baseline="-25000" dirty="0">
                          <a:latin typeface="Lucida Sans" panose="020B0602030504020204" pitchFamily="34" charset="0"/>
                        </a:rPr>
                        <a:t>2</a:t>
                      </a:r>
                      <a:r>
                        <a:rPr lang="en-GB" sz="800" b="0" dirty="0">
                          <a:solidFill>
                            <a:schemeClr val="tx1"/>
                          </a:solidFill>
                          <a:effectLst/>
                          <a:latin typeface="Lucida Sans" panose="020B0602030504020204" pitchFamily="34" charset="0"/>
                          <a:ea typeface="Times New Roman" panose="02020603050405020304" pitchFamily="18" charset="0"/>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Pungent</a:t>
                      </a:r>
                      <a:r>
                        <a:rPr lang="en-GB" sz="800" b="0" baseline="0" dirty="0">
                          <a:solidFill>
                            <a:schemeClr val="tx1"/>
                          </a:solidFill>
                          <a:effectLst/>
                          <a:latin typeface="Lucida Sans" panose="020B0602030504020204" pitchFamily="34" charset="0"/>
                          <a:ea typeface="Times New Roman" panose="02020603050405020304" pitchFamily="18" charset="0"/>
                        </a:rPr>
                        <a:t> </a:t>
                      </a:r>
                      <a:r>
                        <a:rPr lang="en-GB" sz="800" b="0" dirty="0">
                          <a:solidFill>
                            <a:schemeClr val="tx1"/>
                          </a:solidFill>
                          <a:effectLst/>
                          <a:latin typeface="Lucida Sans" panose="020B0602030504020204" pitchFamily="34" charset="0"/>
                          <a:ea typeface="Times New Roman" panose="02020603050405020304" pitchFamily="18" charset="0"/>
                        </a:rPr>
                        <a:t>gas (</a:t>
                      </a:r>
                      <a:r>
                        <a:rPr lang="en-US" sz="800" b="0" dirty="0">
                          <a:effectLst/>
                          <a:latin typeface="Lucida Sans" panose="020B0602030504020204" pitchFamily="34" charset="0"/>
                        </a:rPr>
                        <a:t>SO</a:t>
                      </a:r>
                      <a:r>
                        <a:rPr lang="en-US" sz="800" b="0" baseline="-25000" dirty="0">
                          <a:effectLst/>
                          <a:latin typeface="Lucida Sans" panose="020B0602030504020204" pitchFamily="34" charset="0"/>
                        </a:rPr>
                        <a:t>2</a:t>
                      </a:r>
                      <a:r>
                        <a:rPr lang="en-GB" sz="800" b="0" dirty="0">
                          <a:solidFill>
                            <a:schemeClr val="tx1"/>
                          </a:solidFill>
                          <a:effectLst/>
                          <a:latin typeface="Lucida Sans" panose="020B0602030504020204" pitchFamily="34" charset="0"/>
                          <a:ea typeface="Times New Roman" panose="02020603050405020304" pitchFamily="18" charset="0"/>
                        </a:rPr>
                        <a:t>)</a:t>
                      </a:r>
                    </a:p>
                  </a:txBody>
                  <a:tcPr/>
                </a:tc>
                <a:tc hMerge="1">
                  <a:txBody>
                    <a:bodyPr/>
                    <a:lstStyle/>
                    <a:p>
                      <a:endParaRPr lang="en-GB"/>
                    </a:p>
                  </a:txBody>
                  <a:tcPr/>
                </a:tc>
                <a:extLst>
                  <a:ext uri="{0D108BD9-81ED-4DB2-BD59-A6C34878D82A}">
                    <a16:rowId xmlns:a16="http://schemas.microsoft.com/office/drawing/2014/main" val="838985705"/>
                  </a:ext>
                </a:extLst>
              </a:tr>
              <a:tr h="0">
                <a:tc>
                  <a:txBody>
                    <a:bodyPr/>
                    <a:lstStyle/>
                    <a:p>
                      <a:pPr algn="ctr"/>
                      <a:r>
                        <a:rPr lang="en-GB" sz="900" dirty="0">
                          <a:solidFill>
                            <a:schemeClr val="tx1"/>
                          </a:solidFill>
                          <a:latin typeface="Lucida Sans" pitchFamily="34" charset="0"/>
                          <a:ea typeface="Adobe Fan Heiti Std B"/>
                        </a:rPr>
                        <a:t>I </a:t>
                      </a:r>
                      <a:r>
                        <a:rPr lang="pt-BR" sz="900" b="1" baseline="30000" dirty="0">
                          <a:latin typeface="Lucida Sans" panose="020B0602030504020204" pitchFamily="34" charset="0"/>
                        </a:rPr>
                        <a:t>-</a:t>
                      </a:r>
                      <a:endParaRPr lang="en-GB" sz="900" b="1"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endParaRPr lang="en-GB" sz="1000" b="1"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endParaRPr lang="en-GB" sz="1000" b="1"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effectLst/>
                          <a:latin typeface="Lucida Sans" panose="020B0602030504020204" pitchFamily="34" charset="0"/>
                          <a:ea typeface="Times New Roman" panose="02020603050405020304" pitchFamily="18" charset="0"/>
                        </a:rPr>
                        <a:t>√</a:t>
                      </a:r>
                      <a:endParaRPr lang="en-GB" sz="1000" b="1" dirty="0">
                        <a:solidFill>
                          <a:schemeClr val="tx1"/>
                        </a:solidFill>
                        <a:latin typeface="Lucida Sans" pitchFamily="34" charset="0"/>
                        <a:ea typeface="Adobe Fan Heiti Std B"/>
                      </a:endParaRPr>
                    </a:p>
                  </a:txBody>
                  <a:tcPr/>
                </a:tc>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Steamy fumes (Hl)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Black</a:t>
                      </a:r>
                      <a:r>
                        <a:rPr lang="en-GB" sz="800" b="0" baseline="0" dirty="0">
                          <a:solidFill>
                            <a:schemeClr val="tx1"/>
                          </a:solidFill>
                          <a:effectLst/>
                          <a:latin typeface="Lucida Sans" panose="020B0602030504020204" pitchFamily="34" charset="0"/>
                          <a:ea typeface="Times New Roman" panose="02020603050405020304" pitchFamily="18" charset="0"/>
                        </a:rPr>
                        <a:t> </a:t>
                      </a:r>
                      <a:r>
                        <a:rPr lang="en-GB" sz="800" b="0" dirty="0" err="1">
                          <a:solidFill>
                            <a:schemeClr val="tx1"/>
                          </a:solidFill>
                          <a:effectLst/>
                          <a:latin typeface="Lucida Sans" panose="020B0602030504020204" pitchFamily="34" charset="0"/>
                          <a:ea typeface="Times New Roman" panose="02020603050405020304" pitchFamily="18" charset="0"/>
                        </a:rPr>
                        <a:t>ppt</a:t>
                      </a:r>
                      <a:r>
                        <a:rPr lang="en-GB" sz="800" b="0" dirty="0">
                          <a:solidFill>
                            <a:schemeClr val="tx1"/>
                          </a:solidFill>
                          <a:effectLst/>
                          <a:latin typeface="Lucida Sans" panose="020B0602030504020204" pitchFamily="34" charset="0"/>
                          <a:ea typeface="Times New Roman" panose="02020603050405020304" pitchFamily="18" charset="0"/>
                        </a:rPr>
                        <a:t> </a:t>
                      </a:r>
                      <a:r>
                        <a:rPr lang="en-GB" sz="800" b="0" baseline="0" dirty="0">
                          <a:solidFill>
                            <a:schemeClr val="tx1"/>
                          </a:solidFill>
                          <a:effectLst/>
                          <a:latin typeface="Lucida Sans" panose="020B0602030504020204" pitchFamily="34" charset="0"/>
                          <a:ea typeface="Times New Roman" panose="02020603050405020304" pitchFamily="18" charset="0"/>
                        </a:rPr>
                        <a:t>(</a:t>
                      </a:r>
                      <a:r>
                        <a:rPr lang="pt-BR" sz="800" b="0" baseline="0" dirty="0">
                          <a:solidFill>
                            <a:schemeClr val="tx1"/>
                          </a:solidFill>
                          <a:effectLst/>
                          <a:latin typeface="Lucida Sans" panose="020B0602030504020204" pitchFamily="34" charset="0"/>
                          <a:ea typeface="+mn-ea"/>
                        </a:rPr>
                        <a:t>I</a:t>
                      </a:r>
                      <a:r>
                        <a:rPr lang="pt-BR" sz="800" b="0" baseline="-25000" dirty="0">
                          <a:latin typeface="Lucida Sans" panose="020B0602030504020204" pitchFamily="34" charset="0"/>
                        </a:rPr>
                        <a:t>2</a:t>
                      </a:r>
                      <a:r>
                        <a:rPr lang="en-GB" sz="800" b="0" dirty="0">
                          <a:solidFill>
                            <a:schemeClr val="tx1"/>
                          </a:solidFill>
                          <a:effectLst/>
                          <a:latin typeface="Lucida Sans" panose="020B0602030504020204" pitchFamily="34" charset="0"/>
                          <a:ea typeface="Times New Roman" panose="02020603050405020304" pitchFamily="18" charset="0"/>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Rotten egg smell (</a:t>
                      </a:r>
                      <a:r>
                        <a:rPr lang="en-US" sz="800" b="0" dirty="0">
                          <a:latin typeface="Lucida Sans" panose="020B0602030504020204" pitchFamily="34" charset="0"/>
                        </a:rPr>
                        <a:t>H</a:t>
                      </a:r>
                      <a:r>
                        <a:rPr lang="en-US" sz="800" b="0" baseline="-25000" dirty="0">
                          <a:latin typeface="Lucida Sans" panose="020B0602030504020204" pitchFamily="34" charset="0"/>
                        </a:rPr>
                        <a:t>2</a:t>
                      </a:r>
                      <a:r>
                        <a:rPr lang="pt-BR" sz="800" b="0" baseline="0" dirty="0">
                          <a:latin typeface="Lucida Sans" panose="020B0602030504020204" pitchFamily="34" charset="0"/>
                        </a:rPr>
                        <a:t>S</a:t>
                      </a:r>
                      <a:r>
                        <a:rPr lang="pt-BR" sz="800" b="0" dirty="0">
                          <a:latin typeface="Lucida Sans" panose="020B0602030504020204" pitchFamily="34" charset="0"/>
                        </a:rPr>
                        <a:t>)</a:t>
                      </a:r>
                      <a:endParaRPr lang="en-GB" sz="800" b="0" dirty="0">
                        <a:solidFill>
                          <a:schemeClr val="tx1"/>
                        </a:solidFill>
                        <a:effectLst/>
                        <a:latin typeface="Lucida Sans" panose="020B0602030504020204" pitchFamily="34" charset="0"/>
                        <a:ea typeface="Times New Roman" panose="02020603050405020304" pitchFamily="18"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dirty="0">
                          <a:solidFill>
                            <a:schemeClr val="tx1"/>
                          </a:solidFill>
                          <a:effectLst/>
                          <a:latin typeface="Lucida Sans" panose="020B0602030504020204" pitchFamily="34" charset="0"/>
                          <a:ea typeface="Times New Roman" panose="02020603050405020304" pitchFamily="18" charset="0"/>
                        </a:rPr>
                        <a:t>Yellow</a:t>
                      </a:r>
                      <a:r>
                        <a:rPr lang="en-GB" sz="800" b="0" baseline="0" dirty="0">
                          <a:solidFill>
                            <a:schemeClr val="tx1"/>
                          </a:solidFill>
                          <a:effectLst/>
                          <a:latin typeface="Lucida Sans" panose="020B0602030504020204" pitchFamily="34" charset="0"/>
                          <a:ea typeface="Times New Roman" panose="02020603050405020304" pitchFamily="18" charset="0"/>
                        </a:rPr>
                        <a:t> </a:t>
                      </a:r>
                      <a:r>
                        <a:rPr lang="en-GB" sz="800" b="0" baseline="0" dirty="0" err="1">
                          <a:solidFill>
                            <a:schemeClr val="tx1"/>
                          </a:solidFill>
                          <a:effectLst/>
                          <a:latin typeface="Lucida Sans" panose="020B0602030504020204" pitchFamily="34" charset="0"/>
                          <a:ea typeface="Times New Roman" panose="02020603050405020304" pitchFamily="18" charset="0"/>
                        </a:rPr>
                        <a:t>ppt</a:t>
                      </a:r>
                      <a:r>
                        <a:rPr lang="en-GB" sz="800" b="0" baseline="0" dirty="0">
                          <a:solidFill>
                            <a:schemeClr val="tx1"/>
                          </a:solidFill>
                          <a:effectLst/>
                          <a:latin typeface="Lucida Sans" panose="020B0602030504020204" pitchFamily="34" charset="0"/>
                          <a:ea typeface="Times New Roman" panose="02020603050405020304" pitchFamily="18" charset="0"/>
                        </a:rPr>
                        <a:t> (S)</a:t>
                      </a:r>
                      <a:r>
                        <a:rPr lang="en-GB" sz="800" b="0" dirty="0">
                          <a:solidFill>
                            <a:schemeClr val="tx1"/>
                          </a:solidFill>
                          <a:effectLst/>
                          <a:latin typeface="Lucida Sans" panose="020B0602030504020204" pitchFamily="34" charset="0"/>
                          <a:ea typeface="Times New Roman" panose="02020603050405020304" pitchFamily="18" charset="0"/>
                        </a:rPr>
                        <a:t> </a:t>
                      </a:r>
                    </a:p>
                  </a:txBody>
                  <a:tcPr/>
                </a:tc>
                <a:tc hMerge="1">
                  <a:txBody>
                    <a:bodyPr/>
                    <a:lstStyle/>
                    <a:p>
                      <a:endParaRPr lang="en-GB"/>
                    </a:p>
                  </a:txBody>
                  <a:tcPr/>
                </a:tc>
                <a:extLst>
                  <a:ext uri="{0D108BD9-81ED-4DB2-BD59-A6C34878D82A}">
                    <a16:rowId xmlns:a16="http://schemas.microsoft.com/office/drawing/2014/main" val="198108445"/>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aseline="0" dirty="0">
                          <a:effectLst/>
                          <a:latin typeface="Lucida Sans" panose="020B0602030504020204" pitchFamily="34" charset="0"/>
                        </a:rPr>
                        <a:t>Reaction A</a:t>
                      </a:r>
                    </a:p>
                  </a:txBody>
                  <a:tcPr/>
                </a:tc>
                <a:tc gridSpan="5">
                  <a:txBody>
                    <a:bodyPr/>
                    <a:lstStyle/>
                    <a:p>
                      <a:pPr algn="ctr"/>
                      <a:r>
                        <a:rPr lang="pt-BR" sz="900" b="0" dirty="0">
                          <a:latin typeface="Lucida Sans" panose="020B0602030504020204" pitchFamily="34" charset="0"/>
                        </a:rPr>
                        <a:t>MeX(s) + H</a:t>
                      </a:r>
                      <a:r>
                        <a:rPr lang="pt-BR" sz="900" b="0" baseline="-25000" dirty="0">
                          <a:latin typeface="Lucida Sans" panose="020B0602030504020204" pitchFamily="34" charset="0"/>
                        </a:rPr>
                        <a:t>2</a:t>
                      </a:r>
                      <a:r>
                        <a:rPr lang="pt-BR" sz="900" b="0" dirty="0">
                          <a:latin typeface="Lucida Sans" panose="020B0602030504020204" pitchFamily="34" charset="0"/>
                        </a:rPr>
                        <a:t>SO</a:t>
                      </a:r>
                      <a:r>
                        <a:rPr lang="en-US" sz="900" b="0" baseline="-25000" dirty="0">
                          <a:latin typeface="Lucida Sans" panose="020B0602030504020204" pitchFamily="34" charset="0"/>
                        </a:rPr>
                        <a:t>4</a:t>
                      </a:r>
                      <a:r>
                        <a:rPr lang="pt-BR" sz="900" b="0" dirty="0">
                          <a:latin typeface="Lucida Sans" panose="020B0602030504020204" pitchFamily="34" charset="0"/>
                        </a:rPr>
                        <a:t>(l) </a:t>
                      </a:r>
                      <a:r>
                        <a:rPr lang="en-US" sz="900" b="0" dirty="0">
                          <a:latin typeface="Lucida Sans" panose="020B0602030504020204" pitchFamily="34" charset="0"/>
                          <a:sym typeface="Wingdings" panose="05000000000000000000" pitchFamily="2" charset="2"/>
                        </a:rPr>
                        <a:t></a:t>
                      </a:r>
                      <a:r>
                        <a:rPr lang="pt-BR" sz="900" b="0" dirty="0">
                          <a:latin typeface="Lucida Sans" panose="020B0602030504020204" pitchFamily="34" charset="0"/>
                        </a:rPr>
                        <a:t> </a:t>
                      </a:r>
                      <a:r>
                        <a:rPr lang="en-US" sz="900" b="0" dirty="0">
                          <a:latin typeface="Lucida Sans" panose="020B0602030504020204" pitchFamily="34" charset="0"/>
                        </a:rPr>
                        <a:t>MeHSO</a:t>
                      </a:r>
                      <a:r>
                        <a:rPr lang="en-US" sz="900" b="0" baseline="-25000" dirty="0">
                          <a:latin typeface="Lucida Sans" panose="020B0602030504020204" pitchFamily="34" charset="0"/>
                        </a:rPr>
                        <a:t>4</a:t>
                      </a:r>
                      <a:r>
                        <a:rPr lang="pt-BR" sz="900" b="0" baseline="30000" dirty="0">
                          <a:latin typeface="Lucida Sans" panose="020B0602030504020204" pitchFamily="34" charset="0"/>
                        </a:rPr>
                        <a:t> </a:t>
                      </a:r>
                      <a:r>
                        <a:rPr lang="pt-BR" sz="900" b="0" dirty="0">
                          <a:latin typeface="Lucida Sans" panose="020B0602030504020204" pitchFamily="34" charset="0"/>
                        </a:rPr>
                        <a:t>(s) + HX(g)</a:t>
                      </a:r>
                      <a:endParaRPr lang="en-GB" sz="900" b="0" dirty="0">
                        <a:solidFill>
                          <a:sysClr val="windowText" lastClr="000000"/>
                        </a:solidFill>
                        <a:latin typeface="Lucida Sans" panose="020B0602030504020204" pitchFamily="34" charset="0"/>
                      </a:endParaRPr>
                    </a:p>
                  </a:txBody>
                  <a:tcPr/>
                </a:tc>
                <a:tc hMerge="1">
                  <a:txBody>
                    <a:bodyPr/>
                    <a:lstStyle/>
                    <a:p>
                      <a:endParaRPr lang="en-GB"/>
                    </a:p>
                  </a:txBody>
                  <a:tcPr/>
                </a:tc>
                <a:tc hMerge="1">
                  <a:txBody>
                    <a:bodyPr/>
                    <a:lstStyle/>
                    <a:p>
                      <a:pPr algn="ctr"/>
                      <a:endParaRPr lang="pt-BR" sz="900" dirty="0">
                        <a:effectLst/>
                        <a:latin typeface="Lucida Sans" panose="020B0602030504020204" pitchFamily="34" charset="0"/>
                      </a:endParaRPr>
                    </a:p>
                  </a:txBody>
                  <a:tcPr/>
                </a:tc>
                <a:tc hMerge="1">
                  <a:txBody>
                    <a:bodyPr/>
                    <a:lstStyle/>
                    <a:p>
                      <a:endParaRPr lang="en-GB"/>
                    </a:p>
                  </a:txBody>
                  <a:tcPr/>
                </a:tc>
                <a:tc hMerge="1">
                  <a:txBody>
                    <a:bodyPr/>
                    <a:lstStyle/>
                    <a:p>
                      <a:endParaRPr lang="en-GB"/>
                    </a:p>
                  </a:txBody>
                  <a:tcPr/>
                </a:tc>
                <a:tc>
                  <a:txBody>
                    <a:bodyPr/>
                    <a:lstStyle/>
                    <a:p>
                      <a:pPr algn="ctr"/>
                      <a:r>
                        <a:rPr lang="en-US" sz="900" dirty="0">
                          <a:effectLst/>
                          <a:latin typeface="Lucida Sans" panose="020B0602030504020204" pitchFamily="34" charset="0"/>
                        </a:rPr>
                        <a:t>Types of reaction</a:t>
                      </a:r>
                      <a:endParaRPr lang="en-GB" sz="900" b="0" dirty="0">
                        <a:solidFill>
                          <a:sysClr val="windowText" lastClr="000000"/>
                        </a:solidFill>
                        <a:latin typeface="Lucida Sans" panose="020B0602030504020204" pitchFamily="34" charset="0"/>
                      </a:endParaRPr>
                    </a:p>
                  </a:txBody>
                  <a:tcPr/>
                </a:tc>
                <a:extLst>
                  <a:ext uri="{0D108BD9-81ED-4DB2-BD59-A6C34878D82A}">
                    <a16:rowId xmlns:a16="http://schemas.microsoft.com/office/drawing/2014/main" val="1740772785"/>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aseline="0" dirty="0">
                          <a:effectLst/>
                          <a:latin typeface="Lucida Sans" panose="020B0602030504020204" pitchFamily="34" charset="0"/>
                        </a:rPr>
                        <a:t>Reaction B </a:t>
                      </a:r>
                    </a:p>
                  </a:txBody>
                  <a:tcP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2H</a:t>
                      </a:r>
                      <a:r>
                        <a:rPr lang="en-GB" sz="900" b="0" baseline="30000" dirty="0">
                          <a:latin typeface="Lucida Sans" panose="020B0602030504020204" pitchFamily="34" charset="0"/>
                        </a:rPr>
                        <a:t>+ </a:t>
                      </a:r>
                      <a:r>
                        <a:rPr lang="pt-BR" sz="900" b="0" dirty="0">
                          <a:latin typeface="Lucida Sans" panose="020B0602030504020204" pitchFamily="34" charset="0"/>
                        </a:rPr>
                        <a:t>(aq) </a:t>
                      </a:r>
                      <a:r>
                        <a:rPr lang="en-GB" sz="900" b="0" dirty="0">
                          <a:latin typeface="Lucida Sans" panose="020B0602030504020204" pitchFamily="34" charset="0"/>
                          <a:sym typeface="Wingdings" panose="05000000000000000000" pitchFamily="2" charset="2"/>
                        </a:rPr>
                        <a:t>+ 2</a:t>
                      </a:r>
                      <a:r>
                        <a:rPr lang="pt-BR" sz="900" b="0" dirty="0">
                          <a:latin typeface="Lucida Sans" panose="020B0602030504020204" pitchFamily="34" charset="0"/>
                          <a:sym typeface="Wingdings" panose="05000000000000000000" pitchFamily="2" charset="2"/>
                        </a:rPr>
                        <a:t>X</a:t>
                      </a:r>
                      <a:r>
                        <a:rPr lang="pt-BR" sz="1000" b="1" baseline="30000" dirty="0">
                          <a:latin typeface="Lucida Sans" panose="020B0602030504020204" pitchFamily="34" charset="0"/>
                        </a:rPr>
                        <a:t>-</a:t>
                      </a:r>
                      <a:r>
                        <a:rPr lang="pt-BR" sz="900" b="0" dirty="0">
                          <a:latin typeface="Lucida Sans" panose="020B0602030504020204" pitchFamily="34" charset="0"/>
                        </a:rPr>
                        <a:t> (aq) + H</a:t>
                      </a:r>
                      <a:r>
                        <a:rPr lang="pt-BR" sz="900" b="0" baseline="-25000" dirty="0">
                          <a:latin typeface="Lucida Sans" panose="020B0602030504020204" pitchFamily="34" charset="0"/>
                        </a:rPr>
                        <a:t>2</a:t>
                      </a:r>
                      <a:r>
                        <a:rPr lang="pt-BR" sz="900" b="0" dirty="0">
                          <a:latin typeface="Lucida Sans" panose="020B0602030504020204" pitchFamily="34" charset="0"/>
                        </a:rPr>
                        <a:t>SO</a:t>
                      </a:r>
                      <a:r>
                        <a:rPr lang="en-US" sz="900" b="0" baseline="-25000" dirty="0">
                          <a:latin typeface="Lucida Sans" panose="020B0602030504020204" pitchFamily="34" charset="0"/>
                        </a:rPr>
                        <a:t>4</a:t>
                      </a:r>
                      <a:r>
                        <a:rPr lang="pt-BR" sz="900" b="0" dirty="0">
                          <a:latin typeface="Lucida Sans" panose="020B0602030504020204" pitchFamily="34" charset="0"/>
                        </a:rPr>
                        <a:t> (l) </a:t>
                      </a:r>
                      <a:r>
                        <a:rPr lang="en-US" sz="900" b="0" dirty="0">
                          <a:latin typeface="Lucida Sans" panose="020B0602030504020204" pitchFamily="34" charset="0"/>
                          <a:sym typeface="Wingdings" panose="05000000000000000000" pitchFamily="2" charset="2"/>
                        </a:rPr>
                        <a:t></a:t>
                      </a:r>
                      <a:r>
                        <a:rPr lang="pt-BR" sz="900" b="0" dirty="0">
                          <a:latin typeface="Lucida Sans" panose="020B0602030504020204" pitchFamily="34" charset="0"/>
                        </a:rPr>
                        <a:t> </a:t>
                      </a:r>
                      <a:r>
                        <a:rPr lang="en-US" sz="900" b="0" dirty="0">
                          <a:latin typeface="Lucida Sans" panose="020B0602030504020204" pitchFamily="34" charset="0"/>
                        </a:rPr>
                        <a:t>SO</a:t>
                      </a:r>
                      <a:r>
                        <a:rPr lang="en-US" sz="900" b="0" baseline="-25000" dirty="0">
                          <a:latin typeface="Lucida Sans" panose="020B0602030504020204" pitchFamily="34" charset="0"/>
                        </a:rPr>
                        <a:t>2</a:t>
                      </a:r>
                      <a:r>
                        <a:rPr lang="pt-BR" sz="900" b="0" dirty="0">
                          <a:latin typeface="Lucida Sans" panose="020B0602030504020204" pitchFamily="34" charset="0"/>
                        </a:rPr>
                        <a:t> (g) + 2H</a:t>
                      </a:r>
                      <a:r>
                        <a:rPr lang="pt-BR" sz="900" b="0" baseline="-25000" dirty="0">
                          <a:latin typeface="Lucida Sans" panose="020B0602030504020204" pitchFamily="34" charset="0"/>
                        </a:rPr>
                        <a:t>2</a:t>
                      </a:r>
                      <a:r>
                        <a:rPr lang="pt-BR" sz="900" b="0" dirty="0">
                          <a:latin typeface="Lucida Sans" panose="020B0602030504020204" pitchFamily="34" charset="0"/>
                        </a:rPr>
                        <a:t>O (l) +X</a:t>
                      </a:r>
                      <a:r>
                        <a:rPr lang="pt-BR" sz="900" b="0" baseline="-25000" dirty="0">
                          <a:latin typeface="Lucida Sans" panose="020B0602030504020204" pitchFamily="34" charset="0"/>
                        </a:rPr>
                        <a:t>2 </a:t>
                      </a:r>
                      <a:r>
                        <a:rPr lang="pt-BR" sz="900" b="0" dirty="0">
                          <a:latin typeface="Lucida Sans" panose="020B0602030504020204" pitchFamily="34" charset="0"/>
                        </a:rPr>
                        <a:t>(l)</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effectLst/>
                          <a:latin typeface="Lucida Sans" panose="020B0602030504020204" pitchFamily="34" charset="0"/>
                        </a:rPr>
                        <a:t>Acid-base</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extLst>
                  <a:ext uri="{0D108BD9-81ED-4DB2-BD59-A6C34878D82A}">
                    <a16:rowId xmlns:a16="http://schemas.microsoft.com/office/drawing/2014/main" val="4281494926"/>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ysClr val="windowText" lastClr="000000"/>
                          </a:solidFill>
                          <a:latin typeface="Lucida Sans" panose="020B0602030504020204" pitchFamily="34" charset="0"/>
                        </a:rPr>
                        <a:t>Reaction C </a:t>
                      </a:r>
                    </a:p>
                  </a:txBody>
                  <a:tcP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6H</a:t>
                      </a:r>
                      <a:r>
                        <a:rPr lang="en-GB" sz="900" b="0" baseline="30000" dirty="0">
                          <a:latin typeface="Lucida Sans" panose="020B0602030504020204" pitchFamily="34" charset="0"/>
                        </a:rPr>
                        <a:t>+ </a:t>
                      </a:r>
                      <a:r>
                        <a:rPr lang="pt-BR" sz="900" b="0" dirty="0">
                          <a:latin typeface="Lucida Sans" panose="020B0602030504020204" pitchFamily="34" charset="0"/>
                        </a:rPr>
                        <a:t>(aq) </a:t>
                      </a:r>
                      <a:r>
                        <a:rPr lang="en-GB" sz="900" b="0" dirty="0">
                          <a:latin typeface="Lucida Sans" panose="020B0602030504020204" pitchFamily="34" charset="0"/>
                          <a:sym typeface="Wingdings" panose="05000000000000000000" pitchFamily="2" charset="2"/>
                        </a:rPr>
                        <a:t>+ 6</a:t>
                      </a:r>
                      <a:r>
                        <a:rPr lang="pt-BR" sz="900" b="0" dirty="0">
                          <a:latin typeface="Lucida Sans" panose="020B0602030504020204" pitchFamily="34" charset="0"/>
                          <a:sym typeface="Wingdings" panose="05000000000000000000" pitchFamily="2" charset="2"/>
                        </a:rPr>
                        <a:t>X</a:t>
                      </a:r>
                      <a:r>
                        <a:rPr lang="pt-BR" sz="1000" b="1" baseline="30000" dirty="0">
                          <a:latin typeface="Lucida Sans" panose="020B0602030504020204" pitchFamily="34" charset="0"/>
                        </a:rPr>
                        <a:t>-</a:t>
                      </a:r>
                      <a:r>
                        <a:rPr lang="pt-BR" sz="900" b="0" dirty="0">
                          <a:latin typeface="Lucida Sans" panose="020B0602030504020204" pitchFamily="34" charset="0"/>
                        </a:rPr>
                        <a:t>  (aq) + H</a:t>
                      </a:r>
                      <a:r>
                        <a:rPr lang="pt-BR" sz="900" b="0" baseline="-25000" dirty="0">
                          <a:latin typeface="Lucida Sans" panose="020B0602030504020204" pitchFamily="34" charset="0"/>
                        </a:rPr>
                        <a:t>2</a:t>
                      </a:r>
                      <a:r>
                        <a:rPr lang="pt-BR" sz="900" b="0" dirty="0">
                          <a:latin typeface="Lucida Sans" panose="020B0602030504020204" pitchFamily="34" charset="0"/>
                        </a:rPr>
                        <a:t>SO</a:t>
                      </a:r>
                      <a:r>
                        <a:rPr lang="en-US" sz="900" b="0" baseline="-25000" dirty="0">
                          <a:latin typeface="Lucida Sans" panose="020B0602030504020204" pitchFamily="34" charset="0"/>
                        </a:rPr>
                        <a:t>4</a:t>
                      </a:r>
                      <a:r>
                        <a:rPr lang="pt-BR" sz="900" b="0" dirty="0">
                          <a:latin typeface="Lucida Sans" panose="020B0602030504020204" pitchFamily="34" charset="0"/>
                        </a:rPr>
                        <a:t> (l) </a:t>
                      </a:r>
                      <a:r>
                        <a:rPr lang="en-US" sz="900" b="0" dirty="0">
                          <a:latin typeface="Lucida Sans" panose="020B0602030504020204" pitchFamily="34" charset="0"/>
                          <a:sym typeface="Wingdings" panose="05000000000000000000" pitchFamily="2" charset="2"/>
                        </a:rPr>
                        <a:t></a:t>
                      </a:r>
                      <a:r>
                        <a:rPr lang="pt-BR" sz="900" b="0" dirty="0">
                          <a:latin typeface="Lucida Sans" panose="020B0602030504020204" pitchFamily="34" charset="0"/>
                        </a:rPr>
                        <a:t> S(s) + 4H</a:t>
                      </a:r>
                      <a:r>
                        <a:rPr lang="pt-BR" sz="900" b="0" baseline="-25000" dirty="0">
                          <a:latin typeface="Lucida Sans" panose="020B0602030504020204" pitchFamily="34" charset="0"/>
                        </a:rPr>
                        <a:t>2</a:t>
                      </a:r>
                      <a:r>
                        <a:rPr lang="pt-BR" sz="900" b="0" dirty="0">
                          <a:latin typeface="Lucida Sans" panose="020B0602030504020204" pitchFamily="34" charset="0"/>
                        </a:rPr>
                        <a:t>O (l) + 3X</a:t>
                      </a:r>
                      <a:r>
                        <a:rPr lang="pt-BR" sz="900" b="0" baseline="-25000" dirty="0">
                          <a:latin typeface="Lucida Sans" panose="020B0602030504020204" pitchFamily="34" charset="0"/>
                        </a:rPr>
                        <a:t>2 </a:t>
                      </a:r>
                      <a:r>
                        <a:rPr lang="pt-BR" sz="900" b="0" dirty="0">
                          <a:latin typeface="Lucida Sans" panose="020B0602030504020204" pitchFamily="34" charset="0"/>
                        </a:rPr>
                        <a:t>(s)</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effectLst/>
                          <a:latin typeface="Lucida Sans" panose="020B0602030504020204" pitchFamily="34" charset="0"/>
                        </a:rPr>
                        <a:t>Acid-base and redox</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extLst>
                  <a:ext uri="{0D108BD9-81ED-4DB2-BD59-A6C34878D82A}">
                    <a16:rowId xmlns:a16="http://schemas.microsoft.com/office/drawing/2014/main" val="4261942986"/>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dirty="0">
                          <a:effectLst/>
                          <a:latin typeface="Lucida Sans" panose="020B0602030504020204" pitchFamily="34" charset="0"/>
                        </a:rPr>
                        <a:t>Reaction D </a:t>
                      </a:r>
                    </a:p>
                  </a:txBody>
                  <a:tcP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8H</a:t>
                      </a:r>
                      <a:r>
                        <a:rPr lang="en-GB" sz="900" b="0" baseline="30000" dirty="0">
                          <a:latin typeface="Lucida Sans" panose="020B0602030504020204" pitchFamily="34" charset="0"/>
                        </a:rPr>
                        <a:t>+ </a:t>
                      </a:r>
                      <a:r>
                        <a:rPr lang="pt-BR" sz="900" b="0" dirty="0">
                          <a:latin typeface="Lucida Sans" panose="020B0602030504020204" pitchFamily="34" charset="0"/>
                        </a:rPr>
                        <a:t>(aq) </a:t>
                      </a:r>
                      <a:r>
                        <a:rPr lang="en-GB" sz="900" b="0" dirty="0">
                          <a:latin typeface="Lucida Sans" panose="020B0602030504020204" pitchFamily="34" charset="0"/>
                          <a:sym typeface="Wingdings" panose="05000000000000000000" pitchFamily="2" charset="2"/>
                        </a:rPr>
                        <a:t>+ 8</a:t>
                      </a:r>
                      <a:r>
                        <a:rPr lang="pt-BR" sz="900" b="0" dirty="0">
                          <a:latin typeface="Lucida Sans" panose="020B0602030504020204" pitchFamily="34" charset="0"/>
                          <a:sym typeface="Wingdings" panose="05000000000000000000" pitchFamily="2" charset="2"/>
                        </a:rPr>
                        <a:t>X</a:t>
                      </a:r>
                      <a:r>
                        <a:rPr lang="pt-BR" sz="1000" b="1" baseline="30000" dirty="0">
                          <a:latin typeface="Lucida Sans" panose="020B0602030504020204" pitchFamily="34" charset="0"/>
                        </a:rPr>
                        <a:t>-</a:t>
                      </a:r>
                      <a:r>
                        <a:rPr lang="pt-BR" sz="900" b="0" dirty="0">
                          <a:latin typeface="Lucida Sans" panose="020B0602030504020204" pitchFamily="34" charset="0"/>
                        </a:rPr>
                        <a:t>  (aq) + H</a:t>
                      </a:r>
                      <a:r>
                        <a:rPr lang="pt-BR" sz="900" b="0" baseline="-25000" dirty="0">
                          <a:latin typeface="Lucida Sans" panose="020B0602030504020204" pitchFamily="34" charset="0"/>
                        </a:rPr>
                        <a:t>2</a:t>
                      </a:r>
                      <a:r>
                        <a:rPr lang="pt-BR" sz="900" b="0" dirty="0">
                          <a:latin typeface="Lucida Sans" panose="020B0602030504020204" pitchFamily="34" charset="0"/>
                        </a:rPr>
                        <a:t>SO</a:t>
                      </a:r>
                      <a:r>
                        <a:rPr lang="en-US" sz="900" b="0" baseline="-25000" dirty="0">
                          <a:latin typeface="Lucida Sans" panose="020B0602030504020204" pitchFamily="34" charset="0"/>
                        </a:rPr>
                        <a:t>4</a:t>
                      </a:r>
                      <a:r>
                        <a:rPr lang="pt-BR" sz="900" b="0" dirty="0">
                          <a:latin typeface="Lucida Sans" panose="020B0602030504020204" pitchFamily="34" charset="0"/>
                        </a:rPr>
                        <a:t> (l) </a:t>
                      </a:r>
                      <a:r>
                        <a:rPr lang="en-US" sz="900" b="0" dirty="0">
                          <a:latin typeface="Lucida Sans" panose="020B0602030504020204" pitchFamily="34" charset="0"/>
                          <a:sym typeface="Wingdings" panose="05000000000000000000" pitchFamily="2" charset="2"/>
                        </a:rPr>
                        <a:t></a:t>
                      </a:r>
                      <a:r>
                        <a:rPr lang="pt-BR" sz="900" b="0" dirty="0">
                          <a:latin typeface="Lucida Sans" panose="020B0602030504020204" pitchFamily="34" charset="0"/>
                        </a:rPr>
                        <a:t> </a:t>
                      </a:r>
                      <a:r>
                        <a:rPr lang="en-US" sz="900" b="0" dirty="0">
                          <a:latin typeface="Lucida Sans" panose="020B0602030504020204" pitchFamily="34" charset="0"/>
                        </a:rPr>
                        <a:t>H</a:t>
                      </a:r>
                      <a:r>
                        <a:rPr lang="en-US" sz="900" b="0" baseline="-25000" dirty="0">
                          <a:latin typeface="Lucida Sans" panose="020B0602030504020204" pitchFamily="34" charset="0"/>
                        </a:rPr>
                        <a:t>2</a:t>
                      </a:r>
                      <a:r>
                        <a:rPr lang="pt-BR" sz="900" b="0" dirty="0">
                          <a:latin typeface="Lucida Sans" panose="020B0602030504020204" pitchFamily="34" charset="0"/>
                        </a:rPr>
                        <a:t>S(g) + 4H</a:t>
                      </a:r>
                      <a:r>
                        <a:rPr lang="pt-BR" sz="900" b="0" baseline="-25000" dirty="0">
                          <a:latin typeface="Lucida Sans" panose="020B0602030504020204" pitchFamily="34" charset="0"/>
                        </a:rPr>
                        <a:t>2</a:t>
                      </a:r>
                      <a:r>
                        <a:rPr lang="pt-BR" sz="900" b="0" dirty="0">
                          <a:latin typeface="Lucida Sans" panose="020B0602030504020204" pitchFamily="34" charset="0"/>
                        </a:rPr>
                        <a:t>O (l) + 4X</a:t>
                      </a:r>
                      <a:r>
                        <a:rPr lang="pt-BR" sz="900" b="0" baseline="-25000" dirty="0">
                          <a:latin typeface="Lucida Sans" panose="020B0602030504020204" pitchFamily="34" charset="0"/>
                        </a:rPr>
                        <a:t>2 </a:t>
                      </a:r>
                      <a:r>
                        <a:rPr lang="pt-BR" sz="900" b="0" dirty="0">
                          <a:latin typeface="Lucida Sans" panose="020B0602030504020204" pitchFamily="34" charset="0"/>
                        </a:rPr>
                        <a:t>(s)</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000" b="1"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dirty="0">
                          <a:effectLst/>
                          <a:latin typeface="Lucida Sans" panose="020B0602030504020204" pitchFamily="34" charset="0"/>
                        </a:rPr>
                        <a:t>Acid-base and redox</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extLst>
                  <a:ext uri="{0D108BD9-81ED-4DB2-BD59-A6C34878D82A}">
                    <a16:rowId xmlns:a16="http://schemas.microsoft.com/office/drawing/2014/main" val="270109504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039703436"/>
              </p:ext>
            </p:extLst>
          </p:nvPr>
        </p:nvGraphicFramePr>
        <p:xfrm>
          <a:off x="298322" y="533764"/>
          <a:ext cx="3384376" cy="1245710"/>
        </p:xfrm>
        <a:graphic>
          <a:graphicData uri="http://schemas.openxmlformats.org/drawingml/2006/table">
            <a:tbl>
              <a:tblPr firstRow="1" bandRow="1">
                <a:tableStyleId>{69012ECD-51FC-41F1-AA8D-1B2483CD663E}</a:tableStyleId>
              </a:tblPr>
              <a:tblGrid>
                <a:gridCol w="1368152">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tblGrid>
              <a:tr h="207912">
                <a:tc gridSpan="2">
                  <a:txBody>
                    <a:bodyPr/>
                    <a:lstStyle/>
                    <a:p>
                      <a:pPr marL="228600" indent="-228600">
                        <a:buAutoNum type="arabicPeriod"/>
                      </a:pPr>
                      <a:r>
                        <a:rPr lang="en-GB" sz="900" dirty="0">
                          <a:solidFill>
                            <a:schemeClr val="bg1"/>
                          </a:solidFill>
                          <a:latin typeface="Lucida Sans" panose="020B0602030504020204" pitchFamily="34" charset="0"/>
                        </a:rPr>
                        <a:t>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582154">
                <a:tc>
                  <a:txBody>
                    <a:bodyPr/>
                    <a:lstStyle/>
                    <a:p>
                      <a:r>
                        <a:rPr lang="en-GB" sz="900" dirty="0">
                          <a:solidFill>
                            <a:schemeClr val="tx1"/>
                          </a:solidFill>
                          <a:latin typeface="Lucida Sans" panose="020B0602030504020204" pitchFamily="34" charset="0"/>
                        </a:rPr>
                        <a:t>Disproportionation:</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itchFamily="34" charset="0"/>
                          <a:ea typeface="Adobe Fan Heiti Std B" panose="020B0700000000000000" pitchFamily="34" charset="-128"/>
                        </a:rPr>
                        <a:t>a reaction in which a substance is simultaneously oxidized and reduced, giving two different products.</a:t>
                      </a:r>
                      <a:r>
                        <a:rPr lang="en-GB" sz="900" baseline="0" dirty="0">
                          <a:latin typeface="Lucida Sans" pitchFamily="34" charset="0"/>
                          <a:ea typeface="Adobe Fan Heiti Std B" panose="020B0700000000000000" pitchFamily="34" charset="-128"/>
                        </a:rPr>
                        <a:t>.</a:t>
                      </a:r>
                      <a:endParaRPr lang="en-GB" sz="900" dirty="0">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10001"/>
                  </a:ext>
                </a:extLst>
              </a:tr>
              <a:tr h="377030">
                <a:tc>
                  <a:txBody>
                    <a:bodyPr/>
                    <a:lstStyle/>
                    <a:p>
                      <a:r>
                        <a:rPr lang="en-GB" sz="900" dirty="0">
                          <a:solidFill>
                            <a:schemeClr val="tx1"/>
                          </a:solidFill>
                          <a:latin typeface="Lucida Sans" pitchFamily="34" charset="0"/>
                          <a:ea typeface="Adobe Fan Heiti Std B" panose="020B0700000000000000" pitchFamily="34" charset="-128"/>
                        </a:rPr>
                        <a:t>Precipitate (</a:t>
                      </a:r>
                      <a:r>
                        <a:rPr lang="en-GB" sz="900" dirty="0" err="1">
                          <a:solidFill>
                            <a:schemeClr val="tx1"/>
                          </a:solidFill>
                          <a:latin typeface="Lucida Sans" pitchFamily="34" charset="0"/>
                          <a:ea typeface="Adobe Fan Heiti Std B" panose="020B0700000000000000" pitchFamily="34" charset="-128"/>
                        </a:rPr>
                        <a:t>ppt</a:t>
                      </a:r>
                      <a:r>
                        <a:rPr lang="en-GB" sz="900" dirty="0">
                          <a:solidFill>
                            <a:schemeClr val="tx1"/>
                          </a:solidFill>
                          <a:latin typeface="Lucida Sans" pitchFamily="34" charset="0"/>
                          <a:ea typeface="Adobe Fan Heiti Std B" panose="020B0700000000000000" pitchFamily="34" charset="-128"/>
                        </a:rPr>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itchFamily="34" charset="0"/>
                          <a:ea typeface="Adobe Fan Heiti Std B" panose="020B0700000000000000" pitchFamily="34" charset="-128"/>
                        </a:rPr>
                        <a:t>deposited solid formed</a:t>
                      </a:r>
                      <a:r>
                        <a:rPr lang="en-GB" sz="900" baseline="0" dirty="0">
                          <a:latin typeface="Lucida Sans" pitchFamily="34" charset="0"/>
                          <a:ea typeface="Adobe Fan Heiti Std B" panose="020B0700000000000000" pitchFamily="34" charset="-128"/>
                        </a:rPr>
                        <a:t> in</a:t>
                      </a:r>
                      <a:r>
                        <a:rPr lang="en-GB" sz="900" dirty="0">
                          <a:latin typeface="Lucida Sans" pitchFamily="34" charset="0"/>
                          <a:ea typeface="Adobe Fan Heiti Std B" panose="020B0700000000000000" pitchFamily="34" charset="-128"/>
                        </a:rPr>
                        <a:t> a solution.</a:t>
                      </a:r>
                    </a:p>
                  </a:txBody>
                  <a:tcPr/>
                </a:tc>
                <a:extLst>
                  <a:ext uri="{0D108BD9-81ED-4DB2-BD59-A6C34878D82A}">
                    <a16:rowId xmlns:a16="http://schemas.microsoft.com/office/drawing/2014/main" val="118285229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977748128"/>
              </p:ext>
            </p:extLst>
          </p:nvPr>
        </p:nvGraphicFramePr>
        <p:xfrm>
          <a:off x="298322" y="3960067"/>
          <a:ext cx="3384376" cy="1965270"/>
        </p:xfrm>
        <a:graphic>
          <a:graphicData uri="http://schemas.openxmlformats.org/drawingml/2006/table">
            <a:tbl>
              <a:tblPr firstRow="1" bandRow="1">
                <a:tableStyleId>{69012ECD-51FC-41F1-AA8D-1B2483CD663E}</a:tableStyleId>
              </a:tblPr>
              <a:tblGrid>
                <a:gridCol w="864096">
                  <a:extLst>
                    <a:ext uri="{9D8B030D-6E8A-4147-A177-3AD203B41FA5}">
                      <a16:colId xmlns:a16="http://schemas.microsoft.com/office/drawing/2014/main" val="20000"/>
                    </a:ext>
                  </a:extLst>
                </a:gridCol>
                <a:gridCol w="1080120">
                  <a:extLst>
                    <a:ext uri="{9D8B030D-6E8A-4147-A177-3AD203B41FA5}">
                      <a16:colId xmlns:a16="http://schemas.microsoft.com/office/drawing/2014/main" val="943427039"/>
                    </a:ext>
                  </a:extLst>
                </a:gridCol>
                <a:gridCol w="1440160">
                  <a:extLst>
                    <a:ext uri="{9D8B030D-6E8A-4147-A177-3AD203B41FA5}">
                      <a16:colId xmlns:a16="http://schemas.microsoft.com/office/drawing/2014/main" val="971220953"/>
                    </a:ext>
                  </a:extLst>
                </a:gridCol>
              </a:tblGrid>
              <a:tr h="273630">
                <a:tc gridSpan="3">
                  <a:txBody>
                    <a:bodyPr/>
                    <a:lstStyle/>
                    <a:p>
                      <a:r>
                        <a:rPr lang="en-GB" sz="900" dirty="0">
                          <a:solidFill>
                            <a:schemeClr val="bg1"/>
                          </a:solidFill>
                          <a:latin typeface="Lucida Sans" panose="020B0602030504020204" pitchFamily="34" charset="0"/>
                        </a:rPr>
                        <a:t>4. Reaction with silver ions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itchFamily="34" charset="0"/>
                          <a:ea typeface="Adobe Fan Heiti Std B"/>
                        </a:rPr>
                        <a:t>All metal</a:t>
                      </a:r>
                      <a:r>
                        <a:rPr lang="en-GB" sz="900" baseline="0" dirty="0">
                          <a:solidFill>
                            <a:schemeClr val="tx1"/>
                          </a:solidFill>
                          <a:latin typeface="Lucida Sans" pitchFamily="34" charset="0"/>
                          <a:ea typeface="Adobe Fan Heiti Std B"/>
                        </a:rPr>
                        <a:t> halides (but fluoride) react with silver ion to form an insoluble precipitate. Dilute nitric acid is added before the reaction to get rid of any carbonate or hydroxide impurities.</a:t>
                      </a:r>
                    </a:p>
                    <a:p>
                      <a:pPr marL="0" marR="0" indent="0" algn="ctr" defTabSz="914400" rtl="0" eaLnBrk="1" fontAlgn="auto" latinLnBrk="0" hangingPunct="1">
                        <a:lnSpc>
                          <a:spcPct val="100000"/>
                        </a:lnSpc>
                        <a:spcBef>
                          <a:spcPts val="0"/>
                        </a:spcBef>
                        <a:spcAft>
                          <a:spcPts val="0"/>
                        </a:spcAft>
                        <a:buClrTx/>
                        <a:buSzTx/>
                        <a:buFontTx/>
                        <a:buNone/>
                        <a:tabLst/>
                        <a:defRPr/>
                      </a:pPr>
                      <a:r>
                        <a:rPr lang="en-GB" sz="900" baseline="0" dirty="0">
                          <a:solidFill>
                            <a:schemeClr val="tx1"/>
                          </a:solidFill>
                          <a:latin typeface="Lucida Sans" pitchFamily="34" charset="0"/>
                          <a:ea typeface="Adobe Fan Heiti Std B"/>
                        </a:rPr>
                        <a:t>Ag</a:t>
                      </a:r>
                      <a:r>
                        <a:rPr lang="en-GB" sz="900" b="0" baseline="30000" dirty="0">
                          <a:latin typeface="Lucida Sans" panose="020B0602030504020204" pitchFamily="34" charset="0"/>
                        </a:rPr>
                        <a:t>+ </a:t>
                      </a:r>
                      <a:r>
                        <a:rPr lang="pt-BR" sz="900" b="0" dirty="0">
                          <a:latin typeface="Lucida Sans" panose="020B0602030504020204" pitchFamily="34" charset="0"/>
                        </a:rPr>
                        <a:t>(aq) </a:t>
                      </a:r>
                      <a:r>
                        <a:rPr lang="en-GB" sz="900" b="0" dirty="0">
                          <a:latin typeface="Lucida Sans" panose="020B0602030504020204" pitchFamily="34" charset="0"/>
                          <a:sym typeface="Wingdings" panose="05000000000000000000" pitchFamily="2" charset="2"/>
                        </a:rPr>
                        <a:t>+ </a:t>
                      </a:r>
                      <a:r>
                        <a:rPr lang="pt-BR" sz="900" b="0" dirty="0">
                          <a:latin typeface="Lucida Sans" panose="020B0602030504020204" pitchFamily="34" charset="0"/>
                          <a:sym typeface="Wingdings" panose="05000000000000000000" pitchFamily="2" charset="2"/>
                        </a:rPr>
                        <a:t>X</a:t>
                      </a:r>
                      <a:r>
                        <a:rPr lang="pt-BR" sz="1000" b="1" baseline="30000" dirty="0">
                          <a:latin typeface="Lucida Sans" panose="020B0602030504020204" pitchFamily="34" charset="0"/>
                        </a:rPr>
                        <a:t>-</a:t>
                      </a:r>
                      <a:r>
                        <a:rPr lang="pt-BR" sz="900" b="0" dirty="0">
                          <a:latin typeface="Lucida Sans" panose="020B0602030504020204" pitchFamily="34" charset="0"/>
                        </a:rPr>
                        <a:t> (aq) </a:t>
                      </a:r>
                      <a:r>
                        <a:rPr lang="en-US" sz="900" b="0" dirty="0">
                          <a:latin typeface="Lucida Sans" panose="020B0602030504020204" pitchFamily="34" charset="0"/>
                          <a:sym typeface="Wingdings" panose="05000000000000000000" pitchFamily="2" charset="2"/>
                        </a:rPr>
                        <a:t></a:t>
                      </a:r>
                      <a:r>
                        <a:rPr lang="pt-BR" sz="900" b="0" dirty="0">
                          <a:latin typeface="Lucida Sans" panose="020B0602030504020204" pitchFamily="34" charset="0"/>
                        </a:rPr>
                        <a:t> </a:t>
                      </a:r>
                      <a:r>
                        <a:rPr lang="en-US" sz="900" b="0" dirty="0" err="1">
                          <a:latin typeface="Lucida Sans" panose="020B0602030504020204" pitchFamily="34" charset="0"/>
                        </a:rPr>
                        <a:t>AgX</a:t>
                      </a:r>
                      <a:r>
                        <a:rPr lang="pt-BR" sz="900" b="0" baseline="30000" dirty="0">
                          <a:latin typeface="Lucida Sans" panose="020B0602030504020204" pitchFamily="34" charset="0"/>
                        </a:rPr>
                        <a:t> </a:t>
                      </a:r>
                      <a:r>
                        <a:rPr lang="pt-BR" sz="900" b="0" dirty="0">
                          <a:latin typeface="Lucida Sans" panose="020B0602030504020204" pitchFamily="34" charset="0"/>
                        </a:rPr>
                        <a:t>(s) </a:t>
                      </a:r>
                      <a:endParaRPr lang="en-GB" sz="900" baseline="0" dirty="0">
                        <a:solidFill>
                          <a:schemeClr val="tx1"/>
                        </a:solidFill>
                        <a:latin typeface="Lucida Sans" panose="020B0602030504020204" pitchFamily="34" charset="0"/>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218856">
                <a:tc>
                  <a:txBody>
                    <a:bodyPr/>
                    <a:lstStyle/>
                    <a:p>
                      <a:pPr algn="ctr"/>
                      <a:r>
                        <a:rPr lang="en-GB" sz="900" dirty="0">
                          <a:solidFill>
                            <a:schemeClr val="tx1"/>
                          </a:solidFill>
                          <a:latin typeface="Lucida Sans" pitchFamily="34" charset="0"/>
                          <a:ea typeface="Adobe Fan Heiti Std B"/>
                        </a:rPr>
                        <a:t>Symbol</a:t>
                      </a:r>
                    </a:p>
                  </a:txBody>
                  <a:tcPr/>
                </a:tc>
                <a:tc>
                  <a:txBody>
                    <a:bodyPr/>
                    <a:lstStyle/>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Observation</a:t>
                      </a:r>
                    </a:p>
                  </a:txBody>
                  <a:tcPr/>
                </a:tc>
                <a:tc>
                  <a:txBody>
                    <a:bodyPr/>
                    <a:lstStyle/>
                    <a:p>
                      <a:pPr algn="ct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Halide salt solubility</a:t>
                      </a:r>
                    </a:p>
                  </a:txBody>
                  <a:tcPr/>
                </a:tc>
                <a:extLst>
                  <a:ext uri="{0D108BD9-81ED-4DB2-BD59-A6C34878D82A}">
                    <a16:rowId xmlns:a16="http://schemas.microsoft.com/office/drawing/2014/main" val="1316261769"/>
                  </a:ext>
                </a:extLst>
              </a:tr>
              <a:tr h="1373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Cl </a:t>
                      </a:r>
                      <a:r>
                        <a:rPr lang="pt-BR" sz="900" b="0" baseline="30000" dirty="0">
                          <a:latin typeface="Lucida Sans" panose="020B0602030504020204" pitchFamily="34" charset="0"/>
                        </a:rPr>
                        <a:t>-</a:t>
                      </a:r>
                      <a:endParaRPr lang="en-GB" sz="900" b="0" dirty="0">
                        <a:solidFill>
                          <a:schemeClr val="tx1"/>
                        </a:solidFill>
                        <a:effectLst/>
                        <a:latin typeface="Lucida Sans" panose="020B0602030504020204" pitchFamily="34" charset="0"/>
                        <a:ea typeface="Times New Roman" panose="02020603050405020304" pitchFamily="18" charset="0"/>
                      </a:endParaRPr>
                    </a:p>
                  </a:txBody>
                  <a:tcPr/>
                </a:tc>
                <a:tc>
                  <a:txBody>
                    <a:bodyPr/>
                    <a:lstStyle/>
                    <a:p>
                      <a:pPr algn="ctr"/>
                      <a:r>
                        <a:rPr lang="en-GB" sz="900" dirty="0">
                          <a:latin typeface="Lucida Sans" panose="020B0602030504020204" pitchFamily="34" charset="0"/>
                        </a:rPr>
                        <a:t>White </a:t>
                      </a:r>
                      <a:r>
                        <a:rPr lang="en-GB" sz="900" dirty="0" err="1">
                          <a:latin typeface="Lucida Sans" panose="020B0602030504020204" pitchFamily="34" charset="0"/>
                        </a:rPr>
                        <a:t>ppt</a:t>
                      </a:r>
                      <a:endParaRPr lang="en-GB" sz="900" dirty="0">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Dilute </a:t>
                      </a:r>
                      <a:r>
                        <a:rPr lang="en-GB" sz="900" baseline="0" dirty="0">
                          <a:latin typeface="Lucida Sans" panose="020B0602030504020204" pitchFamily="34" charset="0"/>
                        </a:rPr>
                        <a:t>NH</a:t>
                      </a:r>
                      <a:r>
                        <a:rPr lang="en-US" sz="900" b="0" baseline="-25000" dirty="0">
                          <a:latin typeface="Lucida Sans" panose="020B0602030504020204" pitchFamily="34" charset="0"/>
                        </a:rPr>
                        <a:t>3</a:t>
                      </a:r>
                      <a:endParaRPr lang="en-GB" sz="900" dirty="0">
                        <a:latin typeface="Lucida Sans" panose="020B0602030504020204" pitchFamily="34" charset="0"/>
                      </a:endParaRPr>
                    </a:p>
                  </a:txBody>
                  <a:tcPr/>
                </a:tc>
                <a:extLst>
                  <a:ext uri="{0D108BD9-81ED-4DB2-BD59-A6C34878D82A}">
                    <a16:rowId xmlns:a16="http://schemas.microsoft.com/office/drawing/2014/main" val="3103325299"/>
                  </a:ext>
                </a:extLst>
              </a:tr>
              <a:tr h="0">
                <a:tc>
                  <a:txBody>
                    <a:bodyPr/>
                    <a:lstStyle/>
                    <a:p>
                      <a:pPr algn="ctr"/>
                      <a:r>
                        <a:rPr lang="en-GB" sz="900" dirty="0">
                          <a:solidFill>
                            <a:schemeClr val="tx1"/>
                          </a:solidFill>
                          <a:latin typeface="Lucida Sans" pitchFamily="34" charset="0"/>
                          <a:ea typeface="Adobe Fan Heiti Std B"/>
                        </a:rPr>
                        <a:t>B r</a:t>
                      </a:r>
                      <a:r>
                        <a:rPr lang="pt-BR" sz="900" b="0" baseline="30000" dirty="0">
                          <a:latin typeface="Lucida Sans" panose="020B0602030504020204" pitchFamily="34" charset="0"/>
                        </a:rPr>
                        <a:t>-</a:t>
                      </a:r>
                      <a:endParaRPr lang="en-GB" sz="900"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Cream </a:t>
                      </a:r>
                      <a:r>
                        <a:rPr lang="en-GB" sz="900" dirty="0" err="1">
                          <a:latin typeface="Lucida Sans" panose="020B0602030504020204" pitchFamily="34" charset="0"/>
                        </a:rPr>
                        <a:t>ppt</a:t>
                      </a:r>
                      <a:endParaRPr lang="en-GB" sz="900" dirty="0">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Concentrated</a:t>
                      </a:r>
                      <a:r>
                        <a:rPr lang="en-GB" sz="900" baseline="0" dirty="0">
                          <a:latin typeface="Lucida Sans" panose="020B0602030504020204" pitchFamily="34" charset="0"/>
                        </a:rPr>
                        <a:t> NH</a:t>
                      </a:r>
                      <a:r>
                        <a:rPr lang="en-US" sz="900" b="0" baseline="-25000" dirty="0">
                          <a:latin typeface="Lucida Sans" panose="020B0602030504020204" pitchFamily="34" charset="0"/>
                        </a:rPr>
                        <a:t>3</a:t>
                      </a:r>
                      <a:endParaRPr lang="en-GB" sz="900" dirty="0">
                        <a:latin typeface="Lucida Sans" panose="020B0602030504020204" pitchFamily="34" charset="0"/>
                      </a:endParaRPr>
                    </a:p>
                  </a:txBody>
                  <a:tcPr/>
                </a:tc>
                <a:extLst>
                  <a:ext uri="{0D108BD9-81ED-4DB2-BD59-A6C34878D82A}">
                    <a16:rowId xmlns:a16="http://schemas.microsoft.com/office/drawing/2014/main" val="4192354558"/>
                  </a:ext>
                </a:extLst>
              </a:tr>
              <a:tr h="0">
                <a:tc>
                  <a:txBody>
                    <a:bodyPr/>
                    <a:lstStyle/>
                    <a:p>
                      <a:pPr algn="ctr"/>
                      <a:r>
                        <a:rPr lang="en-GB" sz="900" dirty="0">
                          <a:solidFill>
                            <a:schemeClr val="tx1"/>
                          </a:solidFill>
                          <a:latin typeface="Lucida Sans" pitchFamily="34" charset="0"/>
                          <a:ea typeface="Adobe Fan Heiti Std B"/>
                        </a:rPr>
                        <a:t>I </a:t>
                      </a:r>
                      <a:r>
                        <a:rPr lang="pt-BR" sz="900" b="0" baseline="30000" dirty="0">
                          <a:latin typeface="Lucida Sans" panose="020B0602030504020204" pitchFamily="34" charset="0"/>
                        </a:rPr>
                        <a:t>-</a:t>
                      </a:r>
                      <a:endParaRPr lang="en-GB" sz="900" dirty="0">
                        <a:solidFill>
                          <a:schemeClr val="tx1"/>
                        </a:solidFill>
                        <a:latin typeface="Lucida Sans" pitchFamily="34" charset="0"/>
                        <a:ea typeface="Adobe Fan Heiti Std B"/>
                      </a:endParaRPr>
                    </a:p>
                  </a:txBody>
                  <a:tcPr/>
                </a:tc>
                <a:tc>
                  <a:txBody>
                    <a:bodyPr/>
                    <a:lstStyle/>
                    <a:p>
                      <a:pPr algn="ctr"/>
                      <a:r>
                        <a:rPr lang="en-GB" sz="900" dirty="0">
                          <a:latin typeface="Lucida Sans" panose="020B0602030504020204" pitchFamily="34" charset="0"/>
                        </a:rPr>
                        <a:t>Pale</a:t>
                      </a:r>
                      <a:r>
                        <a:rPr lang="en-GB" sz="900" baseline="0" dirty="0">
                          <a:latin typeface="Lucida Sans" panose="020B0602030504020204" pitchFamily="34" charset="0"/>
                        </a:rPr>
                        <a:t> yellow </a:t>
                      </a:r>
                      <a:r>
                        <a:rPr lang="en-GB" sz="900" baseline="0" dirty="0" err="1">
                          <a:latin typeface="Lucida Sans" panose="020B0602030504020204" pitchFamily="34" charset="0"/>
                        </a:rPr>
                        <a:t>ppt</a:t>
                      </a:r>
                      <a:endParaRPr lang="en-GB" sz="900" dirty="0">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Insoluble in </a:t>
                      </a:r>
                      <a:r>
                        <a:rPr lang="en-GB" sz="900" baseline="0" dirty="0">
                          <a:latin typeface="Lucida Sans" panose="020B0602030504020204" pitchFamily="34" charset="0"/>
                        </a:rPr>
                        <a:t>NH</a:t>
                      </a:r>
                      <a:r>
                        <a:rPr lang="en-US" sz="900" b="0" baseline="-25000" dirty="0">
                          <a:latin typeface="Lucida Sans" panose="020B0602030504020204" pitchFamily="34" charset="0"/>
                        </a:rPr>
                        <a:t>3</a:t>
                      </a:r>
                      <a:endParaRPr lang="en-GB" sz="900" dirty="0">
                        <a:latin typeface="Lucida Sans" panose="020B0602030504020204" pitchFamily="34" charset="0"/>
                      </a:endParaRPr>
                    </a:p>
                  </a:txBody>
                  <a:tcPr/>
                </a:tc>
                <a:extLst>
                  <a:ext uri="{0D108BD9-81ED-4DB2-BD59-A6C34878D82A}">
                    <a16:rowId xmlns:a16="http://schemas.microsoft.com/office/drawing/2014/main" val="309768253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226864108"/>
              </p:ext>
            </p:extLst>
          </p:nvPr>
        </p:nvGraphicFramePr>
        <p:xfrm>
          <a:off x="3771528" y="4414768"/>
          <a:ext cx="5895132" cy="2186032"/>
        </p:xfrm>
        <a:graphic>
          <a:graphicData uri="http://schemas.openxmlformats.org/drawingml/2006/table">
            <a:tbl>
              <a:tblPr firstRow="1" bandRow="1">
                <a:tableStyleId>{69012ECD-51FC-41F1-AA8D-1B2483CD663E}</a:tableStyleId>
              </a:tblPr>
              <a:tblGrid>
                <a:gridCol w="3701752">
                  <a:extLst>
                    <a:ext uri="{9D8B030D-6E8A-4147-A177-3AD203B41FA5}">
                      <a16:colId xmlns:a16="http://schemas.microsoft.com/office/drawing/2014/main" val="20000"/>
                    </a:ext>
                  </a:extLst>
                </a:gridCol>
                <a:gridCol w="2193380">
                  <a:extLst>
                    <a:ext uri="{9D8B030D-6E8A-4147-A177-3AD203B41FA5}">
                      <a16:colId xmlns:a16="http://schemas.microsoft.com/office/drawing/2014/main" val="4221003714"/>
                    </a:ext>
                  </a:extLst>
                </a:gridCol>
              </a:tblGrid>
              <a:tr h="273630">
                <a:tc gridSpan="2">
                  <a:txBody>
                    <a:bodyPr/>
                    <a:lstStyle/>
                    <a:p>
                      <a:r>
                        <a:rPr lang="en-GB" sz="900" dirty="0">
                          <a:solidFill>
                            <a:schemeClr val="bg1"/>
                          </a:solidFill>
                          <a:latin typeface="Lucida Sans" panose="020B0602030504020204" pitchFamily="34" charset="0"/>
                        </a:rPr>
                        <a:t>5. Reactivity</a:t>
                      </a:r>
                      <a:r>
                        <a:rPr lang="en-GB" sz="900" baseline="0" dirty="0">
                          <a:solidFill>
                            <a:schemeClr val="bg1"/>
                          </a:solidFill>
                          <a:latin typeface="Lucida Sans" panose="020B0602030504020204" pitchFamily="34" charset="0"/>
                        </a:rPr>
                        <a:t> of chlorine</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27363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aseline="0" dirty="0">
                          <a:solidFill>
                            <a:schemeClr val="tx1"/>
                          </a:solidFill>
                          <a:latin typeface="Lucida Sans" pitchFamily="34" charset="0"/>
                          <a:ea typeface="Adobe Fan Heiti Std B"/>
                        </a:rPr>
                        <a:t>Reactivity with water:</a:t>
                      </a:r>
                    </a:p>
                  </a:txBody>
                  <a:tcPr/>
                </a:tc>
                <a:tc hMerge="1">
                  <a:txBody>
                    <a:bodyPr/>
                    <a:lstStyle/>
                    <a:p>
                      <a:endParaRPr lang="en-GB"/>
                    </a:p>
                  </a:txBody>
                  <a:tcPr/>
                </a:tc>
                <a:extLst>
                  <a:ext uri="{0D108BD9-81ED-4DB2-BD59-A6C34878D82A}">
                    <a16:rowId xmlns:a16="http://schemas.microsoft.com/office/drawing/2014/main" val="1915692373"/>
                  </a:ext>
                </a:extLst>
              </a:tr>
              <a:tr h="267172">
                <a:tc>
                  <a:txBody>
                    <a:bodyPr/>
                    <a:lstStyle/>
                    <a:p>
                      <a:pPr algn="ctr"/>
                      <a:r>
                        <a:rPr lang="en-US" sz="900" b="0" dirty="0">
                          <a:latin typeface="Lucida Sans" panose="020B0602030504020204" pitchFamily="34" charset="0"/>
                        </a:rPr>
                        <a:t>Cl</a:t>
                      </a:r>
                      <a:r>
                        <a:rPr lang="en-US" sz="900" b="0" baseline="-25000" dirty="0">
                          <a:latin typeface="Lucida Sans" panose="020B0602030504020204" pitchFamily="34" charset="0"/>
                        </a:rPr>
                        <a:t>2</a:t>
                      </a:r>
                      <a:r>
                        <a:rPr lang="en-US" sz="900" b="0" dirty="0">
                          <a:latin typeface="Lucida Sans" panose="020B0602030504020204" pitchFamily="34" charset="0"/>
                        </a:rPr>
                        <a:t>(g) + H</a:t>
                      </a:r>
                      <a:r>
                        <a:rPr lang="en-US" sz="900" b="0" baseline="-25000" dirty="0">
                          <a:latin typeface="Lucida Sans" panose="020B0602030504020204" pitchFamily="34" charset="0"/>
                        </a:rPr>
                        <a:t>2</a:t>
                      </a:r>
                      <a:r>
                        <a:rPr lang="en-US" sz="900" b="0" dirty="0">
                          <a:latin typeface="Lucida Sans" panose="020B0602030504020204" pitchFamily="34" charset="0"/>
                        </a:rPr>
                        <a:t>O(l) </a:t>
                      </a:r>
                      <a:r>
                        <a:rPr lang="en-GB" sz="900" b="0" dirty="0">
                          <a:latin typeface="Lucida Sans" panose="020B0602030504020204" pitchFamily="34" charset="0"/>
                          <a:cs typeface="Lucida Sans Unicode" panose="020B0602030504020204" pitchFamily="34" charset="0"/>
                        </a:rPr>
                        <a:t>⇋ </a:t>
                      </a:r>
                      <a:r>
                        <a:rPr lang="en-US" sz="900" b="0" dirty="0" err="1">
                          <a:latin typeface="Lucida Sans" panose="020B0602030504020204" pitchFamily="34" charset="0"/>
                        </a:rPr>
                        <a:t>HCl</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 + </a:t>
                      </a:r>
                      <a:r>
                        <a:rPr lang="en-US" sz="900" b="0" dirty="0" err="1">
                          <a:latin typeface="Lucida Sans" panose="020B0602030504020204" pitchFamily="34" charset="0"/>
                        </a:rPr>
                        <a:t>HClO</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 "chlorine water“ </a:t>
                      </a:r>
                      <a:endParaRPr lang="en-GB" sz="900" b="0" dirty="0">
                        <a:solidFill>
                          <a:schemeClr val="tx1"/>
                        </a:solidFill>
                        <a:latin typeface="Lucida Sans" pitchFamily="34" charset="0"/>
                        <a:ea typeface="Adobe Fan Heiti Std B"/>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D</a:t>
                      </a:r>
                      <a:r>
                        <a:rPr lang="en-GB" sz="900" dirty="0">
                          <a:solidFill>
                            <a:schemeClr val="tx1"/>
                          </a:solidFill>
                          <a:latin typeface="Lucida Sans" panose="020B0602030504020204" pitchFamily="34" charset="0"/>
                        </a:rPr>
                        <a:t>isproportionation</a:t>
                      </a:r>
                      <a:r>
                        <a:rPr lang="en-GB" sz="900" baseline="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rPr>
                        <a:t>reaction</a:t>
                      </a:r>
                      <a:endParaRPr lang="en-GB" sz="900" b="1" dirty="0">
                        <a:latin typeface="Lucida Sans" panose="020B0602030504020204" pitchFamily="34" charset="0"/>
                      </a:endParaRPr>
                    </a:p>
                  </a:txBody>
                  <a:tcPr/>
                </a:tc>
                <a:extLst>
                  <a:ext uri="{0D108BD9-81ED-4DB2-BD59-A6C34878D82A}">
                    <a16:rowId xmlns:a16="http://schemas.microsoft.com/office/drawing/2014/main" val="1316261769"/>
                  </a:ext>
                </a:extLst>
              </a:tr>
              <a:tr h="18299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Reactivity with water in sunlight:</a:t>
                      </a:r>
                    </a:p>
                  </a:txBody>
                  <a:tcPr/>
                </a:tc>
                <a:tc hMerge="1">
                  <a:txBody>
                    <a:bodyPr/>
                    <a:lstStyle/>
                    <a:p>
                      <a:endParaRPr lang="en-GB"/>
                    </a:p>
                  </a:txBody>
                  <a:tcPr/>
                </a:tc>
                <a:extLst>
                  <a:ext uri="{0D108BD9-81ED-4DB2-BD59-A6C34878D82A}">
                    <a16:rowId xmlns:a16="http://schemas.microsoft.com/office/drawing/2014/main" val="3728139582"/>
                  </a:ext>
                </a:extLst>
              </a:tr>
              <a:tr h="137390">
                <a:tc>
                  <a:txBody>
                    <a:bodyPr/>
                    <a:lstStyle/>
                    <a:p>
                      <a:pPr algn="ctr"/>
                      <a:r>
                        <a:rPr lang="en-US" sz="900" b="0" dirty="0">
                          <a:latin typeface="Lucida Sans" panose="020B0602030504020204" pitchFamily="34" charset="0"/>
                        </a:rPr>
                        <a:t>2Cl</a:t>
                      </a:r>
                      <a:r>
                        <a:rPr lang="en-US" sz="900" b="0" baseline="-25000" dirty="0">
                          <a:latin typeface="Lucida Sans" panose="020B0602030504020204" pitchFamily="34" charset="0"/>
                        </a:rPr>
                        <a:t>2</a:t>
                      </a:r>
                      <a:r>
                        <a:rPr lang="en-US" sz="900" b="0" dirty="0">
                          <a:latin typeface="Lucida Sans" panose="020B0602030504020204" pitchFamily="34" charset="0"/>
                        </a:rPr>
                        <a:t>(g) + 2H</a:t>
                      </a:r>
                      <a:r>
                        <a:rPr lang="en-US" sz="900" b="0" baseline="-25000" dirty="0">
                          <a:latin typeface="Lucida Sans" panose="020B0602030504020204" pitchFamily="34" charset="0"/>
                        </a:rPr>
                        <a:t>2</a:t>
                      </a:r>
                      <a:r>
                        <a:rPr lang="en-US" sz="900" b="0" dirty="0">
                          <a:latin typeface="Lucida Sans" panose="020B0602030504020204" pitchFamily="34" charset="0"/>
                        </a:rPr>
                        <a:t>O(l)  </a:t>
                      </a:r>
                      <a:r>
                        <a:rPr lang="en-US" sz="900" b="0" dirty="0">
                          <a:latin typeface="Lucida Sans" panose="020B0602030504020204" pitchFamily="34" charset="0"/>
                          <a:sym typeface="Wingdings" panose="05000000000000000000" pitchFamily="2" charset="2"/>
                        </a:rPr>
                        <a:t></a:t>
                      </a:r>
                      <a:r>
                        <a:rPr lang="en-US" sz="900" b="0" baseline="0" dirty="0">
                          <a:latin typeface="Lucida Sans" panose="020B0602030504020204" pitchFamily="34" charset="0"/>
                          <a:sym typeface="Wingdings" panose="05000000000000000000" pitchFamily="2" charset="2"/>
                        </a:rPr>
                        <a:t> </a:t>
                      </a:r>
                      <a:r>
                        <a:rPr lang="en-US" sz="900" b="0" dirty="0">
                          <a:latin typeface="Lucida Sans" panose="020B0602030504020204" pitchFamily="34" charset="0"/>
                        </a:rPr>
                        <a:t>4HCl(g) + O</a:t>
                      </a:r>
                      <a:r>
                        <a:rPr lang="en-US" sz="900" b="0" baseline="-25000" dirty="0">
                          <a:latin typeface="Lucida Sans" panose="020B0602030504020204" pitchFamily="34" charset="0"/>
                        </a:rPr>
                        <a:t>2 </a:t>
                      </a:r>
                      <a:r>
                        <a:rPr lang="en-US" sz="900" b="0" dirty="0">
                          <a:latin typeface="Lucida Sans" panose="020B0602030504020204" pitchFamily="34" charset="0"/>
                        </a:rPr>
                        <a:t>(g) </a:t>
                      </a:r>
                      <a:endParaRPr lang="en-GB" sz="900" b="0" dirty="0">
                        <a:latin typeface="Lucida Sans" panose="020B0602030504020204" pitchFamily="34" charset="0"/>
                      </a:endParaRPr>
                    </a:p>
                  </a:txBody>
                  <a:tcPr/>
                </a:tc>
                <a:tc>
                  <a:txBody>
                    <a:bodyPr/>
                    <a:lstStyle/>
                    <a:p>
                      <a:pPr algn="l"/>
                      <a:r>
                        <a:rPr lang="en-GB" sz="900" dirty="0">
                          <a:latin typeface="Lucida Sans" panose="020B0602030504020204" pitchFamily="34" charset="0"/>
                        </a:rPr>
                        <a:t>Goes</a:t>
                      </a:r>
                      <a:r>
                        <a:rPr lang="en-GB" sz="900" baseline="0" dirty="0">
                          <a:latin typeface="Lucida Sans" panose="020B0602030504020204" pitchFamily="34" charset="0"/>
                        </a:rPr>
                        <a:t> from pale green to colourless</a:t>
                      </a:r>
                      <a:endParaRPr lang="en-GB" sz="900" dirty="0">
                        <a:latin typeface="Lucida Sans" panose="020B0602030504020204" pitchFamily="34" charset="0"/>
                      </a:endParaRPr>
                    </a:p>
                  </a:txBody>
                  <a:tcPr/>
                </a:tc>
                <a:extLst>
                  <a:ext uri="{0D108BD9-81ED-4DB2-BD59-A6C34878D82A}">
                    <a16:rowId xmlns:a16="http://schemas.microsoft.com/office/drawing/2014/main" val="3103325299"/>
                  </a:ext>
                </a:extLst>
              </a:tr>
              <a:tr h="0">
                <a:tc gridSpan="2">
                  <a:txBody>
                    <a:bodyPr/>
                    <a:lstStyle/>
                    <a:p>
                      <a:pPr algn="l"/>
                      <a:r>
                        <a:rPr lang="en-GB" sz="900" b="0" dirty="0">
                          <a:solidFill>
                            <a:schemeClr val="tx1"/>
                          </a:solidFill>
                          <a:latin typeface="Lucida Sans" pitchFamily="34" charset="0"/>
                          <a:ea typeface="Adobe Fan Heiti Std B"/>
                        </a:rPr>
                        <a:t>Alternative</a:t>
                      </a:r>
                      <a:r>
                        <a:rPr lang="en-GB" sz="900" b="0" baseline="0" dirty="0">
                          <a:solidFill>
                            <a:schemeClr val="tx1"/>
                          </a:solidFill>
                          <a:latin typeface="Lucida Sans" pitchFamily="34" charset="0"/>
                          <a:ea typeface="Adobe Fan Heiti Std B"/>
                        </a:rPr>
                        <a:t> chlorination of swimming pools:</a:t>
                      </a:r>
                      <a:endParaRPr lang="en-GB" sz="900" b="0" dirty="0">
                        <a:latin typeface="Lucida Sans" panose="020B0602030504020204" pitchFamily="34" charset="0"/>
                      </a:endParaRPr>
                    </a:p>
                  </a:txBody>
                  <a:tcPr/>
                </a:tc>
                <a:tc hMerge="1">
                  <a:txBody>
                    <a:bodyPr/>
                    <a:lstStyle/>
                    <a:p>
                      <a:endParaRPr lang="en-GB"/>
                    </a:p>
                  </a:txBody>
                  <a:tcPr/>
                </a:tc>
                <a:extLst>
                  <a:ext uri="{0D108BD9-81ED-4DB2-BD59-A6C34878D82A}">
                    <a16:rowId xmlns:a16="http://schemas.microsoft.com/office/drawing/2014/main" val="4192354558"/>
                  </a:ext>
                </a:extLst>
              </a:tr>
              <a:tr h="0">
                <a:tc>
                  <a:txBody>
                    <a:bodyPr/>
                    <a:lstStyle/>
                    <a:p>
                      <a:pPr algn="ctr"/>
                      <a:r>
                        <a:rPr lang="en-US" sz="900" b="0" dirty="0" err="1">
                          <a:latin typeface="Lucida Sans" panose="020B0602030504020204" pitchFamily="34" charset="0"/>
                        </a:rPr>
                        <a:t>NaClO</a:t>
                      </a:r>
                      <a:r>
                        <a:rPr lang="en-US" sz="900" b="0" dirty="0">
                          <a:latin typeface="Lucida Sans" panose="020B0602030504020204" pitchFamily="34" charset="0"/>
                        </a:rPr>
                        <a:t>(s) + H</a:t>
                      </a:r>
                      <a:r>
                        <a:rPr lang="en-US" sz="900" b="0" baseline="-25000" dirty="0">
                          <a:latin typeface="Lucida Sans" panose="020B0602030504020204" pitchFamily="34" charset="0"/>
                        </a:rPr>
                        <a:t>2</a:t>
                      </a:r>
                      <a:r>
                        <a:rPr lang="en-US" sz="900" b="0" dirty="0">
                          <a:latin typeface="Lucida Sans" panose="020B0602030504020204" pitchFamily="34" charset="0"/>
                        </a:rPr>
                        <a:t>O(l) </a:t>
                      </a:r>
                      <a:r>
                        <a:rPr lang="en-GB" sz="900" b="0" dirty="0">
                          <a:latin typeface="Lucida Sans" panose="020B0602030504020204" pitchFamily="34" charset="0"/>
                          <a:cs typeface="Lucida Sans Unicode" panose="020B0602030504020204" pitchFamily="34" charset="0"/>
                        </a:rPr>
                        <a:t>⇋ </a:t>
                      </a:r>
                      <a:r>
                        <a:rPr lang="en-US" sz="900" b="0" dirty="0">
                          <a:latin typeface="Lucida Sans" panose="020B0602030504020204" pitchFamily="34" charset="0"/>
                        </a:rPr>
                        <a:t>Na</a:t>
                      </a:r>
                      <a:r>
                        <a:rPr lang="en-US" sz="900" b="0" baseline="30000" dirty="0">
                          <a:latin typeface="Lucida Sans" panose="020B0602030504020204" pitchFamily="34" charset="0"/>
                        </a:rPr>
                        <a:t>+</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 + OH</a:t>
                      </a:r>
                      <a:r>
                        <a:rPr lang="en-US" sz="900" b="0" baseline="30000" dirty="0">
                          <a:latin typeface="Lucida Sans" panose="020B0602030504020204" pitchFamily="34" charset="0"/>
                        </a:rPr>
                        <a:t>-</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 + </a:t>
                      </a:r>
                      <a:r>
                        <a:rPr lang="en-US" sz="900" b="0" dirty="0" err="1">
                          <a:latin typeface="Lucida Sans" panose="020B0602030504020204" pitchFamily="34" charset="0"/>
                        </a:rPr>
                        <a:t>HClO</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a:t>
                      </a:r>
                      <a:endParaRPr lang="en-GB" sz="900" b="0" dirty="0">
                        <a:latin typeface="Lucida Sans" panose="020B0602030504020204" pitchFamily="34" charset="0"/>
                      </a:endParaRPr>
                    </a:p>
                  </a:txBody>
                  <a:tcPr/>
                </a:tc>
                <a:tc>
                  <a:txBody>
                    <a:bodyPr/>
                    <a:lstStyle/>
                    <a:p>
                      <a:pPr algn="l"/>
                      <a:r>
                        <a:rPr lang="en-GB" sz="900" dirty="0">
                          <a:latin typeface="Lucida Sans" panose="020B0602030504020204" pitchFamily="34" charset="0"/>
                        </a:rPr>
                        <a:t>Water</a:t>
                      </a:r>
                      <a:r>
                        <a:rPr lang="en-GB" sz="900" baseline="0" dirty="0">
                          <a:latin typeface="Lucida Sans" panose="020B0602030504020204" pitchFamily="34" charset="0"/>
                        </a:rPr>
                        <a:t> is kept slightly acidic</a:t>
                      </a:r>
                      <a:endParaRPr lang="en-GB" sz="900" dirty="0">
                        <a:latin typeface="Lucida Sans" panose="020B0602030504020204" pitchFamily="34" charset="0"/>
                      </a:endParaRPr>
                    </a:p>
                  </a:txBody>
                  <a:tcPr/>
                </a:tc>
                <a:extLst>
                  <a:ext uri="{0D108BD9-81ED-4DB2-BD59-A6C34878D82A}">
                    <a16:rowId xmlns:a16="http://schemas.microsoft.com/office/drawing/2014/main" val="3097682536"/>
                  </a:ext>
                </a:extLst>
              </a:tr>
              <a:tr h="0">
                <a:tc gridSpan="2">
                  <a:txBody>
                    <a:bodyPr/>
                    <a:lstStyle/>
                    <a:p>
                      <a:pPr algn="l"/>
                      <a:r>
                        <a:rPr lang="en-GB" sz="900" b="0" dirty="0">
                          <a:latin typeface="Lucida Sans" panose="020B0602030504020204" pitchFamily="34" charset="0"/>
                        </a:rPr>
                        <a:t>Reactivity with alkali:</a:t>
                      </a:r>
                    </a:p>
                  </a:txBody>
                  <a:tcPr/>
                </a:tc>
                <a:tc hMerge="1">
                  <a:txBody>
                    <a:bodyPr/>
                    <a:lstStyle/>
                    <a:p>
                      <a:endParaRPr lang="en-GB"/>
                    </a:p>
                  </a:txBody>
                  <a:tcPr/>
                </a:tc>
                <a:extLst>
                  <a:ext uri="{0D108BD9-81ED-4DB2-BD59-A6C34878D82A}">
                    <a16:rowId xmlns:a16="http://schemas.microsoft.com/office/drawing/2014/main" val="1830174208"/>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t-BR" sz="900" b="0" dirty="0">
                          <a:latin typeface="Lucida Sans" panose="020B0602030504020204" pitchFamily="34" charset="0"/>
                        </a:rPr>
                        <a:t>Cl</a:t>
                      </a:r>
                      <a:r>
                        <a:rPr lang="pt-BR" sz="900" b="0" baseline="-25000" dirty="0">
                          <a:latin typeface="Lucida Sans" panose="020B0602030504020204" pitchFamily="34" charset="0"/>
                        </a:rPr>
                        <a:t>2</a:t>
                      </a:r>
                      <a:r>
                        <a:rPr lang="pt-BR" sz="900" b="0" dirty="0">
                          <a:latin typeface="Lucida Sans" panose="020B0602030504020204" pitchFamily="34" charset="0"/>
                        </a:rPr>
                        <a:t>(g) + 2NaOH(aq)</a:t>
                      </a:r>
                      <a:r>
                        <a:rPr lang="pt-BR" sz="900" b="0" baseline="0" dirty="0">
                          <a:latin typeface="Lucida Sans" panose="020B0602030504020204" pitchFamily="34" charset="0"/>
                        </a:rPr>
                        <a:t> </a:t>
                      </a:r>
                      <a:r>
                        <a:rPr lang="en-US" sz="900" b="0" dirty="0">
                          <a:latin typeface="Lucida Sans" panose="020B0602030504020204" pitchFamily="34" charset="0"/>
                          <a:sym typeface="Wingdings" panose="05000000000000000000" pitchFamily="2" charset="2"/>
                        </a:rPr>
                        <a:t></a:t>
                      </a:r>
                      <a:r>
                        <a:rPr lang="pt-BR" sz="900" b="0" baseline="0" dirty="0">
                          <a:latin typeface="Lucida Sans" panose="020B0602030504020204" pitchFamily="34" charset="0"/>
                          <a:sym typeface="Wingdings" panose="05000000000000000000" pitchFamily="2" charset="2"/>
                        </a:rPr>
                        <a:t> </a:t>
                      </a:r>
                      <a:r>
                        <a:rPr lang="pt-BR" sz="900" b="0" dirty="0">
                          <a:latin typeface="Lucida Sans" panose="020B0602030504020204" pitchFamily="34" charset="0"/>
                        </a:rPr>
                        <a:t>Cl</a:t>
                      </a:r>
                      <a:r>
                        <a:rPr lang="pt-BR" sz="900" b="0" baseline="30000" dirty="0">
                          <a:latin typeface="Lucida Sans" panose="020B0602030504020204" pitchFamily="34" charset="0"/>
                        </a:rPr>
                        <a:t>-</a:t>
                      </a:r>
                      <a:r>
                        <a:rPr lang="pt-BR" sz="900" b="0" dirty="0">
                          <a:latin typeface="Lucida Sans" panose="020B0602030504020204" pitchFamily="34" charset="0"/>
                        </a:rPr>
                        <a:t>(aq) + NaClO(aq) + H</a:t>
                      </a:r>
                      <a:r>
                        <a:rPr lang="pt-BR" sz="900" b="0" baseline="-25000" dirty="0">
                          <a:latin typeface="Lucida Sans" panose="020B0602030504020204" pitchFamily="34" charset="0"/>
                        </a:rPr>
                        <a:t>2</a:t>
                      </a:r>
                      <a:r>
                        <a:rPr lang="pt-BR" sz="900" b="0" dirty="0">
                          <a:latin typeface="Lucida Sans" panose="020B0602030504020204" pitchFamily="34" charset="0"/>
                        </a:rPr>
                        <a:t>O(l)</a:t>
                      </a:r>
                      <a:endParaRPr lang="en-GB" sz="900" b="0" dirty="0">
                        <a:latin typeface="Lucida Sans" panose="020B0602030504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D</a:t>
                      </a:r>
                      <a:r>
                        <a:rPr lang="en-GB" sz="900" dirty="0">
                          <a:solidFill>
                            <a:schemeClr val="tx1"/>
                          </a:solidFill>
                          <a:latin typeface="Lucida Sans" panose="020B0602030504020204" pitchFamily="34" charset="0"/>
                        </a:rPr>
                        <a:t>isproportionation</a:t>
                      </a:r>
                      <a:r>
                        <a:rPr lang="en-GB" sz="900" baseline="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rPr>
                        <a:t>reaction</a:t>
                      </a:r>
                      <a:endParaRPr lang="en-GB" sz="900" b="1" dirty="0">
                        <a:latin typeface="Lucida Sans" panose="020B0602030504020204" pitchFamily="34" charset="0"/>
                      </a:endParaRPr>
                    </a:p>
                  </a:txBody>
                  <a:tcPr/>
                </a:tc>
                <a:extLst>
                  <a:ext uri="{0D108BD9-81ED-4DB2-BD59-A6C34878D82A}">
                    <a16:rowId xmlns:a16="http://schemas.microsoft.com/office/drawing/2014/main" val="1673994638"/>
                  </a:ext>
                </a:extLst>
              </a:tr>
            </a:tbl>
          </a:graphicData>
        </a:graphic>
      </p:graphicFrame>
    </p:spTree>
    <p:extLst>
      <p:ext uri="{BB962C8B-B14F-4D97-AF65-F5344CB8AC3E}">
        <p14:creationId xmlns:p14="http://schemas.microsoft.com/office/powerpoint/2010/main" val="2954186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81243302"/>
              </p:ext>
            </p:extLst>
          </p:nvPr>
        </p:nvGraphicFramePr>
        <p:xfrm>
          <a:off x="103444" y="557972"/>
          <a:ext cx="4536504" cy="550332"/>
        </p:xfrm>
        <a:graphic>
          <a:graphicData uri="http://schemas.openxmlformats.org/drawingml/2006/table">
            <a:tbl>
              <a:tblPr firstRow="1" bandRow="1">
                <a:tableStyleId>{69012ECD-51FC-41F1-AA8D-1B2483CD663E}</a:tableStyleId>
              </a:tblPr>
              <a:tblGrid>
                <a:gridCol w="1447821">
                  <a:extLst>
                    <a:ext uri="{9D8B030D-6E8A-4147-A177-3AD203B41FA5}">
                      <a16:colId xmlns:a16="http://schemas.microsoft.com/office/drawing/2014/main" val="20000"/>
                    </a:ext>
                  </a:extLst>
                </a:gridCol>
                <a:gridCol w="3088683">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r>
                        <a:rPr lang="en-GB" sz="900" dirty="0">
                          <a:solidFill>
                            <a:schemeClr val="tx1"/>
                          </a:solidFill>
                          <a:latin typeface="Lucida Sans" panose="020B0602030504020204" pitchFamily="34" charset="0"/>
                        </a:rPr>
                        <a:t>Amphoteric:</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solidFill>
                            <a:schemeClr val="tx1"/>
                          </a:solidFill>
                          <a:latin typeface="Lucida Sans" panose="020B0602030504020204" pitchFamily="34" charset="0"/>
                        </a:rPr>
                        <a:t>able to react both as a base and as an acid.</a:t>
                      </a:r>
                      <a:endParaRPr lang="en-GB" sz="900" dirty="0">
                        <a:solidFill>
                          <a:schemeClr val="tx1"/>
                        </a:solidFill>
                        <a:latin typeface="Lucida Sans" pitchFamily="34" charset="0"/>
                        <a:ea typeface="Adobe Fan Heiti Std B" panose="020B0700000000000000" pitchFamily="34" charset="-128"/>
                      </a:endParaRPr>
                    </a:p>
                  </a:txBody>
                  <a:tcPr/>
                </a:tc>
                <a:extLst>
                  <a:ext uri="{0D108BD9-81ED-4DB2-BD59-A6C34878D82A}">
                    <a16:rowId xmlns:a16="http://schemas.microsoft.com/office/drawing/2014/main" val="10001"/>
                  </a:ext>
                </a:extLst>
              </a:tr>
            </a:tbl>
          </a:graphicData>
        </a:graphic>
      </p:graphicFrame>
      <p:sp>
        <p:nvSpPr>
          <p:cNvPr id="16" name="TextBox 15"/>
          <p:cNvSpPr txBox="1"/>
          <p:nvPr/>
        </p:nvSpPr>
        <p:spPr>
          <a:xfrm>
            <a:off x="272480" y="188640"/>
            <a:ext cx="3456384" cy="369332"/>
          </a:xfrm>
          <a:prstGeom prst="rect">
            <a:avLst/>
          </a:prstGeom>
          <a:noFill/>
        </p:spPr>
        <p:txBody>
          <a:bodyPr wrap="square" lIns="91440" tIns="45720" rIns="91440" bIns="45720" rtlCol="0" anchor="t">
            <a:spAutoFit/>
          </a:bodyPr>
          <a:lstStyle/>
          <a:p>
            <a:r>
              <a:rPr lang="en-GB" dirty="0">
                <a:latin typeface="Lucida Sans"/>
              </a:rPr>
              <a:t>Module3: Period 3</a:t>
            </a:r>
          </a:p>
        </p:txBody>
      </p:sp>
      <p:graphicFrame>
        <p:nvGraphicFramePr>
          <p:cNvPr id="17" name="Table 16"/>
          <p:cNvGraphicFramePr>
            <a:graphicFrameLocks noGrp="1"/>
          </p:cNvGraphicFramePr>
          <p:nvPr>
            <p:extLst>
              <p:ext uri="{D42A27DB-BD31-4B8C-83A1-F6EECF244321}">
                <p14:modId xmlns:p14="http://schemas.microsoft.com/office/powerpoint/2010/main" val="1874762151"/>
              </p:ext>
            </p:extLst>
          </p:nvPr>
        </p:nvGraphicFramePr>
        <p:xfrm>
          <a:off x="4736977" y="151116"/>
          <a:ext cx="4968551" cy="3061860"/>
        </p:xfrm>
        <a:graphic>
          <a:graphicData uri="http://schemas.openxmlformats.org/drawingml/2006/table">
            <a:tbl>
              <a:tblPr firstRow="1" bandRow="1">
                <a:tableStyleId>{69012ECD-51FC-41F1-AA8D-1B2483CD663E}</a:tableStyleId>
              </a:tblPr>
              <a:tblGrid>
                <a:gridCol w="1680538">
                  <a:extLst>
                    <a:ext uri="{9D8B030D-6E8A-4147-A177-3AD203B41FA5}">
                      <a16:colId xmlns:a16="http://schemas.microsoft.com/office/drawing/2014/main" val="20000"/>
                    </a:ext>
                  </a:extLst>
                </a:gridCol>
                <a:gridCol w="1919861">
                  <a:extLst>
                    <a:ext uri="{9D8B030D-6E8A-4147-A177-3AD203B41FA5}">
                      <a16:colId xmlns:a16="http://schemas.microsoft.com/office/drawing/2014/main" val="1823128182"/>
                    </a:ext>
                  </a:extLst>
                </a:gridCol>
                <a:gridCol w="1368152">
                  <a:extLst>
                    <a:ext uri="{9D8B030D-6E8A-4147-A177-3AD203B41FA5}">
                      <a16:colId xmlns:a16="http://schemas.microsoft.com/office/drawing/2014/main" val="2940236028"/>
                    </a:ext>
                  </a:extLst>
                </a:gridCol>
              </a:tblGrid>
              <a:tr h="273630">
                <a:tc gridSpan="3">
                  <a:txBody>
                    <a:bodyPr/>
                    <a:lstStyle/>
                    <a:p>
                      <a:r>
                        <a:rPr lang="en-GB" sz="900" dirty="0">
                          <a:solidFill>
                            <a:schemeClr val="bg1"/>
                          </a:solidFill>
                          <a:latin typeface="Lucida Sans" panose="020B0602030504020204" pitchFamily="34" charset="0"/>
                        </a:rPr>
                        <a:t>2. Reactivity</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363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baseline="0" dirty="0">
                          <a:solidFill>
                            <a:schemeClr val="tx1"/>
                          </a:solidFill>
                          <a:latin typeface="Lucida Sans" pitchFamily="34" charset="0"/>
                          <a:ea typeface="Adobe Fan Heiti Std B"/>
                        </a:rPr>
                        <a:t>Reactivity with water (only Na, Mg, Cl</a:t>
                      </a:r>
                      <a:r>
                        <a:rPr lang="en-US" sz="900" b="0" baseline="-25000" dirty="0">
                          <a:latin typeface="Lucida Sans" panose="020B0602030504020204" pitchFamily="34" charset="0"/>
                        </a:rPr>
                        <a:t>2</a:t>
                      </a:r>
                      <a:r>
                        <a:rPr lang="en-GB" sz="900" b="0" baseline="0" dirty="0">
                          <a:solidFill>
                            <a:schemeClr val="tx1"/>
                          </a:solidFill>
                          <a:latin typeface="Lucida Sans" pitchFamily="34" charset="0"/>
                          <a:ea typeface="Adobe Fan Heiti Std B"/>
                          <a:sym typeface="Wingdings" panose="05000000000000000000" pitchFamily="2" charset="2"/>
                        </a:rPr>
                        <a:t>):</a:t>
                      </a:r>
                      <a:endParaRPr lang="en-GB" sz="900" b="0" baseline="0" dirty="0">
                        <a:solidFill>
                          <a:schemeClr val="tx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15692373"/>
                  </a:ext>
                </a:extLst>
              </a:tr>
              <a:tr h="26717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2Na(s) + 2H</a:t>
                      </a:r>
                      <a:r>
                        <a:rPr lang="en-GB" sz="900" b="0" baseline="-25000" dirty="0">
                          <a:latin typeface="Lucida Sans" panose="020B0602030504020204" pitchFamily="34" charset="0"/>
                        </a:rPr>
                        <a:t>2</a:t>
                      </a:r>
                      <a:r>
                        <a:rPr lang="en-GB" sz="900" b="0" dirty="0">
                          <a:latin typeface="Lucida Sans" panose="020B0602030504020204" pitchFamily="34" charset="0"/>
                        </a:rPr>
                        <a:t>O(l) </a:t>
                      </a:r>
                      <a:r>
                        <a:rPr lang="en-GB" sz="900" b="0" dirty="0">
                          <a:latin typeface="Lucida Sans" panose="020B0602030504020204" pitchFamily="34" charset="0"/>
                          <a:sym typeface="Wingdings" panose="05000000000000000000" pitchFamily="2" charset="2"/>
                        </a:rPr>
                        <a:t> 2NaOH(</a:t>
                      </a:r>
                      <a:r>
                        <a:rPr lang="en-GB" sz="900" b="0" dirty="0" err="1">
                          <a:latin typeface="Lucida Sans" panose="020B0602030504020204" pitchFamily="34" charset="0"/>
                          <a:sym typeface="Wingdings" panose="05000000000000000000" pitchFamily="2" charset="2"/>
                        </a:rPr>
                        <a:t>aq</a:t>
                      </a:r>
                      <a:r>
                        <a:rPr lang="en-GB" sz="900" b="0" dirty="0">
                          <a:latin typeface="Lucida Sans" panose="020B0602030504020204" pitchFamily="34" charset="0"/>
                          <a:sym typeface="Wingdings" panose="05000000000000000000" pitchFamily="2" charset="2"/>
                        </a:rPr>
                        <a:t>) + H</a:t>
                      </a:r>
                      <a:r>
                        <a:rPr lang="en-GB" sz="900" b="0" baseline="-25000" dirty="0">
                          <a:latin typeface="Lucida Sans" panose="020B0602030504020204" pitchFamily="34" charset="0"/>
                          <a:sym typeface="Wingdings" panose="05000000000000000000" pitchFamily="2" charset="2"/>
                        </a:rPr>
                        <a:t>2</a:t>
                      </a:r>
                      <a:r>
                        <a:rPr lang="en-GB" sz="900" b="0" dirty="0">
                          <a:latin typeface="Lucida Sans" panose="020B0602030504020204" pitchFamily="34" charset="0"/>
                          <a:sym typeface="Wingdings" panose="05000000000000000000" pitchFamily="2" charset="2"/>
                        </a:rPr>
                        <a:t>(g)</a:t>
                      </a:r>
                      <a:endParaRPr lang="en-GB" sz="900" b="0" baseline="-2500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Mg(s) + 2H</a:t>
                      </a:r>
                      <a:r>
                        <a:rPr lang="en-GB" sz="900" b="0" baseline="-25000" dirty="0">
                          <a:latin typeface="Lucida Sans" panose="020B0602030504020204" pitchFamily="34" charset="0"/>
                        </a:rPr>
                        <a:t>2</a:t>
                      </a:r>
                      <a:r>
                        <a:rPr lang="en-GB" sz="900" b="0" dirty="0">
                          <a:latin typeface="Lucida Sans" panose="020B0602030504020204" pitchFamily="34" charset="0"/>
                        </a:rPr>
                        <a:t>O(l) </a:t>
                      </a:r>
                      <a:r>
                        <a:rPr lang="en-GB" sz="900" b="0" dirty="0">
                          <a:latin typeface="Lucida Sans" panose="020B0602030504020204" pitchFamily="34" charset="0"/>
                          <a:sym typeface="Wingdings" panose="05000000000000000000" pitchFamily="2" charset="2"/>
                        </a:rPr>
                        <a:t></a:t>
                      </a:r>
                      <a:r>
                        <a:rPr lang="en-GB" sz="900" b="0" dirty="0">
                          <a:latin typeface="Lucida Sans" panose="020B0602030504020204" pitchFamily="34" charset="0"/>
                        </a:rPr>
                        <a:t>Mg(OH)</a:t>
                      </a:r>
                      <a:r>
                        <a:rPr lang="en-GB" sz="900" b="0" baseline="-25000" dirty="0">
                          <a:latin typeface="Lucida Sans" panose="020B0602030504020204" pitchFamily="34" charset="0"/>
                        </a:rPr>
                        <a:t>2</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H</a:t>
                      </a:r>
                      <a:r>
                        <a:rPr lang="en-GB" sz="900" b="0" baseline="-25000" dirty="0">
                          <a:latin typeface="Lucida Sans" panose="020B0602030504020204" pitchFamily="34" charset="0"/>
                        </a:rPr>
                        <a:t>2</a:t>
                      </a:r>
                      <a:r>
                        <a:rPr lang="en-GB" sz="900" b="0" dirty="0">
                          <a:latin typeface="Lucida Sans" panose="020B0602030504020204" pitchFamily="34" charset="0"/>
                        </a:rPr>
                        <a:t>(g)</a:t>
                      </a: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Mg(s) + H</a:t>
                      </a:r>
                      <a:r>
                        <a:rPr lang="en-GB" sz="900" b="0" baseline="-25000" dirty="0">
                          <a:latin typeface="Lucida Sans" panose="020B0602030504020204" pitchFamily="34" charset="0"/>
                        </a:rPr>
                        <a:t>2</a:t>
                      </a:r>
                      <a:r>
                        <a:rPr lang="en-GB" sz="900" b="0" dirty="0">
                          <a:latin typeface="Lucida Sans" panose="020B0602030504020204" pitchFamily="34" charset="0"/>
                        </a:rPr>
                        <a:t>O(g) </a:t>
                      </a:r>
                      <a:r>
                        <a:rPr lang="en-GB" sz="900" b="0" dirty="0">
                          <a:latin typeface="Lucida Sans" panose="020B0602030504020204" pitchFamily="34" charset="0"/>
                          <a:sym typeface="Wingdings" panose="05000000000000000000" pitchFamily="2" charset="2"/>
                        </a:rPr>
                        <a:t></a:t>
                      </a:r>
                      <a:r>
                        <a:rPr lang="en-GB" sz="900" b="0" dirty="0" err="1">
                          <a:latin typeface="Lucida Sans" panose="020B0602030504020204" pitchFamily="34" charset="0"/>
                        </a:rPr>
                        <a:t>MgO</a:t>
                      </a:r>
                      <a:r>
                        <a:rPr lang="en-GB" sz="900" b="0" dirty="0">
                          <a:latin typeface="Lucida Sans" panose="020B0602030504020204" pitchFamily="34" charset="0"/>
                        </a:rPr>
                        <a:t>(s) + H</a:t>
                      </a:r>
                      <a:r>
                        <a:rPr lang="en-GB" sz="900" b="0" baseline="-25000" dirty="0">
                          <a:latin typeface="Lucida Sans" panose="020B0602030504020204" pitchFamily="34" charset="0"/>
                        </a:rPr>
                        <a:t>2</a:t>
                      </a:r>
                      <a:r>
                        <a:rPr lang="en-GB" sz="900" b="0" dirty="0">
                          <a:latin typeface="Lucida Sans" panose="020B0602030504020204" pitchFamily="34" charset="0"/>
                        </a:rPr>
                        <a:t>(g)                           </a:t>
                      </a:r>
                    </a:p>
                    <a:p>
                      <a:pPr algn="ctr"/>
                      <a:r>
                        <a:rPr lang="en-US" sz="900" b="0" dirty="0">
                          <a:latin typeface="Lucida Sans" panose="020B0602030504020204" pitchFamily="34" charset="0"/>
                        </a:rPr>
                        <a:t>Cl</a:t>
                      </a:r>
                      <a:r>
                        <a:rPr lang="en-US" sz="900" b="0" baseline="-25000" dirty="0">
                          <a:latin typeface="Lucida Sans" panose="020B0602030504020204" pitchFamily="34" charset="0"/>
                        </a:rPr>
                        <a:t>2</a:t>
                      </a:r>
                      <a:r>
                        <a:rPr lang="en-US" sz="900" b="0" dirty="0">
                          <a:latin typeface="Lucida Sans" panose="020B0602030504020204" pitchFamily="34" charset="0"/>
                        </a:rPr>
                        <a:t>(g) + H</a:t>
                      </a:r>
                      <a:r>
                        <a:rPr lang="en-US" sz="900" b="0" baseline="-25000" dirty="0">
                          <a:latin typeface="Lucida Sans" panose="020B0602030504020204" pitchFamily="34" charset="0"/>
                        </a:rPr>
                        <a:t>2</a:t>
                      </a:r>
                      <a:r>
                        <a:rPr lang="en-US" sz="900" b="0" dirty="0">
                          <a:latin typeface="Lucida Sans" panose="020B0602030504020204" pitchFamily="34" charset="0"/>
                        </a:rPr>
                        <a:t>O(l) </a:t>
                      </a:r>
                      <a:r>
                        <a:rPr lang="en-GB" sz="900" b="0" dirty="0">
                          <a:latin typeface="Lucida Sans" panose="020B0602030504020204" pitchFamily="34" charset="0"/>
                          <a:cs typeface="Lucida Sans Unicode" panose="020B0602030504020204" pitchFamily="34" charset="0"/>
                        </a:rPr>
                        <a:t>⇋ </a:t>
                      </a:r>
                      <a:r>
                        <a:rPr lang="en-US" sz="900" b="0" dirty="0" err="1">
                          <a:latin typeface="Lucida Sans" panose="020B0602030504020204" pitchFamily="34" charset="0"/>
                        </a:rPr>
                        <a:t>HCl</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 + </a:t>
                      </a:r>
                      <a:r>
                        <a:rPr lang="en-US" sz="900" b="0" dirty="0" err="1">
                          <a:latin typeface="Lucida Sans" panose="020B0602030504020204" pitchFamily="34" charset="0"/>
                        </a:rPr>
                        <a:t>HClO</a:t>
                      </a:r>
                      <a:r>
                        <a:rPr lang="en-US" sz="900" b="0" dirty="0">
                          <a:latin typeface="Lucida Sans" panose="020B0602030504020204" pitchFamily="34" charset="0"/>
                        </a:rPr>
                        <a:t>(</a:t>
                      </a:r>
                      <a:r>
                        <a:rPr lang="en-US" sz="900" b="0" dirty="0" err="1">
                          <a:latin typeface="Lucida Sans" panose="020B0602030504020204" pitchFamily="34" charset="0"/>
                        </a:rPr>
                        <a:t>aq</a:t>
                      </a:r>
                      <a:r>
                        <a:rPr lang="en-US" sz="900" b="0" dirty="0">
                          <a:latin typeface="Lucida Sans" panose="020B0602030504020204" pitchFamily="34" charset="0"/>
                        </a:rPr>
                        <a:t>)</a:t>
                      </a:r>
                      <a:endParaRPr lang="en-GB" sz="900" b="0" dirty="0">
                        <a:solidFill>
                          <a:schemeClr val="tx1"/>
                        </a:solidFill>
                        <a:latin typeface="Lucida Sans" pitchFamily="34" charset="0"/>
                        <a:ea typeface="Adobe Fan Heiti Std B"/>
                      </a:endParaRPr>
                    </a:p>
                  </a:txBody>
                  <a:tcPr/>
                </a:tc>
                <a:tc hMerge="1">
                  <a:txBody>
                    <a:bodyPr/>
                    <a:lstStyle/>
                    <a:p>
                      <a:endParaRPr lang="en-GB"/>
                    </a:p>
                  </a:txBody>
                  <a:tcPr/>
                </a:tc>
                <a:tc>
                  <a:txBody>
                    <a:bodyPr/>
                    <a:lstStyle/>
                    <a:p>
                      <a:pPr algn="ctr"/>
                      <a:endParaRPr lang="en-GB" sz="900" b="0" dirty="0">
                        <a:solidFill>
                          <a:schemeClr val="tx1"/>
                        </a:solidFill>
                        <a:latin typeface="Lucida Sans" pitchFamily="34" charset="0"/>
                        <a:ea typeface="Adobe Fan Heiti Std B"/>
                      </a:endParaRPr>
                    </a:p>
                    <a:p>
                      <a:pPr algn="ctr"/>
                      <a:endParaRPr lang="en-GB" sz="800" b="0" dirty="0">
                        <a:solidFill>
                          <a:schemeClr val="tx1"/>
                        </a:solidFill>
                        <a:latin typeface="Lucida Sans" pitchFamily="34" charset="0"/>
                        <a:ea typeface="Adobe Fan Heiti Std B"/>
                      </a:endParaRPr>
                    </a:p>
                    <a:p>
                      <a:pPr algn="l"/>
                      <a:r>
                        <a:rPr lang="en-GB" sz="800" b="0" dirty="0">
                          <a:solidFill>
                            <a:schemeClr val="tx1"/>
                          </a:solidFill>
                          <a:latin typeface="Lucida Sans" pitchFamily="34" charset="0"/>
                          <a:ea typeface="Adobe Fan Heiti Std B"/>
                        </a:rPr>
                        <a:t>Faster with steam</a:t>
                      </a:r>
                    </a:p>
                  </a:txBody>
                  <a:tcPr/>
                </a:tc>
                <a:extLst>
                  <a:ext uri="{0D108BD9-81ED-4DB2-BD59-A6C34878D82A}">
                    <a16:rowId xmlns:a16="http://schemas.microsoft.com/office/drawing/2014/main" val="1316261769"/>
                  </a:ext>
                </a:extLst>
              </a:tr>
              <a:tr h="182995">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rPr>
                        <a:t>Reactivity with oxygen:</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28139582"/>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4Na</a:t>
                      </a:r>
                      <a:r>
                        <a:rPr lang="en-GB" sz="900" b="0" dirty="0">
                          <a:latin typeface="Lucida Sans" panose="020B0602030504020204" pitchFamily="34" charset="0"/>
                        </a:rPr>
                        <a:t>(s) </a:t>
                      </a:r>
                      <a:r>
                        <a:rPr lang="en-GB" sz="900" dirty="0">
                          <a:latin typeface="Lucida Sans" panose="020B0602030504020204" pitchFamily="34" charset="0"/>
                        </a:rPr>
                        <a:t>+ 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2</a:t>
                      </a:r>
                      <a:r>
                        <a:rPr lang="en-GB" sz="900" dirty="0">
                          <a:latin typeface="Lucida Sans" panose="020B0602030504020204" pitchFamily="34" charset="0"/>
                        </a:rPr>
                        <a:t>Na</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0" dirty="0">
                          <a:latin typeface="Lucida Sans" panose="020B0602030504020204" pitchFamily="34" charset="0"/>
                        </a:rPr>
                        <a:t>(s)</a:t>
                      </a:r>
                      <a:endParaRPr lang="en-GB" sz="900" dirty="0">
                        <a:latin typeface="Lucida Sans" panose="020B0602030504020204"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Bright yellow flame forming white sodium oxide</a:t>
                      </a:r>
                    </a:p>
                  </a:txBody>
                  <a:tcPr/>
                </a:tc>
                <a:tc hMerge="1">
                  <a:txBody>
                    <a:bodyPr/>
                    <a:lstStyle/>
                    <a:p>
                      <a:endParaRPr lang="en-GB"/>
                    </a:p>
                  </a:txBody>
                  <a:tcPr/>
                </a:tc>
                <a:extLst>
                  <a:ext uri="{0D108BD9-81ED-4DB2-BD59-A6C34878D82A}">
                    <a16:rowId xmlns:a16="http://schemas.microsoft.com/office/drawing/2014/main" val="1375215689"/>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2Mg</a:t>
                      </a:r>
                      <a:r>
                        <a:rPr lang="en-GB" sz="900" b="0" dirty="0">
                          <a:latin typeface="Lucida Sans" panose="020B0602030504020204" pitchFamily="34" charset="0"/>
                        </a:rPr>
                        <a:t>(s)</a:t>
                      </a:r>
                      <a:r>
                        <a:rPr lang="en-GB" sz="900" baseline="-25000" dirty="0">
                          <a:latin typeface="Lucida Sans" panose="020B0602030504020204" pitchFamily="34" charset="0"/>
                        </a:rPr>
                        <a:t> </a:t>
                      </a:r>
                      <a:r>
                        <a:rPr lang="en-GB" sz="900" dirty="0">
                          <a:latin typeface="Lucida Sans" panose="020B0602030504020204" pitchFamily="34" charset="0"/>
                        </a:rPr>
                        <a:t>+ 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2Mg</a:t>
                      </a:r>
                      <a:r>
                        <a:rPr lang="en-GB" sz="900" dirty="0">
                          <a:latin typeface="Lucida Sans" panose="020B0602030504020204" pitchFamily="34" charset="0"/>
                        </a:rPr>
                        <a:t>O</a:t>
                      </a:r>
                      <a:r>
                        <a:rPr lang="en-GB" sz="900" b="0" dirty="0">
                          <a:latin typeface="Lucida Sans" panose="020B0602030504020204" pitchFamily="34" charset="0"/>
                        </a:rPr>
                        <a:t>(s)</a:t>
                      </a:r>
                      <a:endParaRPr lang="en-GB" sz="900" dirty="0">
                        <a:latin typeface="Lucida Sans" panose="020B0602030504020204"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Bright white flame forming white magnesium oxide.</a:t>
                      </a:r>
                    </a:p>
                  </a:txBody>
                  <a:tcPr/>
                </a:tc>
                <a:tc hMerge="1">
                  <a:txBody>
                    <a:bodyPr/>
                    <a:lstStyle/>
                    <a:p>
                      <a:endParaRPr lang="en-GB"/>
                    </a:p>
                  </a:txBody>
                  <a:tcPr/>
                </a:tc>
                <a:extLst>
                  <a:ext uri="{0D108BD9-81ED-4DB2-BD59-A6C34878D82A}">
                    <a16:rowId xmlns:a16="http://schemas.microsoft.com/office/drawing/2014/main" val="1160354109"/>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4Al</a:t>
                      </a:r>
                      <a:r>
                        <a:rPr lang="en-GB" sz="900" b="0" dirty="0">
                          <a:latin typeface="Lucida Sans" panose="020B0602030504020204" pitchFamily="34" charset="0"/>
                        </a:rPr>
                        <a:t>(s)</a:t>
                      </a:r>
                      <a:r>
                        <a:rPr lang="en-GB" sz="900" baseline="-25000" dirty="0">
                          <a:latin typeface="Lucida Sans" panose="020B0602030504020204" pitchFamily="34" charset="0"/>
                        </a:rPr>
                        <a:t> </a:t>
                      </a:r>
                      <a:r>
                        <a:rPr lang="en-GB" sz="900" dirty="0">
                          <a:latin typeface="Lucida Sans" panose="020B0602030504020204" pitchFamily="34" charset="0"/>
                        </a:rPr>
                        <a:t>+ 3O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sym typeface="Wingdings" panose="05000000000000000000" pitchFamily="2" charset="2"/>
                        </a:rPr>
                        <a:t> 2Al</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3</a:t>
                      </a:r>
                      <a:r>
                        <a:rPr lang="en-GB" sz="900" b="0" dirty="0">
                          <a:latin typeface="Lucida Sans" panose="020B0602030504020204" pitchFamily="34" charset="0"/>
                        </a:rPr>
                        <a:t>(s)</a:t>
                      </a:r>
                      <a:endParaRPr lang="en-GB" sz="900" dirty="0">
                        <a:latin typeface="Lucida Sans" panose="020B0602030504020204"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Bright white flame </a:t>
                      </a:r>
                      <a:r>
                        <a:rPr lang="en-GB" sz="900" b="0" dirty="0">
                          <a:solidFill>
                            <a:schemeClr val="tx1"/>
                          </a:solidFill>
                          <a:latin typeface="Lucida Sans" panose="020B0602030504020204" pitchFamily="34" charset="0"/>
                        </a:rPr>
                        <a:t>in a gas jar forming white </a:t>
                      </a:r>
                      <a:r>
                        <a:rPr lang="en-GB" sz="900" dirty="0">
                          <a:latin typeface="Lucida Sans" panose="020B0602030504020204" pitchFamily="34" charset="0"/>
                          <a:sym typeface="Wingdings" panose="05000000000000000000" pitchFamily="2" charset="2"/>
                        </a:rPr>
                        <a:t>Al</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3.</a:t>
                      </a:r>
                      <a:endParaRPr lang="en-GB" sz="900" b="0" dirty="0">
                        <a:solidFill>
                          <a:schemeClr val="tx1"/>
                        </a:solidFill>
                        <a:latin typeface="Lucida Sans" panose="020B0602030504020204" pitchFamily="34" charset="0"/>
                      </a:endParaRPr>
                    </a:p>
                  </a:txBody>
                  <a:tcPr/>
                </a:tc>
                <a:tc hMerge="1">
                  <a:txBody>
                    <a:bodyPr/>
                    <a:lstStyle/>
                    <a:p>
                      <a:endParaRPr lang="en-GB"/>
                    </a:p>
                  </a:txBody>
                  <a:tcPr/>
                </a:tc>
                <a:extLst>
                  <a:ext uri="{0D108BD9-81ED-4DB2-BD59-A6C34878D82A}">
                    <a16:rowId xmlns:a16="http://schemas.microsoft.com/office/drawing/2014/main" val="4183181075"/>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Si</a:t>
                      </a:r>
                      <a:r>
                        <a:rPr lang="en-GB" sz="900" b="0" dirty="0">
                          <a:latin typeface="Lucida Sans" panose="020B0602030504020204" pitchFamily="34" charset="0"/>
                        </a:rPr>
                        <a:t>(s)</a:t>
                      </a:r>
                      <a:r>
                        <a:rPr lang="en-GB" sz="900" baseline="-25000" dirty="0">
                          <a:latin typeface="Lucida Sans" panose="020B0602030504020204" pitchFamily="34" charset="0"/>
                        </a:rPr>
                        <a:t> </a:t>
                      </a:r>
                      <a:r>
                        <a:rPr lang="en-GB" sz="900" dirty="0">
                          <a:latin typeface="Lucida Sans" panose="020B0602030504020204" pitchFamily="34" charset="0"/>
                        </a:rPr>
                        <a:t>+ 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SiO</a:t>
                      </a:r>
                      <a:r>
                        <a:rPr lang="en-GB" sz="900" baseline="-25000" dirty="0">
                          <a:latin typeface="Lucida Sans" panose="020B0602030504020204" pitchFamily="34" charset="0"/>
                        </a:rPr>
                        <a:t>2</a:t>
                      </a:r>
                      <a:r>
                        <a:rPr lang="en-GB" sz="900" b="0" dirty="0">
                          <a:latin typeface="Lucida Sans" panose="020B0602030504020204" pitchFamily="34" charset="0"/>
                        </a:rPr>
                        <a:t>(s)</a:t>
                      </a:r>
                      <a:r>
                        <a:rPr lang="en-GB" sz="900" dirty="0">
                          <a:latin typeface="Lucida Sans" panose="020B0602030504020204" pitchFamily="34" charset="0"/>
                        </a:rPr>
                        <a:t> </a:t>
                      </a: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Reacts only when heated.</a:t>
                      </a:r>
                    </a:p>
                  </a:txBody>
                  <a:tcPr/>
                </a:tc>
                <a:tc hMerge="1">
                  <a:txBody>
                    <a:bodyPr/>
                    <a:lstStyle/>
                    <a:p>
                      <a:endParaRPr lang="en-GB"/>
                    </a:p>
                  </a:txBody>
                  <a:tcPr/>
                </a:tc>
                <a:extLst>
                  <a:ext uri="{0D108BD9-81ED-4DB2-BD59-A6C34878D82A}">
                    <a16:rowId xmlns:a16="http://schemas.microsoft.com/office/drawing/2014/main" val="320774614"/>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4P</a:t>
                      </a:r>
                      <a:r>
                        <a:rPr lang="en-GB" sz="900" b="0" dirty="0">
                          <a:latin typeface="Lucida Sans" panose="020B0602030504020204" pitchFamily="34" charset="0"/>
                        </a:rPr>
                        <a:t>(s)</a:t>
                      </a:r>
                      <a:r>
                        <a:rPr lang="en-GB" sz="900" baseline="-25000" dirty="0">
                          <a:latin typeface="Lucida Sans" panose="020B0602030504020204" pitchFamily="34" charset="0"/>
                        </a:rPr>
                        <a:t> </a:t>
                      </a:r>
                      <a:r>
                        <a:rPr lang="en-GB" sz="900" dirty="0">
                          <a:latin typeface="Lucida Sans" panose="020B0602030504020204" pitchFamily="34" charset="0"/>
                        </a:rPr>
                        <a:t>+ 5O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P</a:t>
                      </a:r>
                      <a:r>
                        <a:rPr lang="en-GB" sz="900" baseline="-25000" dirty="0">
                          <a:latin typeface="Lucida Sans" panose="020B0602030504020204" pitchFamily="34" charset="0"/>
                        </a:rPr>
                        <a:t>4</a:t>
                      </a:r>
                      <a:r>
                        <a:rPr lang="en-GB" sz="900" dirty="0">
                          <a:latin typeface="Lucida Sans" panose="020B0602030504020204" pitchFamily="34" charset="0"/>
                          <a:sym typeface="Wingdings" panose="05000000000000000000" pitchFamily="2" charset="2"/>
                        </a:rPr>
                        <a:t>O</a:t>
                      </a:r>
                      <a:r>
                        <a:rPr lang="en-GB" sz="900" baseline="-25000" dirty="0">
                          <a:latin typeface="Lucida Sans" panose="020B0602030504020204" pitchFamily="34" charset="0"/>
                        </a:rPr>
                        <a:t>10</a:t>
                      </a:r>
                      <a:r>
                        <a:rPr lang="en-GB" sz="900" b="0" dirty="0">
                          <a:latin typeface="Lucida Sans" panose="020B0602030504020204" pitchFamily="34" charset="0"/>
                        </a:rPr>
                        <a:t>(s)</a:t>
                      </a:r>
                      <a:endParaRPr lang="en-GB" sz="900" dirty="0">
                        <a:latin typeface="Lucida Sans" panose="020B0602030504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900" baseline="-25000" dirty="0">
                        <a:latin typeface="Lucida Sans" panose="020B0602030504020204"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Red P reacts when heated. White P reacts</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spontaneously + white</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smoke.</a:t>
                      </a:r>
                    </a:p>
                  </a:txBody>
                  <a:tcPr/>
                </a:tc>
                <a:tc hMerge="1">
                  <a:txBody>
                    <a:bodyPr/>
                    <a:lstStyle/>
                    <a:p>
                      <a:endParaRPr lang="en-GB"/>
                    </a:p>
                  </a:txBody>
                  <a:tcPr/>
                </a:tc>
                <a:extLst>
                  <a:ext uri="{0D108BD9-81ED-4DB2-BD59-A6C34878D82A}">
                    <a16:rowId xmlns:a16="http://schemas.microsoft.com/office/drawing/2014/main" val="1481687548"/>
                  </a:ext>
                </a:extLst>
              </a:tr>
              <a:tr h="2209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a:latin typeface="Lucida Sans" panose="020B0602030504020204" pitchFamily="34" charset="0"/>
                        </a:rPr>
                        <a:t>S</a:t>
                      </a:r>
                      <a:r>
                        <a:rPr lang="en-GB" sz="900" b="0">
                          <a:latin typeface="Lucida Sans" panose="020B0602030504020204" pitchFamily="34" charset="0"/>
                        </a:rPr>
                        <a:t>(s</a:t>
                      </a:r>
                      <a:r>
                        <a:rPr lang="en-GB" sz="900" b="0" dirty="0">
                          <a:latin typeface="Lucida Sans" panose="020B0602030504020204" pitchFamily="34" charset="0"/>
                        </a:rPr>
                        <a:t>)</a:t>
                      </a:r>
                      <a:r>
                        <a:rPr lang="en-GB" sz="900" baseline="-25000" dirty="0">
                          <a:latin typeface="Lucida Sans" panose="020B0602030504020204" pitchFamily="34" charset="0"/>
                        </a:rPr>
                        <a:t> </a:t>
                      </a:r>
                      <a:r>
                        <a:rPr lang="en-GB" sz="900" dirty="0">
                          <a:latin typeface="Lucida Sans" panose="020B0602030504020204" pitchFamily="34" charset="0"/>
                        </a:rPr>
                        <a:t>+ O</a:t>
                      </a:r>
                      <a:r>
                        <a:rPr lang="en-GB" sz="900" baseline="-25000" dirty="0">
                          <a:latin typeface="Lucida Sans" panose="020B0602030504020204" pitchFamily="34" charset="0"/>
                        </a:rPr>
                        <a:t>2</a:t>
                      </a:r>
                      <a:r>
                        <a:rPr lang="en-GB" sz="900" b="0" dirty="0">
                          <a:latin typeface="Lucida Sans" panose="020B0602030504020204" pitchFamily="34" charset="0"/>
                        </a:rPr>
                        <a:t>(g)</a:t>
                      </a:r>
                      <a:r>
                        <a:rPr lang="en-GB" sz="900" dirty="0">
                          <a:latin typeface="Lucida Sans" panose="020B0602030504020204" pitchFamily="34" charset="0"/>
                        </a:rPr>
                        <a:t> </a:t>
                      </a:r>
                      <a:r>
                        <a:rPr lang="en-GB" sz="900" baseline="-25000" dirty="0">
                          <a:latin typeface="Lucida Sans" panose="020B0602030504020204" pitchFamily="34" charset="0"/>
                          <a:sym typeface="Wingdings" panose="05000000000000000000" pitchFamily="2" charset="2"/>
                        </a:rPr>
                        <a:t> </a:t>
                      </a:r>
                      <a:r>
                        <a:rPr lang="en-GB" sz="900" dirty="0">
                          <a:latin typeface="Lucida Sans" panose="020B0602030504020204" pitchFamily="34" charset="0"/>
                          <a:sym typeface="Wingdings" panose="05000000000000000000" pitchFamily="2" charset="2"/>
                        </a:rPr>
                        <a:t></a:t>
                      </a:r>
                      <a:r>
                        <a:rPr lang="en-GB" sz="900" dirty="0">
                          <a:latin typeface="Lucida Sans" panose="020B0602030504020204" pitchFamily="34" charset="0"/>
                        </a:rPr>
                        <a:t> SO</a:t>
                      </a:r>
                      <a:r>
                        <a:rPr lang="en-GB" sz="900" baseline="-25000" dirty="0">
                          <a:latin typeface="Lucida Sans" panose="020B0602030504020204" pitchFamily="34" charset="0"/>
                        </a:rPr>
                        <a:t>2</a:t>
                      </a:r>
                      <a:r>
                        <a:rPr lang="en-GB" sz="900" b="0" dirty="0">
                          <a:latin typeface="Lucida Sans" panose="020B0602030504020204" pitchFamily="34" charset="0"/>
                        </a:rPr>
                        <a:t>(g)</a:t>
                      </a:r>
                      <a:endParaRPr lang="en-GB" sz="900" baseline="-25000" dirty="0">
                        <a:latin typeface="Lucida Sans" panose="020B0602030504020204" pitchFamily="34" charset="0"/>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Reacts when heated and lowered in a gas jar forming a colourless gas.</a:t>
                      </a:r>
                    </a:p>
                  </a:txBody>
                  <a:tcPr/>
                </a:tc>
                <a:tc hMerge="1">
                  <a:txBody>
                    <a:bodyPr/>
                    <a:lstStyle/>
                    <a:p>
                      <a:endParaRPr lang="en-GB"/>
                    </a:p>
                  </a:txBody>
                  <a:tcPr/>
                </a:tc>
                <a:extLst>
                  <a:ext uri="{0D108BD9-81ED-4DB2-BD59-A6C34878D82A}">
                    <a16:rowId xmlns:a16="http://schemas.microsoft.com/office/drawing/2014/main" val="3103325299"/>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053632855"/>
              </p:ext>
            </p:extLst>
          </p:nvPr>
        </p:nvGraphicFramePr>
        <p:xfrm>
          <a:off x="3943264" y="3284984"/>
          <a:ext cx="5762264" cy="2317424"/>
        </p:xfrm>
        <a:graphic>
          <a:graphicData uri="http://schemas.openxmlformats.org/drawingml/2006/table">
            <a:tbl>
              <a:tblPr firstRow="1" bandRow="1">
                <a:tableStyleId>{69012ECD-51FC-41F1-AA8D-1B2483CD663E}</a:tableStyleId>
              </a:tblPr>
              <a:tblGrid>
                <a:gridCol w="1203990">
                  <a:extLst>
                    <a:ext uri="{9D8B030D-6E8A-4147-A177-3AD203B41FA5}">
                      <a16:colId xmlns:a16="http://schemas.microsoft.com/office/drawing/2014/main" val="20000"/>
                    </a:ext>
                  </a:extLst>
                </a:gridCol>
                <a:gridCol w="4558274">
                  <a:extLst>
                    <a:ext uri="{9D8B030D-6E8A-4147-A177-3AD203B41FA5}">
                      <a16:colId xmlns:a16="http://schemas.microsoft.com/office/drawing/2014/main" val="1587960042"/>
                    </a:ext>
                  </a:extLst>
                </a:gridCol>
              </a:tblGrid>
              <a:tr h="161246">
                <a:tc gridSpan="2">
                  <a:txBody>
                    <a:bodyPr/>
                    <a:lstStyle/>
                    <a:p>
                      <a:r>
                        <a:rPr lang="en-GB" sz="900" dirty="0">
                          <a:solidFill>
                            <a:schemeClr val="bg1"/>
                          </a:solidFill>
                          <a:latin typeface="Lucida Sans" panose="020B0602030504020204" pitchFamily="34" charset="0"/>
                        </a:rPr>
                        <a:t>3. Period 3 oxides melting points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267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Na</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0" dirty="0">
                          <a:solidFill>
                            <a:schemeClr val="tx1"/>
                          </a:solidFill>
                          <a:latin typeface="Lucida Sans" panose="020B0602030504020204" pitchFamily="34" charset="0"/>
                        </a:rPr>
                        <a:t>/</a:t>
                      </a:r>
                      <a:r>
                        <a:rPr lang="en-GB" sz="900" b="0" dirty="0">
                          <a:solidFill>
                            <a:schemeClr val="tx1"/>
                          </a:solidFill>
                          <a:latin typeface="Lucida Sans" panose="020B0602030504020204" pitchFamily="34" charset="0"/>
                        </a:rPr>
                        <a:t>1548</a:t>
                      </a:r>
                      <a:r>
                        <a:rPr lang="en-GB" sz="900" b="0" baseline="0" dirty="0">
                          <a:solidFill>
                            <a:schemeClr val="tx1"/>
                          </a:solidFill>
                          <a:latin typeface="Lucida Sans" panose="020B0602030504020204" pitchFamily="34" charset="0"/>
                        </a:rPr>
                        <a:t> K</a:t>
                      </a:r>
                      <a:endParaRPr lang="en-GB" sz="900" b="0" dirty="0">
                        <a:solidFill>
                          <a:schemeClr val="tx1"/>
                        </a:solidFill>
                        <a:latin typeface="Lucida Sans" panose="020B0602030504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Ionic structure = high melting points. </a:t>
                      </a:r>
                    </a:p>
                  </a:txBody>
                  <a:tcPr/>
                </a:tc>
                <a:extLst>
                  <a:ext uri="{0D108BD9-81ED-4DB2-BD59-A6C34878D82A}">
                    <a16:rowId xmlns:a16="http://schemas.microsoft.com/office/drawing/2014/main" val="2134286324"/>
                  </a:ext>
                </a:extLst>
              </a:tr>
              <a:tr h="267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chemeClr val="tx1"/>
                          </a:solidFill>
                          <a:latin typeface="Lucida Sans" panose="020B0602030504020204" pitchFamily="34" charset="0"/>
                        </a:rPr>
                        <a:t>MgO</a:t>
                      </a:r>
                      <a:r>
                        <a:rPr lang="en-GB" sz="900" b="0" baseline="0" dirty="0">
                          <a:solidFill>
                            <a:schemeClr val="tx1"/>
                          </a:solidFill>
                          <a:latin typeface="Lucida Sans" panose="020B0602030504020204" pitchFamily="34" charset="0"/>
                        </a:rPr>
                        <a:t>/ 3125K</a:t>
                      </a:r>
                      <a:endParaRPr lang="en-GB" sz="900" b="0" baseline="0" dirty="0">
                        <a:solidFill>
                          <a:schemeClr val="tx1"/>
                        </a:solidFill>
                        <a:latin typeface="Lucida Sans" pitchFamily="34" charset="0"/>
                        <a:ea typeface="Adobe Fan Heiti Std B"/>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Ionic structure = high melting points. Smaller and more highly charged than Na giving a stronger attraction to the oxygen ions</a:t>
                      </a:r>
                    </a:p>
                  </a:txBody>
                  <a:tcPr/>
                </a:tc>
                <a:extLst>
                  <a:ext uri="{0D108BD9-81ED-4DB2-BD59-A6C34878D82A}">
                    <a16:rowId xmlns:a16="http://schemas.microsoft.com/office/drawing/2014/main" val="2528948324"/>
                  </a:ext>
                </a:extLst>
              </a:tr>
              <a:tr h="267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Al</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3</a:t>
                      </a:r>
                      <a:r>
                        <a:rPr lang="en-GB" sz="900" b="0" dirty="0">
                          <a:solidFill>
                            <a:schemeClr val="tx1"/>
                          </a:solidFill>
                          <a:latin typeface="Lucida Sans" panose="020B0602030504020204" pitchFamily="34" charset="0"/>
                        </a:rPr>
                        <a:t> </a:t>
                      </a:r>
                      <a:r>
                        <a:rPr lang="en-GB" sz="900" b="0" baseline="0" dirty="0">
                          <a:solidFill>
                            <a:schemeClr val="tx1"/>
                          </a:solidFill>
                          <a:latin typeface="Lucida Sans" pitchFamily="34" charset="0"/>
                          <a:ea typeface="Adobe Fan Heiti Std B"/>
                        </a:rPr>
                        <a:t>/2345K</a:t>
                      </a:r>
                      <a:endParaRPr lang="en-GB" sz="900" b="0" dirty="0">
                        <a:solidFill>
                          <a:schemeClr val="tx1"/>
                        </a:solidFill>
                        <a:latin typeface="Lucida Sans" panose="020B0602030504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Ionic structure with covalent character.</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Very high charge density on the small Al</a:t>
                      </a:r>
                      <a:endParaRPr lang="en-GB" sz="900" b="0" dirty="0">
                        <a:solidFill>
                          <a:schemeClr val="tx1"/>
                        </a:solidFill>
                        <a:latin typeface="Lucida Sans" pitchFamily="34" charset="0"/>
                        <a:ea typeface="Adobe Fan Heiti Std B"/>
                      </a:endParaRPr>
                    </a:p>
                  </a:txBody>
                  <a:tcPr/>
                </a:tc>
                <a:extLst>
                  <a:ext uri="{0D108BD9-81ED-4DB2-BD59-A6C34878D82A}">
                    <a16:rowId xmlns:a16="http://schemas.microsoft.com/office/drawing/2014/main" val="1948584322"/>
                  </a:ext>
                </a:extLst>
              </a:tr>
              <a:tr h="267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SiO</a:t>
                      </a:r>
                      <a:r>
                        <a:rPr lang="en-GB" sz="900" b="0" baseline="-25000" dirty="0">
                          <a:solidFill>
                            <a:schemeClr val="tx1"/>
                          </a:solidFill>
                          <a:latin typeface="Lucida Sans" panose="020B0602030504020204" pitchFamily="34" charset="0"/>
                        </a:rPr>
                        <a:t>2</a:t>
                      </a:r>
                      <a:r>
                        <a:rPr lang="en-GB" sz="900" b="0" baseline="0" dirty="0">
                          <a:solidFill>
                            <a:schemeClr val="tx1"/>
                          </a:solidFill>
                          <a:latin typeface="Lucida Sans" pitchFamily="34" charset="0"/>
                          <a:ea typeface="Adobe Fan Heiti Std B"/>
                        </a:rPr>
                        <a:t>/1883K</a:t>
                      </a:r>
                      <a:endParaRPr lang="en-GB" sz="900" b="0" dirty="0">
                        <a:solidFill>
                          <a:schemeClr val="tx1"/>
                        </a:solidFill>
                        <a:latin typeface="Lucida Sans" panose="020B0602030504020204" pitchFamily="34" charset="0"/>
                      </a:endParaRPr>
                    </a:p>
                  </a:txBody>
                  <a:tcPr/>
                </a:tc>
                <a:tc>
                  <a:txBody>
                    <a:bodyPr/>
                    <a:lstStyle/>
                    <a:p>
                      <a:pPr algn="l"/>
                      <a:r>
                        <a:rPr lang="en-GB" sz="900" b="0" dirty="0">
                          <a:solidFill>
                            <a:schemeClr val="tx1"/>
                          </a:solidFill>
                          <a:latin typeface="Lucida Sans" panose="020B0602030504020204" pitchFamily="34" charset="0"/>
                        </a:rPr>
                        <a:t>Giant covalent structure. Strong covalent bonds Si-O.</a:t>
                      </a:r>
                    </a:p>
                  </a:txBody>
                  <a:tcPr/>
                </a:tc>
                <a:extLst>
                  <a:ext uri="{0D108BD9-81ED-4DB2-BD59-A6C34878D82A}">
                    <a16:rowId xmlns:a16="http://schemas.microsoft.com/office/drawing/2014/main" val="294557548"/>
                  </a:ext>
                </a:extLst>
              </a:tr>
              <a:tr h="182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P</a:t>
                      </a:r>
                      <a:r>
                        <a:rPr lang="en-GB" sz="900" b="0" baseline="-25000" dirty="0">
                          <a:solidFill>
                            <a:schemeClr val="tx1"/>
                          </a:solidFill>
                          <a:latin typeface="Lucida Sans" panose="020B0602030504020204" pitchFamily="34" charset="0"/>
                        </a:rPr>
                        <a:t>4</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10</a:t>
                      </a:r>
                      <a:r>
                        <a:rPr lang="en-GB" sz="900" b="0" baseline="0" dirty="0">
                          <a:solidFill>
                            <a:schemeClr val="tx1"/>
                          </a:solidFill>
                          <a:latin typeface="Lucida Sans" panose="020B0602030504020204" pitchFamily="34" charset="0"/>
                        </a:rPr>
                        <a:t> /573K</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l"/>
                      <a:r>
                        <a:rPr lang="en-GB" sz="900" b="0" dirty="0">
                          <a:solidFill>
                            <a:schemeClr val="tx1"/>
                          </a:solidFill>
                          <a:latin typeface="Lucida Sans" panose="020B0602030504020204" pitchFamily="34" charset="0"/>
                        </a:rPr>
                        <a:t>Simple molecular compounds = low melting points.</a:t>
                      </a:r>
                      <a:r>
                        <a:rPr lang="en-GB" sz="900" b="0" baseline="0" dirty="0">
                          <a:solidFill>
                            <a:schemeClr val="tx1"/>
                          </a:solidFill>
                          <a:latin typeface="Lucida Sans" panose="020B0602030504020204" pitchFamily="34" charset="0"/>
                        </a:rPr>
                        <a:t>  </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extLst>
                  <a:ext uri="{0D108BD9-81ED-4DB2-BD59-A6C34878D82A}">
                    <a16:rowId xmlns:a16="http://schemas.microsoft.com/office/drawing/2014/main" val="3728139582"/>
                  </a:ext>
                </a:extLst>
              </a:tr>
              <a:tr h="182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SO</a:t>
                      </a:r>
                      <a:r>
                        <a:rPr lang="en-GB" sz="900" b="0" baseline="-25000" dirty="0">
                          <a:solidFill>
                            <a:schemeClr val="tx1"/>
                          </a:solidFill>
                          <a:latin typeface="Lucida Sans" panose="020B0602030504020204" pitchFamily="34" charset="0"/>
                        </a:rPr>
                        <a:t>3</a:t>
                      </a:r>
                      <a:r>
                        <a:rPr lang="en-GB" sz="900" b="0" baseline="0" dirty="0">
                          <a:solidFill>
                            <a:schemeClr val="tx1"/>
                          </a:solidFill>
                          <a:latin typeface="Lucida Sans" panose="020B0602030504020204" pitchFamily="34" charset="0"/>
                        </a:rPr>
                        <a:t>/290K</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l"/>
                      <a:r>
                        <a:rPr lang="en-GB" sz="900" b="0" dirty="0">
                          <a:solidFill>
                            <a:schemeClr val="tx1"/>
                          </a:solidFill>
                          <a:latin typeface="Lucida Sans" panose="020B0602030504020204" pitchFamily="34" charset="0"/>
                        </a:rPr>
                        <a:t>Simple molecular compounds/weak intermolecular forces =  low melting points</a:t>
                      </a:r>
                      <a:endParaRPr lang="en-GB" sz="900" b="0" dirty="0">
                        <a:latin typeface="Lucida Sans" panose="020B0602030504020204" pitchFamily="34" charset="0"/>
                      </a:endParaRPr>
                    </a:p>
                  </a:txBody>
                  <a:tcPr/>
                </a:tc>
                <a:extLst>
                  <a:ext uri="{0D108BD9-81ED-4DB2-BD59-A6C34878D82A}">
                    <a16:rowId xmlns:a16="http://schemas.microsoft.com/office/drawing/2014/main" val="1448611819"/>
                  </a:ext>
                </a:extLst>
              </a:tr>
              <a:tr h="1829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SO</a:t>
                      </a:r>
                      <a:r>
                        <a:rPr lang="en-GB" sz="900" b="0" baseline="-25000" dirty="0">
                          <a:solidFill>
                            <a:schemeClr val="tx1"/>
                          </a:solidFill>
                          <a:latin typeface="Lucida Sans" panose="020B0602030504020204" pitchFamily="34" charset="0"/>
                        </a:rPr>
                        <a:t>2</a:t>
                      </a:r>
                      <a:r>
                        <a:rPr lang="en-GB" sz="900" b="0" baseline="0" dirty="0">
                          <a:solidFill>
                            <a:schemeClr val="tx1"/>
                          </a:solidFill>
                          <a:latin typeface="Lucida Sans" panose="020B0602030504020204" pitchFamily="34" charset="0"/>
                        </a:rPr>
                        <a:t>/200K</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l"/>
                      <a:r>
                        <a:rPr lang="en-GB" sz="900" b="0" dirty="0">
                          <a:solidFill>
                            <a:schemeClr val="tx1"/>
                          </a:solidFill>
                          <a:latin typeface="Lucida Sans" panose="020B0602030504020204" pitchFamily="34" charset="0"/>
                        </a:rPr>
                        <a:t>Simple molecular compounds/weak intermolecular forces = low melting points</a:t>
                      </a:r>
                      <a:endParaRPr lang="en-GB" sz="900" b="0" dirty="0">
                        <a:latin typeface="Lucida Sans" panose="020B0602030504020204" pitchFamily="34" charset="0"/>
                      </a:endParaRPr>
                    </a:p>
                  </a:txBody>
                  <a:tcPr/>
                </a:tc>
                <a:extLst>
                  <a:ext uri="{0D108BD9-81ED-4DB2-BD59-A6C34878D82A}">
                    <a16:rowId xmlns:a16="http://schemas.microsoft.com/office/drawing/2014/main" val="107256145"/>
                  </a:ext>
                </a:extLst>
              </a:tr>
            </a:tbl>
          </a:graphicData>
        </a:graphic>
      </p:graphicFrame>
      <p:pic>
        <p:nvPicPr>
          <p:cNvPr id="9" name="Picture 2" descr="Why is the melting point of magnesium oxide higher than aluminium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611" y="5368359"/>
            <a:ext cx="2530133" cy="1445017"/>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2542116" y="6606176"/>
            <a:ext cx="394660" cy="230832"/>
          </a:xfrm>
          <a:prstGeom prst="rect">
            <a:avLst/>
          </a:prstGeom>
        </p:spPr>
        <p:txBody>
          <a:bodyPr wrap="none">
            <a:spAutoFit/>
          </a:bodyPr>
          <a:lstStyle/>
          <a:p>
            <a:pPr algn="ctr"/>
            <a:r>
              <a:rPr lang="en-GB" sz="900" b="1" dirty="0">
                <a:latin typeface="Lucida Sans" panose="020B0602030504020204" pitchFamily="34" charset="0"/>
              </a:rPr>
              <a:t>SO</a:t>
            </a:r>
            <a:r>
              <a:rPr lang="en-GB" sz="900" b="1" baseline="-25000" dirty="0">
                <a:latin typeface="Lucida Sans" panose="020B0602030504020204" pitchFamily="34" charset="0"/>
              </a:rPr>
              <a:t>2</a:t>
            </a:r>
            <a:endParaRPr lang="en-GB" sz="900" b="1" dirty="0">
              <a:latin typeface="Lucida Sans" panose="020B0602030504020204" pitchFamily="34" charset="0"/>
            </a:endParaRPr>
          </a:p>
        </p:txBody>
      </p:sp>
      <p:cxnSp>
        <p:nvCxnSpPr>
          <p:cNvPr id="26" name="Straight Connector 25"/>
          <p:cNvCxnSpPr/>
          <p:nvPr/>
        </p:nvCxnSpPr>
        <p:spPr>
          <a:xfrm>
            <a:off x="2432720" y="6553944"/>
            <a:ext cx="144016" cy="183469"/>
          </a:xfrm>
          <a:prstGeom prst="line">
            <a:avLst/>
          </a:prstGeom>
          <a:ln w="952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7" name="Table 26"/>
          <p:cNvGraphicFramePr>
            <a:graphicFrameLocks noGrp="1"/>
          </p:cNvGraphicFramePr>
          <p:nvPr>
            <p:extLst>
              <p:ext uri="{D42A27DB-BD31-4B8C-83A1-F6EECF244321}">
                <p14:modId xmlns:p14="http://schemas.microsoft.com/office/powerpoint/2010/main" val="1311817624"/>
              </p:ext>
            </p:extLst>
          </p:nvPr>
        </p:nvGraphicFramePr>
        <p:xfrm>
          <a:off x="90107" y="3284984"/>
          <a:ext cx="3763049" cy="2066690"/>
        </p:xfrm>
        <a:graphic>
          <a:graphicData uri="http://schemas.openxmlformats.org/drawingml/2006/table">
            <a:tbl>
              <a:tblPr firstRow="1" bandRow="1">
                <a:tableStyleId>{69012ECD-51FC-41F1-AA8D-1B2483CD663E}</a:tableStyleId>
              </a:tblPr>
              <a:tblGrid>
                <a:gridCol w="640517">
                  <a:extLst>
                    <a:ext uri="{9D8B030D-6E8A-4147-A177-3AD203B41FA5}">
                      <a16:colId xmlns:a16="http://schemas.microsoft.com/office/drawing/2014/main" val="20000"/>
                    </a:ext>
                  </a:extLst>
                </a:gridCol>
                <a:gridCol w="2144139">
                  <a:extLst>
                    <a:ext uri="{9D8B030D-6E8A-4147-A177-3AD203B41FA5}">
                      <a16:colId xmlns:a16="http://schemas.microsoft.com/office/drawing/2014/main" val="1587960042"/>
                    </a:ext>
                  </a:extLst>
                </a:gridCol>
                <a:gridCol w="978393">
                  <a:extLst>
                    <a:ext uri="{9D8B030D-6E8A-4147-A177-3AD203B41FA5}">
                      <a16:colId xmlns:a16="http://schemas.microsoft.com/office/drawing/2014/main" val="3232767735"/>
                    </a:ext>
                  </a:extLst>
                </a:gridCol>
              </a:tblGrid>
              <a:tr h="273630">
                <a:tc gridSpan="3">
                  <a:txBody>
                    <a:bodyPr/>
                    <a:lstStyle/>
                    <a:p>
                      <a:r>
                        <a:rPr lang="en-GB" sz="900" dirty="0">
                          <a:solidFill>
                            <a:schemeClr val="bg1"/>
                          </a:solidFill>
                          <a:latin typeface="Lucida Sans" panose="020B0602030504020204" pitchFamily="34" charset="0"/>
                        </a:rPr>
                        <a:t>5. Reactivity of Period 3 oxides with</a:t>
                      </a:r>
                      <a:r>
                        <a:rPr lang="en-GB" sz="900" baseline="0" dirty="0">
                          <a:solidFill>
                            <a:schemeClr val="bg1"/>
                          </a:solidFill>
                          <a:latin typeface="Lucida Sans" panose="020B0602030504020204" pitchFamily="34" charset="0"/>
                        </a:rPr>
                        <a:t> water</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Na</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p>
                  </a:txBody>
                  <a:tcPr/>
                </a:tc>
                <a:tc>
                  <a:txBody>
                    <a:bodyPr/>
                    <a:lstStyle/>
                    <a:p>
                      <a:pPr algn="ctr"/>
                      <a:r>
                        <a:rPr lang="en-GB" sz="900" dirty="0">
                          <a:latin typeface="Lucida Sans" panose="020B0602030504020204" pitchFamily="34" charset="0"/>
                        </a:rPr>
                        <a:t>Na</a:t>
                      </a:r>
                      <a:r>
                        <a:rPr lang="en-GB" sz="900" baseline="-25000" dirty="0">
                          <a:latin typeface="Lucida Sans" panose="020B0602030504020204" pitchFamily="34" charset="0"/>
                        </a:rPr>
                        <a:t>2</a:t>
                      </a:r>
                      <a:r>
                        <a:rPr lang="en-GB" sz="900" dirty="0">
                          <a:latin typeface="Lucida Sans" panose="020B0602030504020204" pitchFamily="34" charset="0"/>
                        </a:rPr>
                        <a:t>O(s) + H</a:t>
                      </a:r>
                      <a:r>
                        <a:rPr lang="en-GB" sz="900" baseline="-25000" dirty="0">
                          <a:latin typeface="Lucida Sans" panose="020B0602030504020204" pitchFamily="34" charset="0"/>
                        </a:rPr>
                        <a:t>2</a:t>
                      </a:r>
                      <a:r>
                        <a:rPr lang="en-GB" sz="900" dirty="0">
                          <a:latin typeface="Lucida Sans" panose="020B0602030504020204" pitchFamily="34" charset="0"/>
                        </a:rPr>
                        <a:t>O(l) </a:t>
                      </a:r>
                      <a:r>
                        <a:rPr lang="en-GB" sz="900" dirty="0">
                          <a:latin typeface="Lucida Sans" panose="020B0602030504020204" pitchFamily="34" charset="0"/>
                          <a:sym typeface="Wingdings" panose="05000000000000000000" pitchFamily="2" charset="2"/>
                        </a:rPr>
                        <a:t> 2NaOH(</a:t>
                      </a:r>
                      <a:r>
                        <a:rPr lang="en-GB" sz="900" dirty="0" err="1">
                          <a:latin typeface="Lucida Sans" panose="020B0602030504020204" pitchFamily="34" charset="0"/>
                          <a:sym typeface="Wingdings" panose="05000000000000000000" pitchFamily="2" charset="2"/>
                        </a:rPr>
                        <a:t>aq</a:t>
                      </a:r>
                      <a:r>
                        <a:rPr lang="en-GB" sz="900" dirty="0">
                          <a:latin typeface="Lucida Sans" panose="020B0602030504020204" pitchFamily="34" charset="0"/>
                          <a:sym typeface="Wingdings" panose="05000000000000000000" pitchFamily="2" charset="2"/>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pH = 14</a:t>
                      </a:r>
                      <a:r>
                        <a:rPr lang="en-GB" sz="900" baseline="0" dirty="0">
                          <a:latin typeface="Lucida Sans" panose="020B0602030504020204" pitchFamily="34" charset="0"/>
                          <a:sym typeface="Wingdings" panose="05000000000000000000" pitchFamily="2" charset="2"/>
                        </a:rPr>
                        <a:t> </a:t>
                      </a:r>
                      <a:endParaRPr lang="en-GB" sz="900" dirty="0">
                        <a:latin typeface="Lucida Sans" panose="020B0602030504020204" pitchFamily="34" charset="0"/>
                        <a:sym typeface="Wingdings" panose="05000000000000000000" pitchFamily="2" charset="2"/>
                      </a:endParaRPr>
                    </a:p>
                  </a:txBody>
                  <a:tcPr/>
                </a:tc>
                <a:extLst>
                  <a:ext uri="{0D108BD9-81ED-4DB2-BD59-A6C34878D82A}">
                    <a16:rowId xmlns:a16="http://schemas.microsoft.com/office/drawing/2014/main" val="4215453807"/>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err="1">
                          <a:solidFill>
                            <a:schemeClr val="tx1"/>
                          </a:solidFill>
                          <a:latin typeface="Lucida Sans" panose="020B0602030504020204" pitchFamily="34" charset="0"/>
                        </a:rPr>
                        <a:t>MgO</a:t>
                      </a:r>
                      <a:endParaRPr lang="en-GB" sz="900" b="0" baseline="0" dirty="0">
                        <a:solidFill>
                          <a:schemeClr val="tx1"/>
                        </a:solidFill>
                        <a:latin typeface="Lucida Sans" pitchFamily="34" charset="0"/>
                        <a:ea typeface="Adobe Fan Heiti Std B"/>
                      </a:endParaRPr>
                    </a:p>
                  </a:txBody>
                  <a:tcPr/>
                </a:tc>
                <a:tc>
                  <a:txBody>
                    <a:bodyPr/>
                    <a:lstStyle/>
                    <a:p>
                      <a:pPr algn="ctr"/>
                      <a:r>
                        <a:rPr lang="en-GB" sz="900" dirty="0" err="1">
                          <a:latin typeface="Lucida Sans" panose="020B0602030504020204" pitchFamily="34" charset="0"/>
                          <a:sym typeface="Wingdings" panose="05000000000000000000" pitchFamily="2" charset="2"/>
                        </a:rPr>
                        <a:t>MgO</a:t>
                      </a:r>
                      <a:r>
                        <a:rPr lang="en-GB" sz="900" dirty="0">
                          <a:latin typeface="Lucida Sans" panose="020B0602030504020204" pitchFamily="34" charset="0"/>
                          <a:sym typeface="Wingdings" panose="05000000000000000000" pitchFamily="2" charset="2"/>
                        </a:rPr>
                        <a:t>(s) + 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O(l)  Mg(OH)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a:t>
                      </a:r>
                      <a:r>
                        <a:rPr lang="en-GB" sz="900" dirty="0" err="1">
                          <a:latin typeface="Lucida Sans" panose="020B0602030504020204" pitchFamily="34" charset="0"/>
                          <a:sym typeface="Wingdings" panose="05000000000000000000" pitchFamily="2" charset="2"/>
                        </a:rPr>
                        <a:t>aq</a:t>
                      </a:r>
                      <a:r>
                        <a:rPr lang="en-GB" sz="900" dirty="0">
                          <a:latin typeface="Lucida Sans" panose="020B0602030504020204" pitchFamily="34" charset="0"/>
                          <a:sym typeface="Wingdings" panose="05000000000000000000" pitchFamily="2" charset="2"/>
                        </a:rPr>
                        <a:t>)</a:t>
                      </a:r>
                    </a:p>
                  </a:txBody>
                  <a:tcPr/>
                </a:tc>
                <a:tc>
                  <a:txBody>
                    <a:bodyPr/>
                    <a:lstStyle/>
                    <a:p>
                      <a:pPr algn="ctr"/>
                      <a:r>
                        <a:rPr lang="en-GB" sz="900" dirty="0">
                          <a:latin typeface="Lucida Sans" panose="020B0602030504020204" pitchFamily="34" charset="0"/>
                          <a:sym typeface="Wingdings" panose="05000000000000000000" pitchFamily="2" charset="2"/>
                        </a:rPr>
                        <a:t>pH = 9</a:t>
                      </a:r>
                    </a:p>
                  </a:txBody>
                  <a:tcPr/>
                </a:tc>
                <a:extLst>
                  <a:ext uri="{0D108BD9-81ED-4DB2-BD59-A6C34878D82A}">
                    <a16:rowId xmlns:a16="http://schemas.microsoft.com/office/drawing/2014/main" val="3064126958"/>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Al</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3</a:t>
                      </a:r>
                      <a:endParaRPr lang="en-GB" sz="900" b="0" dirty="0">
                        <a:solidFill>
                          <a:schemeClr val="tx1"/>
                        </a:solidFill>
                        <a:latin typeface="Lucida Sans" panose="020B0602030504020204" pitchFamily="34" charset="0"/>
                      </a:endParaRPr>
                    </a:p>
                  </a:txBody>
                  <a:tcPr/>
                </a:tc>
                <a:tc>
                  <a:txBody>
                    <a:bodyPr/>
                    <a:lstStyle/>
                    <a:p>
                      <a:pPr algn="ctr"/>
                      <a:r>
                        <a:rPr lang="en-GB" sz="900" dirty="0">
                          <a:latin typeface="Lucida Sans" panose="020B0602030504020204" pitchFamily="34" charset="0"/>
                          <a:sym typeface="Wingdings" panose="05000000000000000000" pitchFamily="2" charset="2"/>
                        </a:rPr>
                        <a:t>Insoluble no reaction</a:t>
                      </a:r>
                    </a:p>
                  </a:txBody>
                  <a:tcPr/>
                </a:tc>
                <a:tc>
                  <a:txBody>
                    <a:bodyPr/>
                    <a:lstStyle/>
                    <a:p>
                      <a:pPr algn="ctr"/>
                      <a:r>
                        <a:rPr lang="en-GB" sz="900" dirty="0">
                          <a:latin typeface="Lucida Sans" panose="020B0602030504020204" pitchFamily="34" charset="0"/>
                          <a:sym typeface="Wingdings" panose="05000000000000000000" pitchFamily="2" charset="2"/>
                        </a:rPr>
                        <a:t>pH = </a:t>
                      </a:r>
                      <a:r>
                        <a:rPr lang="en-GB" sz="900" dirty="0">
                          <a:latin typeface="Lucida Sans" panose="020B0602030504020204" pitchFamily="34" charset="0"/>
                        </a:rPr>
                        <a:t>7</a:t>
                      </a:r>
                    </a:p>
                  </a:txBody>
                  <a:tcPr/>
                </a:tc>
                <a:extLst>
                  <a:ext uri="{0D108BD9-81ED-4DB2-BD59-A6C34878D82A}">
                    <a16:rowId xmlns:a16="http://schemas.microsoft.com/office/drawing/2014/main" val="1073611054"/>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SiO</a:t>
                      </a:r>
                      <a:r>
                        <a:rPr lang="en-GB" sz="900" b="0" baseline="-25000" dirty="0">
                          <a:solidFill>
                            <a:schemeClr val="tx1"/>
                          </a:solidFill>
                          <a:latin typeface="Lucida Sans" panose="020B0602030504020204" pitchFamily="34" charset="0"/>
                        </a:rPr>
                        <a:t>2</a:t>
                      </a:r>
                      <a:endParaRPr lang="en-GB" sz="900" b="0" dirty="0">
                        <a:solidFill>
                          <a:schemeClr val="tx1"/>
                        </a:solidFill>
                        <a:latin typeface="Lucida Sans" panose="020B0602030504020204" pitchFamily="34" charset="0"/>
                      </a:endParaRPr>
                    </a:p>
                  </a:txBody>
                  <a:tcPr/>
                </a:tc>
                <a:tc>
                  <a:txBody>
                    <a:bodyPr/>
                    <a:lstStyle/>
                    <a:p>
                      <a:pPr algn="ctr"/>
                      <a:r>
                        <a:rPr lang="en-GB" sz="900" dirty="0">
                          <a:latin typeface="Lucida Sans" panose="020B0602030504020204" pitchFamily="34" charset="0"/>
                          <a:sym typeface="Wingdings" panose="05000000000000000000" pitchFamily="2" charset="2"/>
                        </a:rPr>
                        <a:t>Insoluble</a:t>
                      </a:r>
                    </a:p>
                  </a:txBody>
                  <a:tcPr/>
                </a:tc>
                <a:tc>
                  <a:txBody>
                    <a:bodyPr/>
                    <a:lstStyle/>
                    <a:p>
                      <a:pPr algn="ctr"/>
                      <a:r>
                        <a:rPr lang="en-GB" sz="900" dirty="0">
                          <a:latin typeface="Lucida Sans" panose="020B0602030504020204" pitchFamily="34" charset="0"/>
                          <a:sym typeface="Wingdings" panose="05000000000000000000" pitchFamily="2" charset="2"/>
                        </a:rPr>
                        <a:t>pH = </a:t>
                      </a:r>
                      <a:r>
                        <a:rPr lang="en-GB" sz="900" dirty="0">
                          <a:latin typeface="Lucida Sans" panose="020B0602030504020204" pitchFamily="34" charset="0"/>
                        </a:rPr>
                        <a:t>7</a:t>
                      </a:r>
                    </a:p>
                  </a:txBody>
                  <a:tcPr/>
                </a:tc>
                <a:extLst>
                  <a:ext uri="{0D108BD9-81ED-4DB2-BD59-A6C34878D82A}">
                    <a16:rowId xmlns:a16="http://schemas.microsoft.com/office/drawing/2014/main" val="15073245"/>
                  </a:ext>
                </a:extLst>
              </a:tr>
              <a:tr h="2671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P</a:t>
                      </a:r>
                      <a:r>
                        <a:rPr lang="en-GB" sz="900" b="0" baseline="-25000" dirty="0">
                          <a:solidFill>
                            <a:schemeClr val="tx1"/>
                          </a:solidFill>
                          <a:latin typeface="Lucida Sans" panose="020B0602030504020204" pitchFamily="34" charset="0"/>
                        </a:rPr>
                        <a:t>4</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10</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ctr"/>
                      <a:r>
                        <a:rPr lang="en-GB" sz="900" dirty="0">
                          <a:solidFill>
                            <a:schemeClr val="tx1"/>
                          </a:solidFill>
                          <a:latin typeface="Lucida Sans" panose="020B0602030504020204" pitchFamily="34" charset="0"/>
                        </a:rPr>
                        <a:t>P</a:t>
                      </a:r>
                      <a:r>
                        <a:rPr lang="en-GB" sz="900" baseline="-25000" dirty="0">
                          <a:solidFill>
                            <a:schemeClr val="tx1"/>
                          </a:solidFill>
                          <a:latin typeface="Lucida Sans" panose="020B0602030504020204" pitchFamily="34" charset="0"/>
                        </a:rPr>
                        <a:t>4</a:t>
                      </a:r>
                      <a:r>
                        <a:rPr lang="en-GB" sz="900" dirty="0">
                          <a:solidFill>
                            <a:schemeClr val="tx1"/>
                          </a:solidFill>
                          <a:latin typeface="Lucida Sans" panose="020B0602030504020204" pitchFamily="34" charset="0"/>
                        </a:rPr>
                        <a:t>O</a:t>
                      </a:r>
                      <a:r>
                        <a:rPr lang="en-GB" sz="900" baseline="-25000" dirty="0">
                          <a:solidFill>
                            <a:schemeClr val="tx1"/>
                          </a:solidFill>
                          <a:latin typeface="Lucida Sans" panose="020B0602030504020204" pitchFamily="34" charset="0"/>
                        </a:rPr>
                        <a:t>10</a:t>
                      </a:r>
                      <a:r>
                        <a:rPr lang="en-GB" sz="900" dirty="0">
                          <a:solidFill>
                            <a:schemeClr val="tx1"/>
                          </a:solidFill>
                          <a:latin typeface="Lucida Sans" panose="020B0602030504020204" pitchFamily="34" charset="0"/>
                        </a:rPr>
                        <a:t>(s) + 6</a:t>
                      </a:r>
                      <a:r>
                        <a:rPr lang="en-GB" sz="900" dirty="0">
                          <a:solidFill>
                            <a:schemeClr val="tx1"/>
                          </a:solidFill>
                          <a:latin typeface="Lucida Sans" panose="020B0602030504020204" pitchFamily="34" charset="0"/>
                          <a:sym typeface="Wingdings" panose="05000000000000000000" pitchFamily="2" charset="2"/>
                        </a:rPr>
                        <a:t>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 </a:t>
                      </a:r>
                      <a:r>
                        <a:rPr lang="en-GB" sz="900" dirty="0">
                          <a:solidFill>
                            <a:schemeClr val="tx1"/>
                          </a:solidFill>
                          <a:latin typeface="Lucida Sans" panose="020B0602030504020204" pitchFamily="34" charset="0"/>
                        </a:rPr>
                        <a:t>(l) </a:t>
                      </a:r>
                      <a:r>
                        <a:rPr lang="en-GB" sz="900" dirty="0">
                          <a:solidFill>
                            <a:schemeClr val="tx1"/>
                          </a:solidFill>
                          <a:latin typeface="Lucida Sans" panose="020B0602030504020204" pitchFamily="34" charset="0"/>
                          <a:sym typeface="Wingdings" panose="05000000000000000000" pitchFamily="2" charset="2"/>
                        </a:rPr>
                        <a:t> 4H</a:t>
                      </a:r>
                      <a:r>
                        <a:rPr lang="en-GB" sz="900" baseline="-25000" dirty="0">
                          <a:solidFill>
                            <a:schemeClr val="tx1"/>
                          </a:solidFill>
                          <a:latin typeface="Lucida Sans" panose="020B0602030504020204" pitchFamily="34" charset="0"/>
                          <a:sym typeface="Wingdings" panose="05000000000000000000" pitchFamily="2" charset="2"/>
                        </a:rPr>
                        <a:t>3</a:t>
                      </a:r>
                      <a:r>
                        <a:rPr lang="en-GB" sz="900" dirty="0">
                          <a:solidFill>
                            <a:schemeClr val="tx1"/>
                          </a:solidFill>
                          <a:latin typeface="Lucida Sans" panose="020B0602030504020204" pitchFamily="34" charset="0"/>
                          <a:sym typeface="Wingdings" panose="05000000000000000000" pitchFamily="2" charset="2"/>
                        </a:rPr>
                        <a:t>PO</a:t>
                      </a:r>
                      <a:r>
                        <a:rPr lang="en-GB" sz="900" baseline="-25000" dirty="0">
                          <a:solidFill>
                            <a:schemeClr val="tx1"/>
                          </a:solidFill>
                          <a:latin typeface="Lucida Sans" panose="020B0602030504020204" pitchFamily="34" charset="0"/>
                          <a:sym typeface="Wingdings" panose="05000000000000000000" pitchFamily="2" charset="2"/>
                        </a:rPr>
                        <a:t>4</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a:t>
                      </a:r>
                      <a:endParaRPr lang="en-GB" sz="900" dirty="0">
                        <a:latin typeface="Lucida Sans" panose="020B0602030504020204" pitchFamily="34" charset="0"/>
                        <a:sym typeface="Wingdings" panose="05000000000000000000" pitchFamily="2" charset="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pH = </a:t>
                      </a:r>
                      <a:r>
                        <a:rPr lang="en-GB" sz="900" dirty="0">
                          <a:solidFill>
                            <a:schemeClr val="tx1"/>
                          </a:solidFill>
                          <a:latin typeface="Lucida Sans" panose="020B0602030504020204" pitchFamily="34" charset="0"/>
                          <a:sym typeface="Wingdings" panose="05000000000000000000" pitchFamily="2" charset="2"/>
                        </a:rPr>
                        <a:t> 1-2</a:t>
                      </a:r>
                    </a:p>
                  </a:txBody>
                  <a:tcPr/>
                </a:tc>
                <a:extLst>
                  <a:ext uri="{0D108BD9-81ED-4DB2-BD59-A6C34878D82A}">
                    <a16:rowId xmlns:a16="http://schemas.microsoft.com/office/drawing/2014/main" val="2015546764"/>
                  </a:ext>
                </a:extLst>
              </a:tr>
              <a:tr h="1829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SO</a:t>
                      </a:r>
                      <a:r>
                        <a:rPr lang="en-GB" sz="900" b="0" baseline="-25000" dirty="0">
                          <a:solidFill>
                            <a:schemeClr val="tx1"/>
                          </a:solidFill>
                          <a:latin typeface="Lucida Sans" panose="020B0602030504020204" pitchFamily="34" charset="0"/>
                        </a:rPr>
                        <a:t>2</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SO</a:t>
                      </a:r>
                      <a:r>
                        <a:rPr lang="en-GB" sz="900" baseline="-25000" dirty="0">
                          <a:latin typeface="Lucida Sans" panose="020B0602030504020204" pitchFamily="34" charset="0"/>
                        </a:rPr>
                        <a:t>2</a:t>
                      </a:r>
                      <a:r>
                        <a:rPr lang="en-GB" sz="900" dirty="0">
                          <a:latin typeface="Lucida Sans" panose="020B0602030504020204" pitchFamily="34" charset="0"/>
                        </a:rPr>
                        <a:t>(g) + </a:t>
                      </a:r>
                      <a:r>
                        <a:rPr lang="en-GB" sz="900" dirty="0">
                          <a:latin typeface="Lucida Sans" panose="020B0602030504020204" pitchFamily="34" charset="0"/>
                          <a:sym typeface="Wingdings" panose="05000000000000000000" pitchFamily="2" charset="2"/>
                        </a:rPr>
                        <a:t>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O(l)</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SO</a:t>
                      </a:r>
                      <a:r>
                        <a:rPr lang="en-GB" sz="900" baseline="-25000" dirty="0">
                          <a:latin typeface="Lucida Sans" panose="020B0602030504020204" pitchFamily="34" charset="0"/>
                          <a:sym typeface="Wingdings" panose="05000000000000000000" pitchFamily="2" charset="2"/>
                        </a:rPr>
                        <a:t>3</a:t>
                      </a:r>
                      <a:r>
                        <a:rPr lang="en-GB" sz="900" dirty="0">
                          <a:latin typeface="Lucida Sans" panose="020B0602030504020204" pitchFamily="34" charset="0"/>
                          <a:sym typeface="Wingdings" panose="05000000000000000000" pitchFamily="2" charset="2"/>
                        </a:rPr>
                        <a:t>(</a:t>
                      </a:r>
                      <a:r>
                        <a:rPr lang="en-GB" sz="900" dirty="0" err="1">
                          <a:latin typeface="Lucida Sans" panose="020B0602030504020204" pitchFamily="34" charset="0"/>
                          <a:sym typeface="Wingdings" panose="05000000000000000000" pitchFamily="2" charset="2"/>
                        </a:rPr>
                        <a:t>aq</a:t>
                      </a:r>
                      <a:r>
                        <a:rPr lang="en-GB" sz="900" dirty="0">
                          <a:latin typeface="Lucida Sans" panose="020B0602030504020204" pitchFamily="34" charset="0"/>
                          <a:sym typeface="Wingdings" panose="05000000000000000000" pitchFamily="2" charset="2"/>
                        </a:rPr>
                        <a:t>) </a:t>
                      </a:r>
                      <a:endParaRPr lang="en-GB" sz="900" dirty="0">
                        <a:solidFill>
                          <a:schemeClr val="tx1"/>
                        </a:solidFill>
                        <a:latin typeface="Lucida Sans" panose="020B0602030504020204" pitchFamily="34" charset="0"/>
                        <a:sym typeface="Wingdings" panose="05000000000000000000" pitchFamily="2" charset="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pH = </a:t>
                      </a:r>
                      <a:r>
                        <a:rPr lang="en-GB" sz="900" dirty="0">
                          <a:solidFill>
                            <a:schemeClr val="tx1"/>
                          </a:solidFill>
                          <a:latin typeface="Lucida Sans" panose="020B0602030504020204" pitchFamily="34" charset="0"/>
                          <a:sym typeface="Wingdings" panose="05000000000000000000" pitchFamily="2" charset="2"/>
                        </a:rPr>
                        <a:t> 2-3</a:t>
                      </a:r>
                    </a:p>
                  </a:txBody>
                  <a:tcPr/>
                </a:tc>
                <a:extLst>
                  <a:ext uri="{0D108BD9-81ED-4DB2-BD59-A6C34878D82A}">
                    <a16:rowId xmlns:a16="http://schemas.microsoft.com/office/drawing/2014/main" val="3728139582"/>
                  </a:ext>
                </a:extLst>
              </a:tr>
              <a:tr h="1829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SO</a:t>
                      </a:r>
                      <a:r>
                        <a:rPr lang="en-GB" sz="900" b="0" baseline="-25000" dirty="0">
                          <a:solidFill>
                            <a:schemeClr val="tx1"/>
                          </a:solidFill>
                          <a:latin typeface="Lucida Sans" panose="020B0602030504020204" pitchFamily="34" charset="0"/>
                        </a:rPr>
                        <a:t>3</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SO</a:t>
                      </a:r>
                      <a:r>
                        <a:rPr lang="en-GB" sz="900" baseline="-25000" dirty="0">
                          <a:latin typeface="Lucida Sans" panose="020B0602030504020204" pitchFamily="34" charset="0"/>
                        </a:rPr>
                        <a:t>3</a:t>
                      </a:r>
                      <a:r>
                        <a:rPr lang="en-GB" sz="900" dirty="0">
                          <a:latin typeface="Lucida Sans" panose="020B0602030504020204" pitchFamily="34" charset="0"/>
                        </a:rPr>
                        <a:t>(g) + </a:t>
                      </a:r>
                      <a:r>
                        <a:rPr lang="en-GB" sz="900" dirty="0">
                          <a:latin typeface="Lucida Sans" panose="020B0602030504020204" pitchFamily="34" charset="0"/>
                          <a:sym typeface="Wingdings" panose="05000000000000000000" pitchFamily="2" charset="2"/>
                        </a:rPr>
                        <a:t>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O(l)</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SO</a:t>
                      </a:r>
                      <a:r>
                        <a:rPr lang="en-GB" sz="900" baseline="-25000" dirty="0">
                          <a:latin typeface="Lucida Sans" panose="020B0602030504020204" pitchFamily="34" charset="0"/>
                          <a:sym typeface="Wingdings" panose="05000000000000000000" pitchFamily="2" charset="2"/>
                        </a:rPr>
                        <a:t>4</a:t>
                      </a:r>
                      <a:r>
                        <a:rPr lang="en-GB" sz="900" dirty="0">
                          <a:latin typeface="Lucida Sans" panose="020B0602030504020204" pitchFamily="34" charset="0"/>
                          <a:sym typeface="Wingdings" panose="05000000000000000000" pitchFamily="2" charset="2"/>
                        </a:rPr>
                        <a:t>(</a:t>
                      </a:r>
                      <a:r>
                        <a:rPr lang="en-GB" sz="900" dirty="0" err="1">
                          <a:latin typeface="Lucida Sans" panose="020B0602030504020204" pitchFamily="34" charset="0"/>
                          <a:sym typeface="Wingdings" panose="05000000000000000000" pitchFamily="2" charset="2"/>
                        </a:rPr>
                        <a:t>aq</a:t>
                      </a:r>
                      <a:r>
                        <a:rPr lang="en-GB" sz="900" dirty="0">
                          <a:latin typeface="Lucida Sans" panose="020B0602030504020204" pitchFamily="34" charset="0"/>
                          <a:sym typeface="Wingdings" panose="05000000000000000000" pitchFamily="2" charset="2"/>
                        </a:rPr>
                        <a:t>)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pH = 0-1 </a:t>
                      </a:r>
                    </a:p>
                  </a:txBody>
                  <a:tcPr/>
                </a:tc>
                <a:extLst>
                  <a:ext uri="{0D108BD9-81ED-4DB2-BD59-A6C34878D82A}">
                    <a16:rowId xmlns:a16="http://schemas.microsoft.com/office/drawing/2014/main" val="1448611819"/>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2584692801"/>
              </p:ext>
            </p:extLst>
          </p:nvPr>
        </p:nvGraphicFramePr>
        <p:xfrm>
          <a:off x="103444" y="1184168"/>
          <a:ext cx="4536504" cy="2028808"/>
        </p:xfrm>
        <a:graphic>
          <a:graphicData uri="http://schemas.openxmlformats.org/drawingml/2006/table">
            <a:tbl>
              <a:tblPr firstRow="1" bandRow="1">
                <a:tableStyleId>{69012ECD-51FC-41F1-AA8D-1B2483CD663E}</a:tableStyleId>
              </a:tblPr>
              <a:tblGrid>
                <a:gridCol w="636701">
                  <a:extLst>
                    <a:ext uri="{9D8B030D-6E8A-4147-A177-3AD203B41FA5}">
                      <a16:colId xmlns:a16="http://schemas.microsoft.com/office/drawing/2014/main" val="20000"/>
                    </a:ext>
                  </a:extLst>
                </a:gridCol>
                <a:gridCol w="3019586">
                  <a:extLst>
                    <a:ext uri="{9D8B030D-6E8A-4147-A177-3AD203B41FA5}">
                      <a16:colId xmlns:a16="http://schemas.microsoft.com/office/drawing/2014/main" val="1587960042"/>
                    </a:ext>
                  </a:extLst>
                </a:gridCol>
                <a:gridCol w="880217">
                  <a:extLst>
                    <a:ext uri="{9D8B030D-6E8A-4147-A177-3AD203B41FA5}">
                      <a16:colId xmlns:a16="http://schemas.microsoft.com/office/drawing/2014/main" val="3232767735"/>
                    </a:ext>
                  </a:extLst>
                </a:gridCol>
              </a:tblGrid>
              <a:tr h="170704">
                <a:tc gridSpan="3">
                  <a:txBody>
                    <a:bodyPr/>
                    <a:lstStyle/>
                    <a:p>
                      <a:r>
                        <a:rPr lang="en-GB" sz="900" dirty="0">
                          <a:solidFill>
                            <a:schemeClr val="bg1"/>
                          </a:solidFill>
                          <a:latin typeface="Lucida Sans" panose="020B0602030504020204" pitchFamily="34" charset="0"/>
                        </a:rPr>
                        <a:t>4. Reactivity of Period 3 oxides with</a:t>
                      </a:r>
                      <a:r>
                        <a:rPr lang="en-GB" sz="900" baseline="0" dirty="0">
                          <a:solidFill>
                            <a:schemeClr val="bg1"/>
                          </a:solidFill>
                          <a:latin typeface="Lucida Sans" panose="020B0602030504020204" pitchFamily="34" charset="0"/>
                        </a:rPr>
                        <a:t> acids/bases</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Na</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p>
                  </a:txBody>
                  <a:tcPr/>
                </a:tc>
                <a:tc>
                  <a:txBody>
                    <a:bodyPr/>
                    <a:lstStyle/>
                    <a:p>
                      <a:pPr algn="ctr"/>
                      <a:r>
                        <a:rPr lang="en-GB" sz="900" dirty="0">
                          <a:solidFill>
                            <a:schemeClr val="tx1"/>
                          </a:solidFill>
                          <a:latin typeface="Lucida Sans" panose="020B0602030504020204" pitchFamily="34" charset="0"/>
                        </a:rPr>
                        <a:t>Na</a:t>
                      </a:r>
                      <a:r>
                        <a:rPr lang="en-GB" sz="900" baseline="-25000" dirty="0">
                          <a:solidFill>
                            <a:schemeClr val="tx1"/>
                          </a:solidFill>
                          <a:latin typeface="Lucida Sans" panose="020B0602030504020204" pitchFamily="34" charset="0"/>
                        </a:rPr>
                        <a:t>2</a:t>
                      </a:r>
                      <a:r>
                        <a:rPr lang="en-GB" sz="900" dirty="0">
                          <a:solidFill>
                            <a:schemeClr val="tx1"/>
                          </a:solidFill>
                          <a:latin typeface="Lucida Sans" panose="020B0602030504020204" pitchFamily="34" charset="0"/>
                        </a:rPr>
                        <a:t>O(s) + 2HCl(</a:t>
                      </a:r>
                      <a:r>
                        <a:rPr lang="en-GB" sz="900" dirty="0" err="1">
                          <a:solidFill>
                            <a:schemeClr val="tx1"/>
                          </a:solidFill>
                          <a:latin typeface="Lucida Sans" panose="020B0602030504020204" pitchFamily="34" charset="0"/>
                        </a:rPr>
                        <a:t>aq</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2NaCl(</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Alkali</a:t>
                      </a:r>
                    </a:p>
                  </a:txBody>
                  <a:tcPr/>
                </a:tc>
                <a:extLst>
                  <a:ext uri="{0D108BD9-81ED-4DB2-BD59-A6C34878D82A}">
                    <a16:rowId xmlns:a16="http://schemas.microsoft.com/office/drawing/2014/main" val="4215453807"/>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err="1">
                          <a:solidFill>
                            <a:schemeClr val="tx1"/>
                          </a:solidFill>
                          <a:latin typeface="Lucida Sans" panose="020B0602030504020204" pitchFamily="34" charset="0"/>
                        </a:rPr>
                        <a:t>MgO</a:t>
                      </a:r>
                      <a:endParaRPr lang="en-GB" sz="900" b="0" baseline="0" dirty="0">
                        <a:solidFill>
                          <a:schemeClr val="tx1"/>
                        </a:solidFill>
                        <a:latin typeface="Lucida Sans" pitchFamily="34" charset="0"/>
                        <a:ea typeface="Adobe Fan Heiti Std B"/>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err="1">
                          <a:solidFill>
                            <a:schemeClr val="tx1"/>
                          </a:solidFill>
                          <a:latin typeface="Lucida Sans" panose="020B0602030504020204" pitchFamily="34" charset="0"/>
                          <a:sym typeface="Wingdings" panose="05000000000000000000" pitchFamily="2" charset="2"/>
                        </a:rPr>
                        <a:t>MgO</a:t>
                      </a:r>
                      <a:r>
                        <a:rPr lang="en-GB" sz="900" dirty="0">
                          <a:solidFill>
                            <a:schemeClr val="tx1"/>
                          </a:solidFill>
                          <a:latin typeface="Lucida Sans" panose="020B0602030504020204" pitchFamily="34" charset="0"/>
                          <a:sym typeface="Wingdings" panose="05000000000000000000" pitchFamily="2" charset="2"/>
                        </a:rPr>
                        <a:t>(s) + 2HCl(</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MgCl</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endParaRPr lang="en-GB" sz="900" dirty="0">
                        <a:solidFill>
                          <a:schemeClr val="tx1"/>
                        </a:solidFill>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Alkali</a:t>
                      </a:r>
                    </a:p>
                  </a:txBody>
                  <a:tcPr/>
                </a:tc>
                <a:extLst>
                  <a:ext uri="{0D108BD9-81ED-4DB2-BD59-A6C34878D82A}">
                    <a16:rowId xmlns:a16="http://schemas.microsoft.com/office/drawing/2014/main" val="3080377904"/>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Al</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3</a:t>
                      </a:r>
                      <a:endParaRPr lang="en-GB" sz="900" b="0" dirty="0">
                        <a:solidFill>
                          <a:schemeClr val="tx1"/>
                        </a:solidFill>
                        <a:latin typeface="Lucida Sans" panose="020B0602030504020204" pitchFamily="34" charset="0"/>
                      </a:endParaRPr>
                    </a:p>
                  </a:txBody>
                  <a:tcPr/>
                </a:tc>
                <a:tc>
                  <a:txBody>
                    <a:bodyPr/>
                    <a:lstStyle/>
                    <a:p>
                      <a:r>
                        <a:rPr lang="en-GB" sz="900" dirty="0">
                          <a:solidFill>
                            <a:schemeClr val="tx1"/>
                          </a:solidFill>
                          <a:latin typeface="Lucida Sans" panose="020B0602030504020204" pitchFamily="34" charset="0"/>
                        </a:rPr>
                        <a:t>Al</a:t>
                      </a:r>
                      <a:r>
                        <a:rPr lang="en-GB" sz="900" baseline="-25000" dirty="0">
                          <a:solidFill>
                            <a:schemeClr val="tx1"/>
                          </a:solidFill>
                          <a:latin typeface="Lucida Sans" panose="020B0602030504020204" pitchFamily="34" charset="0"/>
                        </a:rPr>
                        <a:t>2</a:t>
                      </a:r>
                      <a:r>
                        <a:rPr lang="en-GB" sz="900" dirty="0">
                          <a:solidFill>
                            <a:schemeClr val="tx1"/>
                          </a:solidFill>
                          <a:latin typeface="Lucida Sans" panose="020B0602030504020204" pitchFamily="34" charset="0"/>
                        </a:rPr>
                        <a:t>O</a:t>
                      </a:r>
                      <a:r>
                        <a:rPr lang="en-GB" sz="900" baseline="-25000" dirty="0">
                          <a:solidFill>
                            <a:schemeClr val="tx1"/>
                          </a:solidFill>
                          <a:latin typeface="Lucida Sans" panose="020B0602030504020204" pitchFamily="34" charset="0"/>
                        </a:rPr>
                        <a:t>3</a:t>
                      </a:r>
                      <a:r>
                        <a:rPr lang="en-GB" sz="900" dirty="0">
                          <a:solidFill>
                            <a:schemeClr val="tx1"/>
                          </a:solidFill>
                          <a:latin typeface="Lucida Sans" panose="020B0602030504020204" pitchFamily="34" charset="0"/>
                        </a:rPr>
                        <a:t>(s) + 6HCl(</a:t>
                      </a:r>
                      <a:r>
                        <a:rPr lang="en-GB" sz="900" dirty="0" err="1">
                          <a:solidFill>
                            <a:schemeClr val="tx1"/>
                          </a:solidFill>
                          <a:latin typeface="Lucida Sans" panose="020B0602030504020204" pitchFamily="34" charset="0"/>
                        </a:rPr>
                        <a:t>aq</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2AlCl</a:t>
                      </a:r>
                      <a:r>
                        <a:rPr lang="en-GB" sz="900" baseline="-25000" dirty="0">
                          <a:solidFill>
                            <a:schemeClr val="tx1"/>
                          </a:solidFill>
                          <a:latin typeface="Lucida Sans" panose="020B0602030504020204" pitchFamily="34" charset="0"/>
                          <a:sym typeface="Wingdings" panose="05000000000000000000" pitchFamily="2" charset="2"/>
                        </a:rPr>
                        <a:t>3</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+ 3H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r>
                        <a:rPr lang="en-GB" sz="900" dirty="0">
                          <a:solidFill>
                            <a:schemeClr val="tx1"/>
                          </a:solidFill>
                          <a:latin typeface="Lucida Sans" panose="020B0602030504020204" pitchFamily="34" charset="0"/>
                        </a:rPr>
                        <a:t> </a:t>
                      </a:r>
                    </a:p>
                    <a:p>
                      <a:endParaRPr lang="en-GB" sz="900" dirty="0">
                        <a:solidFill>
                          <a:schemeClr val="tx1"/>
                        </a:solidFill>
                        <a:latin typeface="Lucida Sans" panose="020B0602030504020204" pitchFamily="34" charset="0"/>
                      </a:endParaRPr>
                    </a:p>
                    <a:p>
                      <a:r>
                        <a:rPr lang="en-GB" sz="900" dirty="0">
                          <a:solidFill>
                            <a:schemeClr val="tx1"/>
                          </a:solidFill>
                          <a:latin typeface="Lucida Sans" panose="020B0602030504020204" pitchFamily="34" charset="0"/>
                        </a:rPr>
                        <a:t>Al</a:t>
                      </a:r>
                      <a:r>
                        <a:rPr lang="en-GB" sz="900" baseline="-25000" dirty="0">
                          <a:solidFill>
                            <a:schemeClr val="tx1"/>
                          </a:solidFill>
                          <a:latin typeface="Lucida Sans" panose="020B0602030504020204" pitchFamily="34" charset="0"/>
                        </a:rPr>
                        <a:t>2</a:t>
                      </a:r>
                      <a:r>
                        <a:rPr lang="en-GB" sz="900" dirty="0">
                          <a:solidFill>
                            <a:schemeClr val="tx1"/>
                          </a:solidFill>
                          <a:latin typeface="Lucida Sans" panose="020B0602030504020204" pitchFamily="34" charset="0"/>
                        </a:rPr>
                        <a:t>O</a:t>
                      </a:r>
                      <a:r>
                        <a:rPr lang="en-GB" sz="900" baseline="-25000" dirty="0">
                          <a:solidFill>
                            <a:schemeClr val="tx1"/>
                          </a:solidFill>
                          <a:latin typeface="Lucida Sans" panose="020B0602030504020204" pitchFamily="34" charset="0"/>
                        </a:rPr>
                        <a:t>3</a:t>
                      </a:r>
                      <a:r>
                        <a:rPr lang="en-GB" sz="900" dirty="0">
                          <a:solidFill>
                            <a:schemeClr val="tx1"/>
                          </a:solidFill>
                          <a:latin typeface="Lucida Sans" panose="020B0602030504020204" pitchFamily="34" charset="0"/>
                        </a:rPr>
                        <a:t>(s) + 2NaOH(</a:t>
                      </a:r>
                      <a:r>
                        <a:rPr lang="en-GB" sz="900" dirty="0" err="1">
                          <a:solidFill>
                            <a:schemeClr val="tx1"/>
                          </a:solidFill>
                          <a:latin typeface="Lucida Sans" panose="020B0602030504020204" pitchFamily="34" charset="0"/>
                        </a:rPr>
                        <a:t>aq</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+ 3H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2NaAl(OH)</a:t>
                      </a:r>
                      <a:r>
                        <a:rPr lang="en-GB" sz="900" baseline="-25000" dirty="0">
                          <a:solidFill>
                            <a:schemeClr val="tx1"/>
                          </a:solidFill>
                          <a:latin typeface="Lucida Sans" panose="020B0602030504020204" pitchFamily="34" charset="0"/>
                          <a:sym typeface="Wingdings" panose="05000000000000000000" pitchFamily="2" charset="2"/>
                        </a:rPr>
                        <a:t>4</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a:t>
                      </a:r>
                      <a:endParaRPr lang="en-GB" sz="900" dirty="0">
                        <a:solidFill>
                          <a:schemeClr val="tx1"/>
                        </a:solidFill>
                        <a:latin typeface="Lucida Sans" panose="020B0602030504020204" pitchFamily="34" charset="0"/>
                      </a:endParaRPr>
                    </a:p>
                  </a:txBody>
                  <a:tcPr/>
                </a:tc>
                <a:tc>
                  <a:txBody>
                    <a:bodyPr/>
                    <a:lstStyle/>
                    <a:p>
                      <a:pPr algn="ctr"/>
                      <a:r>
                        <a:rPr lang="en-GB" sz="900" dirty="0">
                          <a:solidFill>
                            <a:schemeClr val="tx1"/>
                          </a:solidFill>
                          <a:latin typeface="Lucida Sans" panose="020B0602030504020204" pitchFamily="34" charset="0"/>
                        </a:rPr>
                        <a:t>Amphoteric</a:t>
                      </a:r>
                      <a:endParaRPr lang="en-GB" sz="900" dirty="0">
                        <a:latin typeface="Lucida Sans" panose="020B0602030504020204" pitchFamily="34" charset="0"/>
                      </a:endParaRPr>
                    </a:p>
                  </a:txBody>
                  <a:tcPr/>
                </a:tc>
                <a:extLst>
                  <a:ext uri="{0D108BD9-81ED-4DB2-BD59-A6C34878D82A}">
                    <a16:rowId xmlns:a16="http://schemas.microsoft.com/office/drawing/2014/main" val="1073611054"/>
                  </a:ext>
                </a:extLst>
              </a:tr>
              <a:tr h="267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SiO</a:t>
                      </a:r>
                      <a:r>
                        <a:rPr lang="en-GB" sz="900" b="0" baseline="-25000" dirty="0">
                          <a:solidFill>
                            <a:schemeClr val="tx1"/>
                          </a:solidFill>
                          <a:latin typeface="Lucida Sans" panose="020B0602030504020204" pitchFamily="34" charset="0"/>
                        </a:rPr>
                        <a:t>2</a:t>
                      </a:r>
                      <a:endParaRPr lang="en-GB" sz="900" b="0" dirty="0">
                        <a:solidFill>
                          <a:schemeClr val="tx1"/>
                        </a:solidFill>
                        <a:latin typeface="Lucida Sans" panose="020B0602030504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anose="020B0602030504020204" pitchFamily="34" charset="0"/>
                        </a:rPr>
                        <a:t>SiO</a:t>
                      </a:r>
                      <a:r>
                        <a:rPr lang="en-GB" sz="900" baseline="-25000" dirty="0">
                          <a:solidFill>
                            <a:schemeClr val="tx1"/>
                          </a:solidFill>
                          <a:latin typeface="Lucida Sans" panose="020B0602030504020204" pitchFamily="34" charset="0"/>
                        </a:rPr>
                        <a:t>2</a:t>
                      </a:r>
                      <a:r>
                        <a:rPr lang="en-GB" sz="900" dirty="0">
                          <a:solidFill>
                            <a:schemeClr val="tx1"/>
                          </a:solidFill>
                          <a:latin typeface="Lucida Sans" panose="020B0602030504020204" pitchFamily="34" charset="0"/>
                        </a:rPr>
                        <a:t>(s) + 2NaOH(</a:t>
                      </a:r>
                      <a:r>
                        <a:rPr lang="en-GB" sz="900" dirty="0" err="1">
                          <a:solidFill>
                            <a:schemeClr val="tx1"/>
                          </a:solidFill>
                          <a:latin typeface="Lucida Sans" panose="020B0602030504020204" pitchFamily="34" charset="0"/>
                        </a:rPr>
                        <a:t>aq</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2Na</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SiO</a:t>
                      </a:r>
                      <a:r>
                        <a:rPr lang="en-GB" sz="900" baseline="-25000" dirty="0">
                          <a:solidFill>
                            <a:schemeClr val="tx1"/>
                          </a:solidFill>
                          <a:latin typeface="Lucida Sans" panose="020B0602030504020204" pitchFamily="34" charset="0"/>
                          <a:sym typeface="Wingdings" panose="05000000000000000000" pitchFamily="2" charset="2"/>
                        </a:rPr>
                        <a:t>3</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endParaRPr lang="en-GB" sz="900" dirty="0">
                        <a:solidFill>
                          <a:schemeClr val="tx1"/>
                        </a:solidFill>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Wea</a:t>
                      </a:r>
                      <a:r>
                        <a:rPr lang="en-GB" sz="900" baseline="0" dirty="0">
                          <a:latin typeface="Lucida Sans" panose="020B0602030504020204" pitchFamily="34" charset="0"/>
                        </a:rPr>
                        <a:t>k a</a:t>
                      </a:r>
                      <a:r>
                        <a:rPr lang="en-GB" sz="900" dirty="0">
                          <a:latin typeface="Lucida Sans" panose="020B0602030504020204" pitchFamily="34" charset="0"/>
                        </a:rPr>
                        <a:t>cid</a:t>
                      </a:r>
                    </a:p>
                  </a:txBody>
                  <a:tcPr/>
                </a:tc>
                <a:extLst>
                  <a:ext uri="{0D108BD9-81ED-4DB2-BD59-A6C34878D82A}">
                    <a16:rowId xmlns:a16="http://schemas.microsoft.com/office/drawing/2014/main" val="15073245"/>
                  </a:ext>
                </a:extLst>
              </a:tr>
              <a:tr h="2671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P</a:t>
                      </a:r>
                      <a:r>
                        <a:rPr lang="en-GB" sz="900" b="0" baseline="-25000" dirty="0">
                          <a:solidFill>
                            <a:schemeClr val="tx1"/>
                          </a:solidFill>
                          <a:latin typeface="Lucida Sans" panose="020B0602030504020204" pitchFamily="34" charset="0"/>
                        </a:rPr>
                        <a:t>4</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10</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ctr"/>
                      <a:r>
                        <a:rPr lang="en-GB" sz="900" dirty="0">
                          <a:solidFill>
                            <a:schemeClr val="tx1"/>
                          </a:solidFill>
                          <a:latin typeface="Lucida Sans" panose="020B0602030504020204" pitchFamily="34" charset="0"/>
                        </a:rPr>
                        <a:t>P</a:t>
                      </a:r>
                      <a:r>
                        <a:rPr lang="en-GB" sz="900" baseline="-25000" dirty="0">
                          <a:solidFill>
                            <a:schemeClr val="tx1"/>
                          </a:solidFill>
                          <a:latin typeface="Lucida Sans" panose="020B0602030504020204" pitchFamily="34" charset="0"/>
                        </a:rPr>
                        <a:t>4</a:t>
                      </a:r>
                      <a:r>
                        <a:rPr lang="en-GB" sz="900" dirty="0">
                          <a:solidFill>
                            <a:schemeClr val="tx1"/>
                          </a:solidFill>
                          <a:latin typeface="Lucida Sans" panose="020B0602030504020204" pitchFamily="34" charset="0"/>
                        </a:rPr>
                        <a:t>O</a:t>
                      </a:r>
                      <a:r>
                        <a:rPr lang="en-GB" sz="900" baseline="-25000" dirty="0">
                          <a:solidFill>
                            <a:schemeClr val="tx1"/>
                          </a:solidFill>
                          <a:latin typeface="Lucida Sans" panose="020B0602030504020204" pitchFamily="34" charset="0"/>
                        </a:rPr>
                        <a:t>10</a:t>
                      </a:r>
                      <a:r>
                        <a:rPr lang="en-GB" sz="900" dirty="0">
                          <a:solidFill>
                            <a:schemeClr val="tx1"/>
                          </a:solidFill>
                          <a:latin typeface="Lucida Sans" panose="020B0602030504020204" pitchFamily="34" charset="0"/>
                        </a:rPr>
                        <a:t>(s) + 12NaOH(</a:t>
                      </a:r>
                      <a:r>
                        <a:rPr lang="en-GB" sz="900" dirty="0" err="1">
                          <a:solidFill>
                            <a:schemeClr val="tx1"/>
                          </a:solidFill>
                          <a:latin typeface="Lucida Sans" panose="020B0602030504020204" pitchFamily="34" charset="0"/>
                        </a:rPr>
                        <a:t>aq</a:t>
                      </a:r>
                      <a:r>
                        <a:rPr lang="en-GB" sz="90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sym typeface="Wingdings" panose="05000000000000000000" pitchFamily="2" charset="2"/>
                        </a:rPr>
                        <a:t> 4Na</a:t>
                      </a:r>
                      <a:r>
                        <a:rPr lang="en-GB" sz="900" baseline="-25000" dirty="0">
                          <a:solidFill>
                            <a:schemeClr val="tx1"/>
                          </a:solidFill>
                          <a:latin typeface="Lucida Sans" panose="020B0602030504020204" pitchFamily="34" charset="0"/>
                          <a:sym typeface="Wingdings" panose="05000000000000000000" pitchFamily="2" charset="2"/>
                        </a:rPr>
                        <a:t>3</a:t>
                      </a:r>
                      <a:r>
                        <a:rPr lang="en-GB" sz="900" dirty="0">
                          <a:solidFill>
                            <a:schemeClr val="tx1"/>
                          </a:solidFill>
                          <a:latin typeface="Lucida Sans" panose="020B0602030504020204" pitchFamily="34" charset="0"/>
                          <a:sym typeface="Wingdings" panose="05000000000000000000" pitchFamily="2" charset="2"/>
                        </a:rPr>
                        <a:t>PO</a:t>
                      </a:r>
                      <a:r>
                        <a:rPr lang="en-GB" sz="900" baseline="-25000" dirty="0">
                          <a:solidFill>
                            <a:schemeClr val="tx1"/>
                          </a:solidFill>
                          <a:latin typeface="Lucida Sans" panose="020B0602030504020204" pitchFamily="34" charset="0"/>
                          <a:sym typeface="Wingdings" panose="05000000000000000000" pitchFamily="2" charset="2"/>
                        </a:rPr>
                        <a:t>4</a:t>
                      </a:r>
                      <a:r>
                        <a:rPr lang="en-GB" sz="900" dirty="0">
                          <a:solidFill>
                            <a:schemeClr val="tx1"/>
                          </a:solidFill>
                          <a:latin typeface="Lucida Sans" panose="020B0602030504020204" pitchFamily="34" charset="0"/>
                          <a:sym typeface="Wingdings" panose="05000000000000000000" pitchFamily="2" charset="2"/>
                        </a:rPr>
                        <a:t>(</a:t>
                      </a:r>
                      <a:r>
                        <a:rPr lang="en-GB" sz="900" dirty="0" err="1">
                          <a:solidFill>
                            <a:schemeClr val="tx1"/>
                          </a:solidFill>
                          <a:latin typeface="Lucida Sans" panose="020B0602030504020204" pitchFamily="34" charset="0"/>
                          <a:sym typeface="Wingdings" panose="05000000000000000000" pitchFamily="2" charset="2"/>
                        </a:rPr>
                        <a:t>aq</a:t>
                      </a:r>
                      <a:r>
                        <a:rPr lang="en-GB" sz="900" dirty="0">
                          <a:solidFill>
                            <a:schemeClr val="tx1"/>
                          </a:solidFill>
                          <a:latin typeface="Lucida Sans" panose="020B0602030504020204" pitchFamily="34" charset="0"/>
                          <a:sym typeface="Wingdings" panose="05000000000000000000" pitchFamily="2" charset="2"/>
                        </a:rPr>
                        <a:t>) + 6H</a:t>
                      </a:r>
                      <a:r>
                        <a:rPr lang="en-GB" sz="900" baseline="-25000" dirty="0">
                          <a:solidFill>
                            <a:schemeClr val="tx1"/>
                          </a:solidFill>
                          <a:latin typeface="Lucida Sans" panose="020B0602030504020204" pitchFamily="34" charset="0"/>
                          <a:sym typeface="Wingdings" panose="05000000000000000000" pitchFamily="2" charset="2"/>
                        </a:rPr>
                        <a:t>2</a:t>
                      </a:r>
                      <a:r>
                        <a:rPr lang="en-GB" sz="900" dirty="0">
                          <a:solidFill>
                            <a:schemeClr val="tx1"/>
                          </a:solidFill>
                          <a:latin typeface="Lucida Sans" panose="020B0602030504020204" pitchFamily="34" charset="0"/>
                          <a:sym typeface="Wingdings" panose="05000000000000000000" pitchFamily="2" charset="2"/>
                        </a:rPr>
                        <a:t>O(l)</a:t>
                      </a:r>
                    </a:p>
                  </a:txBody>
                  <a:tcPr/>
                </a:tc>
                <a:tc>
                  <a:txBody>
                    <a:bodyPr/>
                    <a:lstStyle/>
                    <a:p>
                      <a:pPr algn="ctr"/>
                      <a:r>
                        <a:rPr lang="en-GB" sz="900" dirty="0">
                          <a:latin typeface="Lucida Sans" panose="020B0602030504020204" pitchFamily="34" charset="0"/>
                        </a:rPr>
                        <a:t>Acid</a:t>
                      </a:r>
                    </a:p>
                  </a:txBody>
                  <a:tcPr/>
                </a:tc>
                <a:extLst>
                  <a:ext uri="{0D108BD9-81ED-4DB2-BD59-A6C34878D82A}">
                    <a16:rowId xmlns:a16="http://schemas.microsoft.com/office/drawing/2014/main" val="2015546764"/>
                  </a:ext>
                </a:extLst>
              </a:tr>
              <a:tr h="1829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SO</a:t>
                      </a:r>
                      <a:r>
                        <a:rPr lang="en-GB" sz="900" b="0" baseline="-25000" dirty="0">
                          <a:solidFill>
                            <a:schemeClr val="tx1"/>
                          </a:solidFill>
                          <a:latin typeface="Lucida Sans" panose="020B0602030504020204" pitchFamily="34" charset="0"/>
                        </a:rPr>
                        <a:t>2</a:t>
                      </a:r>
                      <a:endParaRPr kumimoji="0" lang="en-GB" sz="900" b="0" i="0" u="none" strike="noStrike" kern="1200" cap="none" spc="0" normalizeH="0" baseline="0" noProof="0" dirty="0">
                        <a:ln>
                          <a:noFill/>
                        </a:ln>
                        <a:solidFill>
                          <a:prstClr val="black"/>
                        </a:solidFill>
                        <a:effectLst/>
                        <a:uLnTx/>
                        <a:uFillTx/>
                        <a:latin typeface="Lucida Sans" pitchFamily="34" charset="0"/>
                        <a:ea typeface="Adobe Fan Heiti Std B"/>
                        <a:cs typeface="+mn-cs"/>
                      </a:endParaRPr>
                    </a:p>
                  </a:txBody>
                  <a:tcPr/>
                </a:tc>
                <a:tc>
                  <a:txBody>
                    <a:bodyPr/>
                    <a:lstStyle/>
                    <a:p>
                      <a:pPr algn="ctr"/>
                      <a:r>
                        <a:rPr lang="en-GB" sz="900" dirty="0">
                          <a:latin typeface="Lucida Sans" panose="020B0602030504020204" pitchFamily="34" charset="0"/>
                        </a:rPr>
                        <a:t>SO</a:t>
                      </a:r>
                      <a:r>
                        <a:rPr lang="en-GB" sz="900" baseline="-25000" dirty="0">
                          <a:latin typeface="Lucida Sans" panose="020B0602030504020204" pitchFamily="34" charset="0"/>
                        </a:rPr>
                        <a:t>2</a:t>
                      </a:r>
                      <a:r>
                        <a:rPr lang="en-GB" sz="900" dirty="0">
                          <a:latin typeface="Lucida Sans" panose="020B0602030504020204" pitchFamily="34" charset="0"/>
                        </a:rPr>
                        <a:t>(g) + 2NaOH(</a:t>
                      </a:r>
                      <a:r>
                        <a:rPr lang="en-GB" sz="900" dirty="0" err="1">
                          <a:latin typeface="Lucida Sans" panose="020B0602030504020204" pitchFamily="34" charset="0"/>
                        </a:rPr>
                        <a:t>aq</a:t>
                      </a:r>
                      <a:r>
                        <a:rPr lang="en-GB" sz="900" dirty="0">
                          <a:latin typeface="Lucida Sans" panose="020B0602030504020204" pitchFamily="34" charset="0"/>
                        </a:rPr>
                        <a:t>) </a:t>
                      </a:r>
                      <a:r>
                        <a:rPr lang="en-GB" sz="900" dirty="0">
                          <a:latin typeface="Lucida Sans" panose="020B0602030504020204" pitchFamily="34" charset="0"/>
                          <a:sym typeface="Wingdings" panose="05000000000000000000" pitchFamily="2" charset="2"/>
                        </a:rPr>
                        <a:t> Na</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SO</a:t>
                      </a:r>
                      <a:r>
                        <a:rPr lang="en-GB" sz="900" baseline="-25000" dirty="0">
                          <a:latin typeface="Lucida Sans" panose="020B0602030504020204" pitchFamily="34" charset="0"/>
                          <a:sym typeface="Wingdings" panose="05000000000000000000" pitchFamily="2" charset="2"/>
                        </a:rPr>
                        <a:t>3</a:t>
                      </a:r>
                      <a:r>
                        <a:rPr lang="en-GB" sz="900" dirty="0">
                          <a:latin typeface="Lucida Sans" panose="020B0602030504020204" pitchFamily="34" charset="0"/>
                          <a:sym typeface="Wingdings" panose="05000000000000000000" pitchFamily="2" charset="2"/>
                        </a:rPr>
                        <a:t>(</a:t>
                      </a:r>
                      <a:r>
                        <a:rPr lang="en-GB" sz="900" dirty="0" err="1">
                          <a:latin typeface="Lucida Sans" panose="020B0602030504020204" pitchFamily="34" charset="0"/>
                          <a:sym typeface="Wingdings" panose="05000000000000000000" pitchFamily="2" charset="2"/>
                        </a:rPr>
                        <a:t>aq</a:t>
                      </a:r>
                      <a:r>
                        <a:rPr lang="en-GB" sz="900" dirty="0">
                          <a:latin typeface="Lucida Sans" panose="020B0602030504020204" pitchFamily="34" charset="0"/>
                          <a:sym typeface="Wingdings" panose="05000000000000000000" pitchFamily="2" charset="2"/>
                        </a:rPr>
                        <a:t>) + H</a:t>
                      </a:r>
                      <a:r>
                        <a:rPr lang="en-GB" sz="900" baseline="-25000" dirty="0">
                          <a:latin typeface="Lucida Sans" panose="020B0602030504020204" pitchFamily="34" charset="0"/>
                          <a:sym typeface="Wingdings" panose="05000000000000000000" pitchFamily="2" charset="2"/>
                        </a:rPr>
                        <a:t>2</a:t>
                      </a:r>
                      <a:r>
                        <a:rPr lang="en-GB" sz="900" dirty="0">
                          <a:latin typeface="Lucida Sans" panose="020B0602030504020204" pitchFamily="34" charset="0"/>
                          <a:sym typeface="Wingdings" panose="05000000000000000000" pitchFamily="2" charset="2"/>
                        </a:rPr>
                        <a:t>O(l)</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Acid</a:t>
                      </a:r>
                    </a:p>
                  </a:txBody>
                  <a:tcPr/>
                </a:tc>
                <a:extLst>
                  <a:ext uri="{0D108BD9-81ED-4DB2-BD59-A6C34878D82A}">
                    <a16:rowId xmlns:a16="http://schemas.microsoft.com/office/drawing/2014/main" val="3728139582"/>
                  </a:ext>
                </a:extLst>
              </a:tr>
            </a:tbl>
          </a:graphicData>
        </a:graphic>
      </p:graphicFrame>
      <p:pic>
        <p:nvPicPr>
          <p:cNvPr id="32" name="Picture 31"/>
          <p:cNvPicPr>
            <a:picLocks noChangeAspect="1"/>
          </p:cNvPicPr>
          <p:nvPr/>
        </p:nvPicPr>
        <p:blipFill>
          <a:blip r:embed="rId3">
            <a:grayscl/>
          </a:blip>
          <a:stretch>
            <a:fillRect/>
          </a:stretch>
        </p:blipFill>
        <p:spPr>
          <a:xfrm>
            <a:off x="7889576" y="5802875"/>
            <a:ext cx="800891" cy="720000"/>
          </a:xfrm>
          <a:prstGeom prst="rect">
            <a:avLst/>
          </a:prstGeom>
        </p:spPr>
      </p:pic>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4274" y="5802875"/>
            <a:ext cx="981980" cy="720000"/>
          </a:xfrm>
          <a:prstGeom prst="rect">
            <a:avLst/>
          </a:prstGeom>
        </p:spPr>
      </p:pic>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75660" y="5694494"/>
            <a:ext cx="1054286" cy="720000"/>
          </a:xfrm>
          <a:prstGeom prst="rect">
            <a:avLst/>
          </a:prstGeom>
        </p:spPr>
      </p:pic>
      <p:sp>
        <p:nvSpPr>
          <p:cNvPr id="31" name="Rectangle 30"/>
          <p:cNvSpPr/>
          <p:nvPr/>
        </p:nvSpPr>
        <p:spPr>
          <a:xfrm>
            <a:off x="3942820" y="6506581"/>
            <a:ext cx="1519967" cy="230832"/>
          </a:xfrm>
          <a:prstGeom prst="rect">
            <a:avLst/>
          </a:prstGeom>
        </p:spPr>
        <p:txBody>
          <a:bodyPr wrap="none">
            <a:spAutoFit/>
          </a:bodyPr>
          <a:lstStyle/>
          <a:p>
            <a:pPr algn="ctr"/>
            <a:r>
              <a:rPr lang="en-GB" sz="900" dirty="0" err="1">
                <a:latin typeface="Lucida Sans" panose="020B0602030504020204" pitchFamily="34" charset="0"/>
              </a:rPr>
              <a:t>Sulfuric</a:t>
            </a:r>
            <a:r>
              <a:rPr lang="en-GB" sz="900" dirty="0">
                <a:latin typeface="Lucida Sans" panose="020B0602030504020204" pitchFamily="34" charset="0"/>
              </a:rPr>
              <a:t>(IV) acid – H</a:t>
            </a:r>
            <a:r>
              <a:rPr lang="en-GB" sz="900" baseline="-25000" dirty="0">
                <a:latin typeface="Lucida Sans" panose="020B0602030504020204" pitchFamily="34" charset="0"/>
              </a:rPr>
              <a:t>2</a:t>
            </a:r>
            <a:r>
              <a:rPr lang="en-GB" sz="900" dirty="0">
                <a:latin typeface="Lucida Sans" panose="020B0602030504020204" pitchFamily="34" charset="0"/>
              </a:rPr>
              <a:t>SO</a:t>
            </a:r>
            <a:r>
              <a:rPr lang="en-GB" sz="900" baseline="-25000" dirty="0">
                <a:latin typeface="Lucida Sans" panose="020B0602030504020204" pitchFamily="34" charset="0"/>
              </a:rPr>
              <a:t>3</a:t>
            </a:r>
          </a:p>
        </p:txBody>
      </p:sp>
      <p:sp>
        <p:nvSpPr>
          <p:cNvPr id="36" name="Rectangle 35"/>
          <p:cNvSpPr/>
          <p:nvPr/>
        </p:nvSpPr>
        <p:spPr>
          <a:xfrm>
            <a:off x="5665281" y="6506581"/>
            <a:ext cx="1519967" cy="230832"/>
          </a:xfrm>
          <a:prstGeom prst="rect">
            <a:avLst/>
          </a:prstGeom>
        </p:spPr>
        <p:txBody>
          <a:bodyPr wrap="none">
            <a:spAutoFit/>
          </a:bodyPr>
          <a:lstStyle/>
          <a:p>
            <a:pPr algn="ctr"/>
            <a:r>
              <a:rPr lang="en-GB" sz="900" dirty="0" err="1">
                <a:latin typeface="Lucida Sans" panose="020B0602030504020204" pitchFamily="34" charset="0"/>
              </a:rPr>
              <a:t>Sulfuric</a:t>
            </a:r>
            <a:r>
              <a:rPr lang="en-GB" sz="900" dirty="0">
                <a:latin typeface="Lucida Sans" panose="020B0602030504020204" pitchFamily="34" charset="0"/>
              </a:rPr>
              <a:t>(VI) acid – H</a:t>
            </a:r>
            <a:r>
              <a:rPr lang="en-GB" sz="900" baseline="-25000" dirty="0">
                <a:latin typeface="Lucida Sans" panose="020B0602030504020204" pitchFamily="34" charset="0"/>
              </a:rPr>
              <a:t>2</a:t>
            </a:r>
            <a:r>
              <a:rPr lang="en-GB" sz="900" dirty="0">
                <a:latin typeface="Lucida Sans" panose="020B0602030504020204" pitchFamily="34" charset="0"/>
              </a:rPr>
              <a:t>SO</a:t>
            </a:r>
            <a:r>
              <a:rPr lang="en-GB" sz="900" baseline="-25000" dirty="0">
                <a:latin typeface="Lucida Sans" panose="020B0602030504020204" pitchFamily="34" charset="0"/>
              </a:rPr>
              <a:t>4</a:t>
            </a:r>
            <a:endParaRPr lang="en-GB" sz="900" dirty="0">
              <a:latin typeface="Lucida Sans" panose="020B0602030504020204" pitchFamily="34" charset="0"/>
            </a:endParaRPr>
          </a:p>
        </p:txBody>
      </p:sp>
      <p:sp>
        <p:nvSpPr>
          <p:cNvPr id="35" name="Rectangle 34"/>
          <p:cNvSpPr/>
          <p:nvPr/>
        </p:nvSpPr>
        <p:spPr>
          <a:xfrm>
            <a:off x="7618239" y="6506581"/>
            <a:ext cx="1686680" cy="230832"/>
          </a:xfrm>
          <a:prstGeom prst="rect">
            <a:avLst/>
          </a:prstGeom>
        </p:spPr>
        <p:txBody>
          <a:bodyPr wrap="none">
            <a:spAutoFit/>
          </a:bodyPr>
          <a:lstStyle/>
          <a:p>
            <a:pPr algn="ctr"/>
            <a:r>
              <a:rPr lang="en-GB" sz="900" dirty="0">
                <a:latin typeface="Lucida Sans" panose="020B0602030504020204" pitchFamily="34" charset="0"/>
              </a:rPr>
              <a:t>Phosphoric(V) acid – H</a:t>
            </a:r>
            <a:r>
              <a:rPr lang="en-GB" sz="900" baseline="-25000" dirty="0">
                <a:latin typeface="Lucida Sans" panose="020B0602030504020204" pitchFamily="34" charset="0"/>
              </a:rPr>
              <a:t>3</a:t>
            </a:r>
            <a:r>
              <a:rPr lang="en-GB" sz="900" dirty="0">
                <a:latin typeface="Lucida Sans" panose="020B0602030504020204" pitchFamily="34" charset="0"/>
              </a:rPr>
              <a:t>PO</a:t>
            </a:r>
            <a:r>
              <a:rPr lang="en-GB" sz="900" baseline="-25000" dirty="0">
                <a:latin typeface="Lucida Sans" panose="020B0602030504020204" pitchFamily="34" charset="0"/>
              </a:rPr>
              <a:t>4</a:t>
            </a:r>
            <a:endParaRPr lang="en-GB" sz="900" dirty="0">
              <a:latin typeface="Lucida Sans" panose="020B0602030504020204" pitchFamily="34" charset="0"/>
            </a:endParaRPr>
          </a:p>
        </p:txBody>
      </p:sp>
    </p:spTree>
    <p:extLst>
      <p:ext uri="{BB962C8B-B14F-4D97-AF65-F5344CB8AC3E}">
        <p14:creationId xmlns:p14="http://schemas.microsoft.com/office/powerpoint/2010/main" val="96047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863715379"/>
              </p:ext>
            </p:extLst>
          </p:nvPr>
        </p:nvGraphicFramePr>
        <p:xfrm>
          <a:off x="118119" y="2348880"/>
          <a:ext cx="2952328" cy="3154680"/>
        </p:xfrm>
        <a:graphic>
          <a:graphicData uri="http://schemas.openxmlformats.org/drawingml/2006/table">
            <a:tbl>
              <a:tblPr firstRow="1" bandRow="1">
                <a:tableStyleId>{69012ECD-51FC-41F1-AA8D-1B2483CD663E}</a:tableStyleId>
              </a:tblPr>
              <a:tblGrid>
                <a:gridCol w="1584176">
                  <a:extLst>
                    <a:ext uri="{9D8B030D-6E8A-4147-A177-3AD203B41FA5}">
                      <a16:colId xmlns:a16="http://schemas.microsoft.com/office/drawing/2014/main" val="20000"/>
                    </a:ext>
                  </a:extLst>
                </a:gridCol>
                <a:gridCol w="1368152">
                  <a:extLst>
                    <a:ext uri="{9D8B030D-6E8A-4147-A177-3AD203B41FA5}">
                      <a16:colId xmlns:a16="http://schemas.microsoft.com/office/drawing/2014/main" val="1570563840"/>
                    </a:ext>
                  </a:extLst>
                </a:gridCol>
              </a:tblGrid>
              <a:tr h="211153">
                <a:tc gridSpan="2">
                  <a:txBody>
                    <a:bodyPr/>
                    <a:lstStyle/>
                    <a:p>
                      <a:r>
                        <a:rPr lang="en-GB" sz="900" dirty="0">
                          <a:solidFill>
                            <a:schemeClr val="bg1"/>
                          </a:solidFill>
                          <a:latin typeface="Lucida Sans" panose="020B0602030504020204" pitchFamily="34" charset="0"/>
                          <a:ea typeface="+mn-ea"/>
                        </a:rPr>
                        <a:t>2.</a:t>
                      </a:r>
                      <a:r>
                        <a:rPr lang="en-GB" sz="900" baseline="0" dirty="0">
                          <a:solidFill>
                            <a:schemeClr val="bg1"/>
                          </a:solidFill>
                          <a:latin typeface="Lucida Sans" panose="020B0602030504020204" pitchFamily="34" charset="0"/>
                          <a:ea typeface="+mn-ea"/>
                        </a:rPr>
                        <a:t> Classification</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1175798">
                <a:tc gridSpan="2">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dirty="0">
                          <a:solidFill>
                            <a:schemeClr val="tx1"/>
                          </a:solidFill>
                          <a:latin typeface="Lucida Sans" pitchFamily="34" charset="0"/>
                          <a:ea typeface="Adobe Fan Heiti Std B" panose="020B0700000000000000" pitchFamily="34" charset="-128"/>
                        </a:rPr>
                        <a:t>A transition metal is an element that forms at least one stable </a:t>
                      </a:r>
                      <a:r>
                        <a:rPr lang="en-GB" sz="900" u="sng" dirty="0">
                          <a:solidFill>
                            <a:schemeClr val="tx1"/>
                          </a:solidFill>
                          <a:latin typeface="Lucida Sans" pitchFamily="34" charset="0"/>
                          <a:ea typeface="Adobe Fan Heiti Std B" panose="020B0700000000000000" pitchFamily="34" charset="-128"/>
                        </a:rPr>
                        <a:t>ion</a:t>
                      </a:r>
                      <a:r>
                        <a:rPr lang="en-GB" sz="900" dirty="0">
                          <a:solidFill>
                            <a:schemeClr val="tx1"/>
                          </a:solidFill>
                          <a:latin typeface="Lucida Sans" pitchFamily="34" charset="0"/>
                          <a:ea typeface="Adobe Fan Heiti Std B" panose="020B0700000000000000" pitchFamily="34" charset="-128"/>
                        </a:rPr>
                        <a:t> with a partially full d-shell.</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900" b="0" dirty="0">
                        <a:solidFill>
                          <a:schemeClr val="tx1"/>
                        </a:solidFill>
                        <a:latin typeface="Lucida Sans" panose="020B0602030504020204" pitchFamily="34" charset="0"/>
                      </a:endParaRP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Transition metals have incomplete d sub-shells. When the fourth period metals form ions the 4s electrons are the first to be lost then 3d electrons.</a:t>
                      </a:r>
                      <a:endParaRPr lang="en-GB" sz="900" dirty="0">
                        <a:latin typeface="Lucida Sans" panose="020B0602030504020204" pitchFamily="34" charset="0"/>
                        <a:cs typeface="Browallia New" panose="020B0604020202020204" pitchFamily="34" charset="-34"/>
                      </a:endParaRPr>
                    </a:p>
                    <a:p>
                      <a:pPr marL="171450" indent="-171450" algn="just">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Scandium and Zinc are </a:t>
                      </a:r>
                      <a:r>
                        <a:rPr lang="en-GB" sz="900" b="0" dirty="0">
                          <a:latin typeface="Lucida Sans" panose="020B0602030504020204" pitchFamily="34" charset="0"/>
                          <a:cs typeface="Browallia New" panose="020B0604020202020204" pitchFamily="34" charset="-34"/>
                        </a:rPr>
                        <a:t>not considered to be transition </a:t>
                      </a:r>
                      <a:r>
                        <a:rPr lang="en-GB" sz="900" dirty="0">
                          <a:latin typeface="Lucida Sans" panose="020B0602030504020204" pitchFamily="34" charset="0"/>
                          <a:cs typeface="Browallia New" panose="020B0604020202020204" pitchFamily="34" charset="-34"/>
                        </a:rPr>
                        <a:t>metals. Scandium forms only a 3+ </a:t>
                      </a:r>
                      <a:r>
                        <a:rPr lang="en-GB" sz="900" u="sng" dirty="0">
                          <a:latin typeface="Lucida Sans" panose="020B0602030504020204" pitchFamily="34" charset="0"/>
                          <a:cs typeface="Browallia New" panose="020B0604020202020204" pitchFamily="34" charset="-34"/>
                        </a:rPr>
                        <a:t>ion</a:t>
                      </a:r>
                      <a:r>
                        <a:rPr lang="en-GB" sz="900" dirty="0">
                          <a:latin typeface="Lucida Sans" panose="020B0602030504020204" pitchFamily="34" charset="0"/>
                          <a:cs typeface="Browallia New" panose="020B0604020202020204" pitchFamily="34" charset="-34"/>
                        </a:rPr>
                        <a:t> [</a:t>
                      </a:r>
                      <a:r>
                        <a:rPr lang="en-GB" sz="900" dirty="0" err="1">
                          <a:latin typeface="Lucida Sans" panose="020B0602030504020204" pitchFamily="34" charset="0"/>
                          <a:cs typeface="Browallia New" panose="020B0604020202020204" pitchFamily="34" charset="-34"/>
                        </a:rPr>
                        <a:t>Ar</a:t>
                      </a:r>
                      <a:r>
                        <a:rPr lang="en-GB" sz="900" dirty="0">
                          <a:latin typeface="Lucida Sans" panose="020B0602030504020204" pitchFamily="34" charset="0"/>
                          <a:cs typeface="Browallia New" panose="020B0604020202020204" pitchFamily="34" charset="-34"/>
                        </a:rPr>
                        <a:t>] 4s</a:t>
                      </a:r>
                      <a:r>
                        <a:rPr lang="en-GB" sz="900" baseline="30000" dirty="0">
                          <a:latin typeface="Lucida Sans" panose="020B0602030504020204" pitchFamily="34" charset="0"/>
                          <a:cs typeface="Browallia New" panose="020B0604020202020204" pitchFamily="34" charset="-34"/>
                        </a:rPr>
                        <a:t>0</a:t>
                      </a:r>
                      <a:r>
                        <a:rPr lang="en-GB" sz="900" dirty="0">
                          <a:latin typeface="Lucida Sans" panose="020B0602030504020204" pitchFamily="34" charset="0"/>
                          <a:cs typeface="Browallia New" panose="020B0604020202020204" pitchFamily="34" charset="-34"/>
                        </a:rPr>
                        <a:t> 3d</a:t>
                      </a:r>
                      <a:r>
                        <a:rPr lang="en-GB" sz="900" baseline="30000" dirty="0">
                          <a:latin typeface="Lucida Sans" panose="020B0602030504020204" pitchFamily="34" charset="0"/>
                          <a:cs typeface="Browallia New" panose="020B0604020202020204" pitchFamily="34" charset="-34"/>
                        </a:rPr>
                        <a:t>0</a:t>
                      </a:r>
                    </a:p>
                    <a:p>
                      <a:pPr marL="171450" indent="-171450" algn="just">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Zinc forms only a 2+ </a:t>
                      </a:r>
                      <a:r>
                        <a:rPr lang="en-GB" sz="900" u="sng" dirty="0">
                          <a:latin typeface="Lucida Sans" panose="020B0602030504020204" pitchFamily="34" charset="0"/>
                          <a:cs typeface="Browallia New" panose="020B0604020202020204" pitchFamily="34" charset="-34"/>
                        </a:rPr>
                        <a:t>ion</a:t>
                      </a:r>
                      <a:r>
                        <a:rPr lang="en-GB" sz="900" dirty="0">
                          <a:latin typeface="Lucida Sans" panose="020B0602030504020204" pitchFamily="34" charset="0"/>
                          <a:cs typeface="Browallia New" panose="020B0604020202020204" pitchFamily="34" charset="-34"/>
                        </a:rPr>
                        <a:t> [</a:t>
                      </a:r>
                      <a:r>
                        <a:rPr lang="en-GB" sz="900" dirty="0" err="1">
                          <a:latin typeface="Lucida Sans" panose="020B0602030504020204" pitchFamily="34" charset="0"/>
                          <a:cs typeface="Browallia New" panose="020B0604020202020204" pitchFamily="34" charset="-34"/>
                        </a:rPr>
                        <a:t>Ar</a:t>
                      </a:r>
                      <a:r>
                        <a:rPr lang="en-GB" sz="900" dirty="0">
                          <a:latin typeface="Lucida Sans" panose="020B0602030504020204" pitchFamily="34" charset="0"/>
                          <a:cs typeface="Browallia New" panose="020B0604020202020204" pitchFamily="34" charset="-34"/>
                        </a:rPr>
                        <a:t>] 4s</a:t>
                      </a:r>
                      <a:r>
                        <a:rPr lang="en-GB" sz="900" baseline="30000" dirty="0">
                          <a:latin typeface="Lucida Sans" panose="020B0602030504020204" pitchFamily="34" charset="0"/>
                          <a:cs typeface="Browallia New" panose="020B0604020202020204" pitchFamily="34" charset="-34"/>
                        </a:rPr>
                        <a:t>0</a:t>
                      </a:r>
                      <a:r>
                        <a:rPr lang="en-GB" sz="900" dirty="0">
                          <a:latin typeface="Lucida Sans" panose="020B0602030504020204" pitchFamily="34" charset="0"/>
                          <a:cs typeface="Browallia New" panose="020B0604020202020204" pitchFamily="34" charset="-34"/>
                        </a:rPr>
                        <a:t> 3d</a:t>
                      </a:r>
                      <a:r>
                        <a:rPr lang="en-GB" sz="900" baseline="30000" dirty="0">
                          <a:latin typeface="Lucida Sans" panose="020B0602030504020204" pitchFamily="34" charset="0"/>
                          <a:cs typeface="Browallia New" panose="020B0604020202020204" pitchFamily="34" charset="-34"/>
                        </a:rPr>
                        <a:t>10</a:t>
                      </a:r>
                    </a:p>
                    <a:p>
                      <a:pPr marL="171450" indent="-171450" algn="just">
                        <a:buFont typeface="Arial" panose="020B0604020202020204" pitchFamily="34" charset="0"/>
                        <a:buChar char="•"/>
                      </a:pPr>
                      <a:r>
                        <a:rPr lang="en-GB" sz="900" u="none" dirty="0">
                          <a:latin typeface="Lucida Sans" panose="020B0602030504020204" pitchFamily="34" charset="0"/>
                          <a:cs typeface="Browallia New" panose="020B0604020202020204" pitchFamily="34" charset="-34"/>
                        </a:rPr>
                        <a:t>Copper </a:t>
                      </a:r>
                      <a:r>
                        <a:rPr lang="en-GB" sz="900" b="0" u="none" dirty="0">
                          <a:latin typeface="Lucida Sans" panose="020B0602030504020204" pitchFamily="34" charset="0"/>
                          <a:cs typeface="Browallia New" panose="020B0604020202020204" pitchFamily="34" charset="-34"/>
                        </a:rPr>
                        <a:t>is</a:t>
                      </a:r>
                      <a:r>
                        <a:rPr lang="en-GB" sz="900" b="1" u="none" dirty="0">
                          <a:latin typeface="Lucida Sans" panose="020B0602030504020204" pitchFamily="34" charset="0"/>
                          <a:cs typeface="Browallia New" panose="020B0604020202020204" pitchFamily="34" charset="-34"/>
                        </a:rPr>
                        <a:t> </a:t>
                      </a:r>
                      <a:r>
                        <a:rPr lang="en-GB" sz="900" u="none" dirty="0">
                          <a:latin typeface="Lucida Sans" panose="020B0602030504020204" pitchFamily="34" charset="0"/>
                          <a:cs typeface="Browallia New" panose="020B0604020202020204" pitchFamily="34" charset="-34"/>
                        </a:rPr>
                        <a:t>a transition metal because its +2 </a:t>
                      </a:r>
                      <a:r>
                        <a:rPr lang="en-GB" sz="900" u="sng" dirty="0">
                          <a:latin typeface="Lucida Sans" panose="020B0602030504020204" pitchFamily="34" charset="0"/>
                          <a:cs typeface="Browallia New" panose="020B0604020202020204" pitchFamily="34" charset="-34"/>
                        </a:rPr>
                        <a:t>ion</a:t>
                      </a:r>
                      <a:r>
                        <a:rPr lang="en-GB" sz="900" u="none" dirty="0">
                          <a:latin typeface="Lucida Sans" panose="020B0602030504020204" pitchFamily="34" charset="0"/>
                          <a:cs typeface="Browallia New" panose="020B0604020202020204" pitchFamily="34" charset="-34"/>
                        </a:rPr>
                        <a:t> has an incomplete d orbital. [</a:t>
                      </a:r>
                      <a:r>
                        <a:rPr lang="en-GB" sz="900" u="none" dirty="0" err="1">
                          <a:latin typeface="Lucida Sans" panose="020B0602030504020204" pitchFamily="34" charset="0"/>
                          <a:cs typeface="Browallia New" panose="020B0604020202020204" pitchFamily="34" charset="-34"/>
                        </a:rPr>
                        <a:t>Ar</a:t>
                      </a:r>
                      <a:r>
                        <a:rPr lang="en-GB" sz="900" u="none" dirty="0">
                          <a:latin typeface="Lucida Sans" panose="020B0602030504020204" pitchFamily="34" charset="0"/>
                          <a:cs typeface="Browallia New" panose="020B0604020202020204" pitchFamily="34" charset="-34"/>
                        </a:rPr>
                        <a:t>] 4s</a:t>
                      </a:r>
                      <a:r>
                        <a:rPr lang="en-GB" sz="900" u="none" baseline="30000" dirty="0">
                          <a:latin typeface="Lucida Sans" panose="020B0602030504020204" pitchFamily="34" charset="0"/>
                          <a:cs typeface="Browallia New" panose="020B0604020202020204" pitchFamily="34" charset="-34"/>
                        </a:rPr>
                        <a:t>0</a:t>
                      </a:r>
                      <a:r>
                        <a:rPr lang="en-GB" sz="900" u="none" dirty="0">
                          <a:latin typeface="Lucida Sans" panose="020B0602030504020204" pitchFamily="34" charset="0"/>
                          <a:cs typeface="Browallia New" panose="020B0604020202020204" pitchFamily="34" charset="-34"/>
                        </a:rPr>
                        <a:t> 3d</a:t>
                      </a:r>
                      <a:r>
                        <a:rPr lang="en-GB" sz="900" u="none" baseline="30000" dirty="0">
                          <a:latin typeface="Lucida Sans" panose="020B0602030504020204" pitchFamily="34" charset="0"/>
                          <a:cs typeface="Browallia New" panose="020B0604020202020204" pitchFamily="34" charset="-34"/>
                        </a:rPr>
                        <a:t>9</a:t>
                      </a:r>
                      <a:endParaRPr lang="en-GB" sz="900" dirty="0">
                        <a:solidFill>
                          <a:schemeClr val="tx1"/>
                        </a:solidFill>
                        <a:latin typeface="Lucida Sans" panose="020B0602030504020204" pitchFamily="34" charset="0"/>
                        <a:cs typeface="Browallia New" panose="020B0604020202020204" pitchFamily="34" charset="-34"/>
                      </a:endParaRPr>
                    </a:p>
                  </a:txBody>
                  <a:tcPr/>
                </a:tc>
                <a:tc hMerge="1">
                  <a:txBody>
                    <a:bodyPr/>
                    <a:lstStyle/>
                    <a:p>
                      <a:endParaRPr lang="en-GB"/>
                    </a:p>
                  </a:txBody>
                  <a:tcPr/>
                </a:tc>
                <a:extLst>
                  <a:ext uri="{0D108BD9-81ED-4DB2-BD59-A6C34878D82A}">
                    <a16:rowId xmlns:a16="http://schemas.microsoft.com/office/drawing/2014/main" val="10001"/>
                  </a:ext>
                </a:extLst>
              </a:tr>
              <a:tr h="917304">
                <a:tc>
                  <a:txBody>
                    <a:bodyPr/>
                    <a:lstStyle/>
                    <a:p>
                      <a:r>
                        <a:rPr lang="en-GB" sz="900" b="0" dirty="0">
                          <a:latin typeface="Lucida Sans" panose="020B0602030504020204" pitchFamily="34" charset="0"/>
                          <a:cs typeface="Browallia New" panose="020B0604020202020204" pitchFamily="34" charset="-34"/>
                        </a:rPr>
                        <a:t>Chemical properties</a:t>
                      </a:r>
                    </a:p>
                    <a:p>
                      <a:endParaRPr lang="en-GB" sz="900" b="1" dirty="0">
                        <a:latin typeface="Lucida Sans" panose="020B0602030504020204" pitchFamily="34" charset="0"/>
                        <a:cs typeface="Browallia New" panose="020B0604020202020204" pitchFamily="34" charset="-34"/>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Lucida Sans" panose="020B0602030504020204" pitchFamily="34" charset="0"/>
                          <a:cs typeface="Browallia New" panose="020B0604020202020204" pitchFamily="34" charset="-34"/>
                        </a:rPr>
                        <a:t>Form coloured 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latin typeface="Lucida Sans" panose="020B0602030504020204" pitchFamily="34" charset="0"/>
                          <a:cs typeface="Browallia New" panose="020B0604020202020204" pitchFamily="34" charset="-34"/>
                        </a:rPr>
                        <a:t>Form complex ions</a:t>
                      </a:r>
                      <a:endParaRPr lang="en-GB" sz="900" dirty="0">
                        <a:latin typeface="Lucida Sans" panose="020B0602030504020204" pitchFamily="34" charset="0"/>
                        <a:cs typeface="Browallia New" panose="020B0604020202020204" pitchFamily="34" charset="-34"/>
                      </a:endParaRPr>
                    </a:p>
                    <a:p>
                      <a:pPr marL="171450" indent="-171450">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Act as good catalysts</a:t>
                      </a:r>
                    </a:p>
                    <a:p>
                      <a:pPr marL="171450" indent="-171450">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Variable oxidation states. </a:t>
                      </a: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dirty="0">
                          <a:latin typeface="Lucida Sans" panose="020B0602030504020204" pitchFamily="34" charset="0"/>
                          <a:cs typeface="Browallia New" panose="020B0604020202020204" pitchFamily="34" charset="-34"/>
                        </a:rPr>
                        <a:t>Physical  properties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900" dirty="0">
                        <a:latin typeface="Lucida Sans" panose="020B0602030504020204"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Lucida Sans" panose="020B0602030504020204" pitchFamily="34" charset="0"/>
                        </a:rPr>
                        <a:t>Shiny </a:t>
                      </a:r>
                    </a:p>
                    <a:p>
                      <a:pPr marL="171450" indent="-171450">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Strong</a:t>
                      </a:r>
                    </a:p>
                    <a:p>
                      <a:pPr marL="171450" indent="-171450">
                        <a:buFont typeface="Arial" panose="020B0604020202020204" pitchFamily="34" charset="0"/>
                        <a:buChar char="•"/>
                      </a:pPr>
                      <a:r>
                        <a:rPr lang="en-GB" sz="900" dirty="0">
                          <a:latin typeface="Lucida Sans" panose="020B0602030504020204" pitchFamily="34" charset="0"/>
                          <a:cs typeface="Browallia New" panose="020B0604020202020204" pitchFamily="34" charset="-34"/>
                        </a:rPr>
                        <a:t>Hard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Lucida Sans" panose="020B0602030504020204" pitchFamily="34" charset="0"/>
                        </a:rPr>
                        <a:t>Good conductors</a:t>
                      </a:r>
                    </a:p>
                    <a:p>
                      <a:pPr marL="171450" indent="-171450">
                        <a:buFont typeface="Arial" panose="020B0604020202020204" pitchFamily="34" charset="0"/>
                        <a:buChar char="•"/>
                      </a:pPr>
                      <a:endParaRPr lang="en-GB" sz="900" dirty="0">
                        <a:latin typeface="Lucida Sans" panose="020B0602030504020204" pitchFamily="34" charset="0"/>
                        <a:cs typeface="Browallia New" panose="020B0604020202020204" pitchFamily="34" charset="-34"/>
                      </a:endParaRPr>
                    </a:p>
                  </a:txBody>
                  <a:tcPr/>
                </a:tc>
                <a:extLst>
                  <a:ext uri="{0D108BD9-81ED-4DB2-BD59-A6C34878D82A}">
                    <a16:rowId xmlns:a16="http://schemas.microsoft.com/office/drawing/2014/main" val="10002"/>
                  </a:ext>
                </a:extLst>
              </a:tr>
            </a:tbl>
          </a:graphicData>
        </a:graphic>
      </p:graphicFrame>
      <p:sp>
        <p:nvSpPr>
          <p:cNvPr id="16" name="TextBox 15"/>
          <p:cNvSpPr txBox="1"/>
          <p:nvPr/>
        </p:nvSpPr>
        <p:spPr>
          <a:xfrm>
            <a:off x="56456" y="188640"/>
            <a:ext cx="3456384" cy="369332"/>
          </a:xfrm>
          <a:prstGeom prst="rect">
            <a:avLst/>
          </a:prstGeom>
          <a:noFill/>
        </p:spPr>
        <p:txBody>
          <a:bodyPr wrap="square" rtlCol="0">
            <a:spAutoFit/>
          </a:bodyPr>
          <a:lstStyle/>
          <a:p>
            <a:r>
              <a:rPr lang="en-GB" dirty="0">
                <a:latin typeface="Lucida Sans" pitchFamily="34" charset="0"/>
              </a:rPr>
              <a:t>Unit 5a: Transition metals</a:t>
            </a:r>
          </a:p>
        </p:txBody>
      </p:sp>
      <p:graphicFrame>
        <p:nvGraphicFramePr>
          <p:cNvPr id="3" name="Table 2"/>
          <p:cNvGraphicFramePr>
            <a:graphicFrameLocks noGrp="1"/>
          </p:cNvGraphicFramePr>
          <p:nvPr>
            <p:extLst>
              <p:ext uri="{D42A27DB-BD31-4B8C-83A1-F6EECF244321}">
                <p14:modId xmlns:p14="http://schemas.microsoft.com/office/powerpoint/2010/main" val="3623031566"/>
              </p:ext>
            </p:extLst>
          </p:nvPr>
        </p:nvGraphicFramePr>
        <p:xfrm>
          <a:off x="3189555" y="202613"/>
          <a:ext cx="6552728" cy="6143962"/>
        </p:xfrm>
        <a:graphic>
          <a:graphicData uri="http://schemas.openxmlformats.org/drawingml/2006/table">
            <a:tbl>
              <a:tblPr firstRow="1" bandRow="1">
                <a:tableStyleId>{69012ECD-51FC-41F1-AA8D-1B2483CD663E}</a:tableStyleId>
              </a:tblPr>
              <a:tblGrid>
                <a:gridCol w="3563645">
                  <a:extLst>
                    <a:ext uri="{9D8B030D-6E8A-4147-A177-3AD203B41FA5}">
                      <a16:colId xmlns:a16="http://schemas.microsoft.com/office/drawing/2014/main" val="329289052"/>
                    </a:ext>
                  </a:extLst>
                </a:gridCol>
                <a:gridCol w="2989083">
                  <a:extLst>
                    <a:ext uri="{9D8B030D-6E8A-4147-A177-3AD203B41FA5}">
                      <a16:colId xmlns:a16="http://schemas.microsoft.com/office/drawing/2014/main" val="3445467692"/>
                    </a:ext>
                  </a:extLst>
                </a:gridCol>
              </a:tblGrid>
              <a:tr h="292304">
                <a:tc gridSpan="2">
                  <a:txBody>
                    <a:bodyPr/>
                    <a:lstStyle/>
                    <a:p>
                      <a:pPr algn="l"/>
                      <a:r>
                        <a:rPr lang="en-GB" sz="900" b="1" dirty="0">
                          <a:latin typeface="Lucida Sans" panose="020B0602030504020204" pitchFamily="34" charset="0"/>
                        </a:rPr>
                        <a:t>3. Coloured</a:t>
                      </a:r>
                      <a:r>
                        <a:rPr lang="en-GB" sz="900" b="1" baseline="0" dirty="0">
                          <a:latin typeface="Lucida Sans" panose="020B0602030504020204" pitchFamily="34" charset="0"/>
                        </a:rPr>
                        <a:t> ion formation</a:t>
                      </a:r>
                      <a:endParaRPr lang="en-GB" sz="900" b="1" dirty="0">
                        <a:solidFill>
                          <a:schemeClr val="tx1"/>
                        </a:solidFill>
                        <a:latin typeface="Lucida Sans" panose="020B0602030504020204" pitchFamily="34" charset="0"/>
                      </a:endParaRPr>
                    </a:p>
                  </a:txBody>
                  <a:tcPr anchor="ctr">
                    <a:lnB w="12700" cap="flat" cmpd="sng" algn="ctr">
                      <a:solidFill>
                        <a:schemeClr val="accent1">
                          <a:lumMod val="40000"/>
                          <a:lumOff val="60000"/>
                        </a:schemeClr>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02524369"/>
                  </a:ext>
                </a:extLst>
              </a:tr>
              <a:tr h="2730774">
                <a:tc>
                  <a:txBody>
                    <a:bodyPr/>
                    <a:lstStyle/>
                    <a:p>
                      <a:pPr algn="l"/>
                      <a:r>
                        <a:rPr lang="en-GB" sz="900" b="0" dirty="0">
                          <a:latin typeface="Lucida Sans" panose="020B0602030504020204" pitchFamily="34" charset="0"/>
                        </a:rPr>
                        <a:t>Ions with d</a:t>
                      </a:r>
                      <a:r>
                        <a:rPr lang="en-GB" sz="900" b="0" baseline="30000" dirty="0">
                          <a:latin typeface="Lucida Sans" panose="020B0602030504020204" pitchFamily="34" charset="0"/>
                        </a:rPr>
                        <a:t>10</a:t>
                      </a:r>
                      <a:r>
                        <a:rPr lang="en-GB" sz="900" b="0" dirty="0">
                          <a:latin typeface="Lucida Sans" panose="020B0602030504020204" pitchFamily="34" charset="0"/>
                        </a:rPr>
                        <a:t> or d</a:t>
                      </a:r>
                      <a:r>
                        <a:rPr lang="en-GB" sz="900" b="0" baseline="30000" dirty="0">
                          <a:latin typeface="Lucida Sans" panose="020B0602030504020204" pitchFamily="34" charset="0"/>
                        </a:rPr>
                        <a:t>0</a:t>
                      </a:r>
                      <a:r>
                        <a:rPr lang="en-GB" sz="900" b="0" dirty="0">
                          <a:latin typeface="Lucida Sans" panose="020B0602030504020204" pitchFamily="34" charset="0"/>
                        </a:rPr>
                        <a:t> are colourless, those partly filled tend</a:t>
                      </a:r>
                      <a:r>
                        <a:rPr lang="en-GB" sz="900" b="0" baseline="0" dirty="0">
                          <a:latin typeface="Lucida Sans" panose="020B0602030504020204" pitchFamily="34" charset="0"/>
                        </a:rPr>
                        <a:t> to be coloured. </a:t>
                      </a:r>
                    </a:p>
                    <a:p>
                      <a:pPr algn="l"/>
                      <a:endParaRPr lang="en-GB" sz="900" b="0" baseline="0" dirty="0">
                        <a:latin typeface="Lucida Sans" panose="020B0602030504020204" pitchFamily="34" charset="0"/>
                      </a:endParaRPr>
                    </a:p>
                    <a:p>
                      <a:pPr algn="l"/>
                      <a:r>
                        <a:rPr lang="en-GB" sz="900" b="0" baseline="0" dirty="0">
                          <a:latin typeface="Lucida Sans" panose="020B0602030504020204" pitchFamily="34" charset="0"/>
                        </a:rPr>
                        <a:t>Energy is absorbed when an electron is promoted to a higher energy level. The frequency of light is proportional to the energy difference.</a:t>
                      </a:r>
                    </a:p>
                    <a:p>
                      <a:pPr algn="l"/>
                      <a:endParaRPr lang="en-GB" sz="900" b="0" baseline="0" dirty="0">
                        <a:solidFill>
                          <a:schemeClr val="tx1"/>
                        </a:solidFill>
                        <a:latin typeface="Lucida Sans" panose="020B0602030504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Electrons in lower 3d sublevels absorb energy from visible light which promotes them to a higher 3d sublevel.  The rest of the frequencies are transmitted hence the complementary colour is observed. </a:t>
                      </a:r>
                    </a:p>
                    <a:p>
                      <a:pPr algn="l"/>
                      <a:endParaRPr lang="en-GB" sz="900" b="0" dirty="0">
                        <a:solidFill>
                          <a:schemeClr val="tx1"/>
                        </a:solidFill>
                        <a:latin typeface="Lucida Sans" panose="020B0602030504020204" pitchFamily="34" charset="0"/>
                      </a:endParaRPr>
                    </a:p>
                    <a:p>
                      <a:r>
                        <a:rPr lang="en-GB" sz="900" b="0" dirty="0">
                          <a:solidFill>
                            <a:schemeClr val="tx1"/>
                          </a:solidFill>
                          <a:latin typeface="Lucida Sans" panose="020B0602030504020204" pitchFamily="34" charset="0"/>
                          <a:cs typeface="Browallia New" panose="020B0604020202020204" pitchFamily="34" charset="-34"/>
                        </a:rPr>
                        <a:t>Factors affecting colour</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cs typeface="Browallia New" panose="020B0604020202020204" pitchFamily="34" charset="-34"/>
                        </a:rPr>
                        <a:t>Size &amp; type of ligand</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cs typeface="Browallia New" panose="020B0604020202020204" pitchFamily="34" charset="-34"/>
                        </a:rPr>
                        <a:t>Oxidation state</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cs typeface="Browallia New" panose="020B0604020202020204" pitchFamily="34" charset="-34"/>
                        </a:rPr>
                        <a:t>Complex shape</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cs typeface="Browallia New" panose="020B0604020202020204" pitchFamily="34" charset="-34"/>
                        </a:rPr>
                        <a:t>Coordination number</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cs typeface="Browallia New" panose="020B0604020202020204" pitchFamily="34" charset="-34"/>
                        </a:rPr>
                        <a:t>Strength of metal-ligand bond</a:t>
                      </a:r>
                    </a:p>
                  </a:txBody>
                  <a:tcPr>
                    <a:lnL w="12700" cap="flat" cmpd="sng" algn="ctr">
                      <a:solidFill>
                        <a:schemeClr val="accent1">
                          <a:lumMod val="40000"/>
                          <a:lumOff val="60000"/>
                        </a:schemeClr>
                      </a:solidFill>
                      <a:prstDash val="solid"/>
                      <a:round/>
                      <a:headEnd type="none" w="med" len="med"/>
                      <a:tailEnd type="none" w="med" len="med"/>
                    </a:lnL>
                    <a:lnR>
                      <a:noFill/>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900" b="0" dirty="0">
                        <a:solidFill>
                          <a:schemeClr val="tx1"/>
                        </a:solidFill>
                        <a:latin typeface="Lucida Sans" panose="020B0602030504020204" pitchFamily="34" charset="0"/>
                      </a:endParaRPr>
                    </a:p>
                  </a:txBody>
                  <a:tcPr>
                    <a:lnL>
                      <a:noFill/>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9867559"/>
                  </a:ext>
                </a:extLst>
              </a:tr>
              <a:tr h="1414151">
                <a:tc>
                  <a:txBody>
                    <a:bodyPr/>
                    <a:lstStyle/>
                    <a:p>
                      <a:pPr algn="l"/>
                      <a:r>
                        <a:rPr lang="en-GB" sz="900" b="0" dirty="0">
                          <a:solidFill>
                            <a:schemeClr val="tx1"/>
                          </a:solidFill>
                          <a:latin typeface="Lucida Sans" panose="020B0602030504020204" pitchFamily="34" charset="0"/>
                        </a:rPr>
                        <a:t>The size of the energy gap can be calculated if we know the frequency (v) or wavelength (</a:t>
                      </a:r>
                      <a:r>
                        <a:rPr lang="el-GR" sz="900" b="0" dirty="0">
                          <a:solidFill>
                            <a:schemeClr val="tx1"/>
                          </a:solidFill>
                        </a:rPr>
                        <a:t>λ</a:t>
                      </a:r>
                      <a:r>
                        <a:rPr lang="en-GB" sz="900" b="0" dirty="0">
                          <a:solidFill>
                            <a:schemeClr val="tx1"/>
                          </a:solidFill>
                          <a:latin typeface="Lucida Sans" panose="020B0602030504020204" pitchFamily="34" charset="0"/>
                        </a:rPr>
                        <a:t>) of the light absorbed:</a:t>
                      </a:r>
                    </a:p>
                    <a:p>
                      <a:pPr algn="l"/>
                      <a:r>
                        <a:rPr lang="el-GR" sz="900" b="0" dirty="0">
                          <a:solidFill>
                            <a:schemeClr val="tx1"/>
                          </a:solidFill>
                        </a:rPr>
                        <a:t>Δ</a:t>
                      </a:r>
                      <a:r>
                        <a:rPr lang="en-GB" sz="900" b="0" dirty="0">
                          <a:solidFill>
                            <a:schemeClr val="tx1"/>
                          </a:solidFill>
                          <a:latin typeface="Lucida Sans" panose="020B0602030504020204" pitchFamily="34" charset="0"/>
                        </a:rPr>
                        <a:t>E = </a:t>
                      </a:r>
                      <a:r>
                        <a:rPr lang="en-GB" sz="900" b="0" i="1" dirty="0" err="1">
                          <a:solidFill>
                            <a:schemeClr val="tx1"/>
                          </a:solidFill>
                          <a:latin typeface="Lucida Sans" panose="020B0602030504020204" pitchFamily="34" charset="0"/>
                        </a:rPr>
                        <a:t>h</a:t>
                      </a:r>
                      <a:r>
                        <a:rPr lang="en-GB" sz="900" b="0" dirty="0" err="1">
                          <a:solidFill>
                            <a:schemeClr val="tx1"/>
                          </a:solidFill>
                          <a:latin typeface="Lucida Sans" panose="020B0602030504020204" pitchFamily="34" charset="0"/>
                        </a:rPr>
                        <a:t>v</a:t>
                      </a:r>
                      <a:r>
                        <a:rPr lang="en-GB" sz="900" b="0" dirty="0">
                          <a:solidFill>
                            <a:schemeClr val="tx1"/>
                          </a:solidFill>
                          <a:latin typeface="Lucida Sans" panose="020B0602030504020204" pitchFamily="34" charset="0"/>
                        </a:rPr>
                        <a:t> = </a:t>
                      </a:r>
                      <a:r>
                        <a:rPr lang="en-GB" sz="900" b="0" i="1" u="sng" dirty="0" err="1">
                          <a:solidFill>
                            <a:schemeClr val="tx1"/>
                          </a:solidFill>
                          <a:latin typeface="Lucida Sans" panose="020B0602030504020204" pitchFamily="34" charset="0"/>
                        </a:rPr>
                        <a:t>h</a:t>
                      </a:r>
                      <a:r>
                        <a:rPr lang="en-GB" sz="900" b="0" u="sng" dirty="0" err="1">
                          <a:solidFill>
                            <a:schemeClr val="tx1"/>
                          </a:solidFill>
                          <a:latin typeface="Lucida Sans" panose="020B0602030504020204" pitchFamily="34" charset="0"/>
                        </a:rPr>
                        <a:t>c</a:t>
                      </a:r>
                      <a:endParaRPr lang="en-GB" sz="900" b="0" u="sng" dirty="0">
                        <a:solidFill>
                          <a:schemeClr val="tx1"/>
                        </a:solidFill>
                        <a:latin typeface="Lucida Sans" panose="020B0602030504020204" pitchFamily="34" charset="0"/>
                      </a:endParaRPr>
                    </a:p>
                    <a:p>
                      <a:pPr algn="l"/>
                      <a:r>
                        <a:rPr lang="en-GB" sz="900" b="0" dirty="0">
                          <a:solidFill>
                            <a:schemeClr val="tx1"/>
                          </a:solidFill>
                          <a:latin typeface="Lucida Sans" panose="020B0602030504020204" pitchFamily="34" charset="0"/>
                        </a:rPr>
                        <a:t>                 </a:t>
                      </a:r>
                      <a:r>
                        <a:rPr lang="el-GR" sz="900" b="0" dirty="0">
                          <a:solidFill>
                            <a:schemeClr val="tx1"/>
                          </a:solidFill>
                        </a:rPr>
                        <a:t>λ</a:t>
                      </a:r>
                      <a:r>
                        <a:rPr lang="en-GB" sz="900" b="0" dirty="0">
                          <a:solidFill>
                            <a:schemeClr val="tx1"/>
                          </a:solidFill>
                          <a:latin typeface="Lucida Sans" panose="020B0602030504020204" pitchFamily="34" charset="0"/>
                        </a:rPr>
                        <a:t> </a:t>
                      </a:r>
                    </a:p>
                    <a:p>
                      <a:pPr algn="l"/>
                      <a:r>
                        <a:rPr lang="el-GR" sz="900" b="0" dirty="0">
                          <a:solidFill>
                            <a:schemeClr val="tx1"/>
                          </a:solidFill>
                        </a:rPr>
                        <a:t>Δ</a:t>
                      </a:r>
                      <a:r>
                        <a:rPr lang="en-GB" sz="900" b="0" dirty="0">
                          <a:solidFill>
                            <a:schemeClr val="tx1"/>
                          </a:solidFill>
                          <a:latin typeface="Lucida Sans" panose="020B0602030504020204" pitchFamily="34" charset="0"/>
                        </a:rPr>
                        <a:t>E = energy absorbed (J)			c = speed of light (3.00 x 10</a:t>
                      </a:r>
                      <a:r>
                        <a:rPr lang="en-GB" sz="900" b="0" baseline="30000" dirty="0">
                          <a:solidFill>
                            <a:schemeClr val="tx1"/>
                          </a:solidFill>
                          <a:latin typeface="Lucida Sans" panose="020B0602030504020204" pitchFamily="34" charset="0"/>
                        </a:rPr>
                        <a:t>8</a:t>
                      </a:r>
                      <a:r>
                        <a:rPr lang="en-GB" sz="900" b="0" dirty="0">
                          <a:solidFill>
                            <a:schemeClr val="tx1"/>
                          </a:solidFill>
                          <a:latin typeface="Lucida Sans" panose="020B0602030504020204" pitchFamily="34" charset="0"/>
                        </a:rPr>
                        <a:t> m s</a:t>
                      </a:r>
                      <a:r>
                        <a:rPr lang="en-GB" sz="900" b="0" baseline="30000" dirty="0">
                          <a:solidFill>
                            <a:schemeClr val="tx1"/>
                          </a:solidFill>
                          <a:latin typeface="Lucida Sans" panose="020B0602030504020204" pitchFamily="34" charset="0"/>
                        </a:rPr>
                        <a:t>-1</a:t>
                      </a:r>
                      <a:r>
                        <a:rPr lang="en-GB" sz="900" b="0" dirty="0">
                          <a:solidFill>
                            <a:schemeClr val="tx1"/>
                          </a:solidFill>
                          <a:latin typeface="Lucida Sans" panose="020B0602030504020204" pitchFamily="34" charset="0"/>
                        </a:rPr>
                        <a:t>)</a:t>
                      </a:r>
                    </a:p>
                    <a:p>
                      <a:pPr algn="l"/>
                      <a:r>
                        <a:rPr lang="en-GB" sz="900" b="0" i="1" dirty="0">
                          <a:solidFill>
                            <a:schemeClr val="tx1"/>
                          </a:solidFill>
                          <a:latin typeface="Lucida Sans" panose="020B0602030504020204" pitchFamily="34" charset="0"/>
                        </a:rPr>
                        <a:t>h</a:t>
                      </a:r>
                      <a:r>
                        <a:rPr lang="en-GB" sz="900" b="0" dirty="0">
                          <a:solidFill>
                            <a:schemeClr val="tx1"/>
                          </a:solidFill>
                          <a:latin typeface="Lucida Sans" panose="020B0602030504020204" pitchFamily="34" charset="0"/>
                        </a:rPr>
                        <a:t> = Planck’s constant (6.63 x 10</a:t>
                      </a:r>
                      <a:r>
                        <a:rPr lang="en-GB" sz="900" b="0" baseline="30000" dirty="0">
                          <a:solidFill>
                            <a:schemeClr val="tx1"/>
                          </a:solidFill>
                          <a:latin typeface="Lucida Sans" panose="020B0602030504020204" pitchFamily="34" charset="0"/>
                        </a:rPr>
                        <a:t>-34</a:t>
                      </a:r>
                      <a:r>
                        <a:rPr lang="en-GB" sz="900" b="0" dirty="0">
                          <a:solidFill>
                            <a:schemeClr val="tx1"/>
                          </a:solidFill>
                          <a:latin typeface="Lucida Sans" panose="020B0602030504020204" pitchFamily="34" charset="0"/>
                        </a:rPr>
                        <a:t> J s)	</a:t>
                      </a:r>
                      <a:r>
                        <a:rPr lang="el-GR" sz="900" b="0" dirty="0">
                          <a:solidFill>
                            <a:schemeClr val="tx1"/>
                          </a:solidFill>
                        </a:rPr>
                        <a:t> λ</a:t>
                      </a:r>
                      <a:r>
                        <a:rPr lang="en-GB" sz="900" b="0" dirty="0">
                          <a:solidFill>
                            <a:schemeClr val="tx1"/>
                          </a:solidFill>
                          <a:latin typeface="Lucida Sans" panose="020B0602030504020204" pitchFamily="34" charset="0"/>
                        </a:rPr>
                        <a:t> = wavelength of light absorbed (m)</a:t>
                      </a:r>
                    </a:p>
                    <a:p>
                      <a:pPr algn="l"/>
                      <a:r>
                        <a:rPr lang="en-GB" sz="900" b="0" dirty="0">
                          <a:solidFill>
                            <a:schemeClr val="tx1"/>
                          </a:solidFill>
                          <a:latin typeface="Lucida Sans" panose="020B0602030504020204" pitchFamily="34" charset="0"/>
                        </a:rPr>
                        <a:t>v = frequency of light absorbed (Hz)</a:t>
                      </a:r>
                    </a:p>
                  </a:txBody>
                  <a:tcPr>
                    <a:lnL w="12700" cap="flat" cmpd="sng" algn="ctr">
                      <a:solidFill>
                        <a:schemeClr val="accent1">
                          <a:lumMod val="40000"/>
                          <a:lumOff val="60000"/>
                        </a:schemeClr>
                      </a:solid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algn="l"/>
                      <a:endParaRPr lang="en-GB" sz="900" b="0" dirty="0">
                        <a:solidFill>
                          <a:schemeClr val="tx1"/>
                        </a:solidFill>
                        <a:latin typeface="Lucida Sans" panose="020B0602030504020204" pitchFamily="34" charset="0"/>
                      </a:endParaRPr>
                    </a:p>
                  </a:txBody>
                  <a:tcPr>
                    <a:lnL>
                      <a:noFill/>
                    </a:lnL>
                    <a:lnR w="12700" cap="flat" cmpd="sng" algn="ctr">
                      <a:solidFill>
                        <a:schemeClr val="accent1">
                          <a:lumMod val="40000"/>
                          <a:lumOff val="60000"/>
                        </a:schemeClr>
                      </a:solid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3154212"/>
                  </a:ext>
                </a:extLst>
              </a:tr>
              <a:tr h="17067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err="1">
                          <a:solidFill>
                            <a:schemeClr val="tx1"/>
                          </a:solidFill>
                          <a:latin typeface="Lucida Sans" panose="020B0602030504020204" pitchFamily="34" charset="0"/>
                        </a:rPr>
                        <a:t>Colorimetry</a:t>
                      </a:r>
                      <a:r>
                        <a:rPr lang="en-GB" sz="900" dirty="0">
                          <a:solidFill>
                            <a:schemeClr val="tx1"/>
                          </a:solidFill>
                          <a:latin typeface="Lucida Sans" panose="020B0602030504020204" pitchFamily="34" charset="0"/>
                        </a:rPr>
                        <a:t>:</a:t>
                      </a:r>
                      <a:r>
                        <a:rPr lang="en-GB" sz="900" baseline="0" dirty="0">
                          <a:solidFill>
                            <a:schemeClr val="tx1"/>
                          </a:solidFill>
                          <a:latin typeface="Lucida Sans" panose="020B0602030504020204" pitchFamily="34" charset="0"/>
                        </a:rPr>
                        <a:t> w</a:t>
                      </a:r>
                      <a:r>
                        <a:rPr lang="en-GB" sz="900" dirty="0">
                          <a:solidFill>
                            <a:schemeClr val="tx1"/>
                          </a:solidFill>
                          <a:latin typeface="Lucida Sans" panose="020B0602030504020204" pitchFamily="34" charset="0"/>
                        </a:rPr>
                        <a:t>e can then determine the concentration by comparing our sample against known concentrations of the same metal ion / ligand.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900" dirty="0">
                        <a:solidFill>
                          <a:schemeClr val="tx1"/>
                        </a:solidFill>
                        <a:latin typeface="Lucida Sans" panose="020B0602030504020204"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900" dirty="0">
                          <a:solidFill>
                            <a:schemeClr val="tx1"/>
                          </a:solidFill>
                          <a:latin typeface="Lucida Sans" panose="020B0602030504020204" pitchFamily="34" charset="0"/>
                        </a:rPr>
                        <a:t>Make up solutions of known concentration.</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900" dirty="0">
                          <a:solidFill>
                            <a:schemeClr val="tx1"/>
                          </a:solidFill>
                          <a:latin typeface="Lucida Sans" panose="020B0602030504020204" pitchFamily="34" charset="0"/>
                        </a:rPr>
                        <a:t>Measure absorption of each known solution</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900" dirty="0">
                          <a:solidFill>
                            <a:schemeClr val="tx1"/>
                          </a:solidFill>
                          <a:latin typeface="Lucida Sans" panose="020B0602030504020204" pitchFamily="34" charset="0"/>
                        </a:rPr>
                        <a:t>Plot a graph of absorption vs concentration</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900" dirty="0">
                          <a:solidFill>
                            <a:schemeClr val="tx1"/>
                          </a:solidFill>
                          <a:latin typeface="Lucida Sans" panose="020B0602030504020204" pitchFamily="34" charset="0"/>
                        </a:rPr>
                        <a:t>Measure absorption of unknown and compare on the graph to give a concentration reading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900" dirty="0">
                        <a:solidFill>
                          <a:schemeClr val="tx1"/>
                        </a:solidFill>
                        <a:latin typeface="Lucida Sans" panose="020B0602030504020204" pitchFamily="34" charset="0"/>
                      </a:endParaRPr>
                    </a:p>
                    <a:p>
                      <a:pPr algn="l"/>
                      <a:endParaRPr lang="en-GB" sz="900" b="0" dirty="0">
                        <a:solidFill>
                          <a:schemeClr val="tx1"/>
                        </a:solidFill>
                        <a:latin typeface="Lucida Sans" panose="020B0602030504020204" pitchFamily="34" charset="0"/>
                      </a:endParaRPr>
                    </a:p>
                  </a:txBody>
                  <a:tcPr>
                    <a:lnL w="12700" cap="flat" cmpd="sng" algn="ctr">
                      <a:solidFill>
                        <a:schemeClr val="accent1">
                          <a:lumMod val="40000"/>
                          <a:lumOff val="60000"/>
                        </a:schemeClr>
                      </a:solidFill>
                      <a:prstDash val="solid"/>
                      <a:round/>
                      <a:headEnd type="none" w="med" len="med"/>
                      <a:tailEnd type="none" w="med" len="med"/>
                    </a:lnL>
                    <a:lnR>
                      <a:noFill/>
                    </a:lnR>
                    <a:lnT w="9525" cap="flat" cmpd="sng" algn="ctr">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900" b="0" dirty="0">
                        <a:solidFill>
                          <a:schemeClr val="tx1"/>
                        </a:solidFill>
                        <a:latin typeface="Lucida Sans" panose="020B0602030504020204" pitchFamily="34" charset="0"/>
                      </a:endParaRPr>
                    </a:p>
                  </a:txBody>
                  <a:tcPr>
                    <a:lnL>
                      <a:noFill/>
                    </a:lnL>
                    <a:lnR w="12700" cap="flat" cmpd="sng" algn="ctr">
                      <a:solidFill>
                        <a:schemeClr val="accent1">
                          <a:lumMod val="40000"/>
                          <a:lumOff val="60000"/>
                        </a:schemeClr>
                      </a:solidFill>
                      <a:prstDash val="solid"/>
                      <a:round/>
                      <a:headEnd type="none" w="med" len="med"/>
                      <a:tailEnd type="none" w="med" len="med"/>
                    </a:lnR>
                    <a:lnT w="9525" cap="flat" cmpd="sng" algn="ctr">
                      <a:noFill/>
                      <a:prstDash val="solid"/>
                    </a:lnT>
                    <a:lnB w="12700" cap="flat" cmpd="sng" algn="ctr">
                      <a:solidFill>
                        <a:schemeClr val="accent1">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9748838"/>
                  </a:ext>
                </a:extLst>
              </a:tr>
            </a:tbl>
          </a:graphicData>
        </a:graphic>
      </p:graphicFrame>
      <p:pic>
        <p:nvPicPr>
          <p:cNvPr id="15" name="Picture 14"/>
          <p:cNvPicPr>
            <a:picLocks noChangeAspect="1"/>
          </p:cNvPicPr>
          <p:nvPr/>
        </p:nvPicPr>
        <p:blipFill>
          <a:blip r:embed="rId2"/>
          <a:stretch>
            <a:fillRect/>
          </a:stretch>
        </p:blipFill>
        <p:spPr>
          <a:xfrm>
            <a:off x="6799879" y="3076239"/>
            <a:ext cx="2905648" cy="1360873"/>
          </a:xfrm>
          <a:prstGeom prst="rect">
            <a:avLst/>
          </a:prstGeom>
        </p:spPr>
      </p:pic>
      <p:pic>
        <p:nvPicPr>
          <p:cNvPr id="17" name="Picture 16"/>
          <p:cNvPicPr>
            <a:picLocks noChangeAspect="1"/>
          </p:cNvPicPr>
          <p:nvPr/>
        </p:nvPicPr>
        <p:blipFill>
          <a:blip r:embed="rId3"/>
          <a:stretch>
            <a:fillRect/>
          </a:stretch>
        </p:blipFill>
        <p:spPr>
          <a:xfrm>
            <a:off x="6880682" y="548680"/>
            <a:ext cx="2824845" cy="2520280"/>
          </a:xfrm>
          <a:prstGeom prst="rect">
            <a:avLst/>
          </a:prstGeom>
        </p:spPr>
      </p:pic>
      <p:pic>
        <p:nvPicPr>
          <p:cNvPr id="19" name="Picture 18"/>
          <p:cNvPicPr>
            <a:picLocks noChangeAspect="1"/>
          </p:cNvPicPr>
          <p:nvPr/>
        </p:nvPicPr>
        <p:blipFill>
          <a:blip r:embed="rId4">
            <a:duotone>
              <a:schemeClr val="accent6">
                <a:shade val="45000"/>
                <a:satMod val="135000"/>
              </a:schemeClr>
              <a:prstClr val="white"/>
            </a:duotone>
          </a:blip>
          <a:stretch>
            <a:fillRect/>
          </a:stretch>
        </p:blipFill>
        <p:spPr>
          <a:xfrm>
            <a:off x="6969224" y="4388577"/>
            <a:ext cx="2515766" cy="1948973"/>
          </a:xfrm>
          <a:prstGeom prst="rect">
            <a:avLst/>
          </a:prstGeom>
        </p:spPr>
      </p:pic>
      <p:graphicFrame>
        <p:nvGraphicFramePr>
          <p:cNvPr id="20" name="Table 19"/>
          <p:cNvGraphicFramePr>
            <a:graphicFrameLocks noGrp="1"/>
          </p:cNvGraphicFramePr>
          <p:nvPr>
            <p:extLst>
              <p:ext uri="{D42A27DB-BD31-4B8C-83A1-F6EECF244321}">
                <p14:modId xmlns:p14="http://schemas.microsoft.com/office/powerpoint/2010/main" val="1032041230"/>
              </p:ext>
            </p:extLst>
          </p:nvPr>
        </p:nvGraphicFramePr>
        <p:xfrm>
          <a:off x="103445" y="557972"/>
          <a:ext cx="2967002" cy="1737360"/>
        </p:xfrm>
        <a:graphic>
          <a:graphicData uri="http://schemas.openxmlformats.org/drawingml/2006/table">
            <a:tbl>
              <a:tblPr firstRow="1" bandRow="1">
                <a:tableStyleId>{69012ECD-51FC-41F1-AA8D-1B2483CD663E}</a:tableStyleId>
              </a:tblPr>
              <a:tblGrid>
                <a:gridCol w="946916">
                  <a:extLst>
                    <a:ext uri="{9D8B030D-6E8A-4147-A177-3AD203B41FA5}">
                      <a16:colId xmlns:a16="http://schemas.microsoft.com/office/drawing/2014/main" val="20000"/>
                    </a:ext>
                  </a:extLst>
                </a:gridCol>
                <a:gridCol w="2020086">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i="0" kern="1200" dirty="0" err="1">
                          <a:solidFill>
                            <a:schemeClr val="tx1"/>
                          </a:solidFill>
                          <a:effectLst/>
                          <a:latin typeface="Lucida Sans" panose="020B0602030504020204" pitchFamily="34" charset="0"/>
                          <a:ea typeface="+mn-ea"/>
                          <a:cs typeface="+mn-cs"/>
                        </a:rPr>
                        <a:t>Colorimetry</a:t>
                      </a:r>
                      <a:r>
                        <a:rPr lang="en-GB" sz="900" b="0" i="0" kern="1200" dirty="0">
                          <a:solidFill>
                            <a:schemeClr val="tx1"/>
                          </a:solidFill>
                          <a:effectLst/>
                          <a:latin typeface="Lucida Sans" panose="020B0602030504020204" pitchFamily="34" charset="0"/>
                          <a:ea typeface="+mn-ea"/>
                          <a:cs typeface="Browallia New" panose="020B0604020202020204" pitchFamily="34" charset="-34"/>
                        </a:rPr>
                        <a:t>:</a:t>
                      </a:r>
                      <a:endParaRPr lang="en-GB" sz="900" dirty="0">
                        <a:latin typeface="Lucida Sans" panose="020B0602030504020204" pitchFamily="34" charset="0"/>
                        <a:cs typeface="Browallia New" panose="020B0604020202020204" pitchFamily="34" charset="-34"/>
                      </a:endParaRP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scientific technique that is used to determine the concentration of coloured compounds using its absorbance</a:t>
                      </a:r>
                    </a:p>
                  </a:txBody>
                  <a:tcPr/>
                </a:tc>
                <a:extLst>
                  <a:ext uri="{0D108BD9-81ED-4DB2-BD59-A6C34878D82A}">
                    <a16:rowId xmlns:a16="http://schemas.microsoft.com/office/drawing/2014/main" val="1235415060"/>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cs typeface="Browallia New" panose="020B0604020202020204" pitchFamily="34" charset="-34"/>
                        </a:rPr>
                        <a:t>Complex ions:</a:t>
                      </a:r>
                    </a:p>
                  </a:txBody>
                  <a:tcPr/>
                </a:tc>
                <a:tc>
                  <a:txBody>
                    <a:bodyPr/>
                    <a:lstStyle/>
                    <a:p>
                      <a:r>
                        <a:rPr lang="en-GB" sz="900" dirty="0">
                          <a:latin typeface="Lucida Sans" panose="020B0602030504020204" pitchFamily="34" charset="0"/>
                          <a:cs typeface="Browallia New" panose="020B0604020202020204" pitchFamily="34" charset="-34"/>
                        </a:rPr>
                        <a:t>metal ion surrounded by dative covalently bonded ligands. </a:t>
                      </a:r>
                      <a:endParaRPr lang="en-GB" sz="900" dirty="0">
                        <a:solidFill>
                          <a:schemeClr val="tx1"/>
                        </a:solidFill>
                        <a:latin typeface="Lucida Sans" panose="020B0602030504020204" pitchFamily="34" charset="0"/>
                        <a:cs typeface="Browallia New" panose="020B0604020202020204" pitchFamily="34" charset="-34"/>
                      </a:endParaRPr>
                    </a:p>
                  </a:txBody>
                  <a:tcPr/>
                </a:tc>
                <a:extLst>
                  <a:ext uri="{0D108BD9-81ED-4DB2-BD59-A6C34878D82A}">
                    <a16:rowId xmlns:a16="http://schemas.microsoft.com/office/drawing/2014/main" val="128546204"/>
                  </a:ext>
                </a:extLst>
              </a:tr>
              <a:tr h="321732">
                <a:tc>
                  <a:txBody>
                    <a:bodyPr/>
                    <a:lstStyle/>
                    <a:p>
                      <a:r>
                        <a:rPr lang="en-GB" sz="900" dirty="0">
                          <a:solidFill>
                            <a:schemeClr val="tx1"/>
                          </a:solidFill>
                          <a:latin typeface="Lucida Sans" panose="020B0602030504020204" pitchFamily="34" charset="0"/>
                        </a:rPr>
                        <a:t>Coordination number:</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is the number of dative covalent bonds that are formed with central transition metal ion. </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73848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919876" y="4326637"/>
            <a:ext cx="2713645" cy="2054691"/>
          </a:xfrm>
          <a:prstGeom prst="rect">
            <a:avLst/>
          </a:prstGeom>
        </p:spPr>
      </p:pic>
      <p:sp>
        <p:nvSpPr>
          <p:cNvPr id="16" name="TextBox 15"/>
          <p:cNvSpPr txBox="1"/>
          <p:nvPr/>
        </p:nvSpPr>
        <p:spPr>
          <a:xfrm>
            <a:off x="272480" y="188640"/>
            <a:ext cx="3456384" cy="369332"/>
          </a:xfrm>
          <a:prstGeom prst="rect">
            <a:avLst/>
          </a:prstGeom>
          <a:noFill/>
        </p:spPr>
        <p:txBody>
          <a:bodyPr wrap="square" rtlCol="0">
            <a:spAutoFit/>
          </a:bodyPr>
          <a:lstStyle/>
          <a:p>
            <a:r>
              <a:rPr lang="en-GB" dirty="0">
                <a:latin typeface="Lucida Sans" pitchFamily="34" charset="0"/>
              </a:rPr>
              <a:t>Unit 5b: Transition metals</a:t>
            </a:r>
          </a:p>
        </p:txBody>
      </p:sp>
      <p:graphicFrame>
        <p:nvGraphicFramePr>
          <p:cNvPr id="5" name="Table 4"/>
          <p:cNvGraphicFramePr>
            <a:graphicFrameLocks noGrp="1"/>
          </p:cNvGraphicFramePr>
          <p:nvPr>
            <p:extLst>
              <p:ext uri="{D42A27DB-BD31-4B8C-83A1-F6EECF244321}">
                <p14:modId xmlns:p14="http://schemas.microsoft.com/office/powerpoint/2010/main" val="4293946832"/>
              </p:ext>
            </p:extLst>
          </p:nvPr>
        </p:nvGraphicFramePr>
        <p:xfrm>
          <a:off x="3239482" y="557973"/>
          <a:ext cx="6466046" cy="2926080"/>
        </p:xfrm>
        <a:graphic>
          <a:graphicData uri="http://schemas.openxmlformats.org/drawingml/2006/table">
            <a:tbl>
              <a:tblPr firstRow="1" bandRow="1">
                <a:tableStyleId>{69012ECD-51FC-41F1-AA8D-1B2483CD663E}</a:tableStyleId>
              </a:tblPr>
              <a:tblGrid>
                <a:gridCol w="3233023">
                  <a:extLst>
                    <a:ext uri="{9D8B030D-6E8A-4147-A177-3AD203B41FA5}">
                      <a16:colId xmlns:a16="http://schemas.microsoft.com/office/drawing/2014/main" val="2036786545"/>
                    </a:ext>
                  </a:extLst>
                </a:gridCol>
                <a:gridCol w="3233023">
                  <a:extLst>
                    <a:ext uri="{9D8B030D-6E8A-4147-A177-3AD203B41FA5}">
                      <a16:colId xmlns:a16="http://schemas.microsoft.com/office/drawing/2014/main" val="60349656"/>
                    </a:ext>
                  </a:extLst>
                </a:gridCol>
              </a:tblGrid>
              <a:tr h="210057">
                <a:tc gridSpan="2">
                  <a:txBody>
                    <a:bodyPr/>
                    <a:lstStyle/>
                    <a:p>
                      <a:pPr algn="l"/>
                      <a:r>
                        <a:rPr lang="en-GB" sz="900" dirty="0">
                          <a:latin typeface="Lucida Sans" panose="020B0602030504020204" pitchFamily="34" charset="0"/>
                        </a:rPr>
                        <a:t>2. Variable oxidation state</a:t>
                      </a:r>
                      <a:endParaRPr lang="en-GB" sz="900" dirty="0">
                        <a:solidFill>
                          <a:schemeClr val="tx1"/>
                        </a:solidFill>
                        <a:latin typeface="Lucida Sans" panose="020B0602030504020204" pitchFamily="34" charset="0"/>
                      </a:endParaRPr>
                    </a:p>
                  </a:txBody>
                  <a:tcPr anchor="ctr"/>
                </a:tc>
                <a:tc hMerge="1">
                  <a:txBody>
                    <a:bodyPr/>
                    <a:lstStyle/>
                    <a:p>
                      <a:endParaRPr lang="en-GB"/>
                    </a:p>
                  </a:txBody>
                  <a:tcPr/>
                </a:tc>
                <a:extLst>
                  <a:ext uri="{0D108BD9-81ED-4DB2-BD59-A6C34878D82A}">
                    <a16:rowId xmlns:a16="http://schemas.microsoft.com/office/drawing/2014/main" val="1443172366"/>
                  </a:ext>
                </a:extLst>
              </a:tr>
              <a:tr h="2478675">
                <a:tc>
                  <a:txBody>
                    <a:bodyPr/>
                    <a:lstStyle/>
                    <a:p>
                      <a:pPr algn="just"/>
                      <a:r>
                        <a:rPr lang="en-GB" sz="900" b="0" dirty="0">
                          <a:solidFill>
                            <a:schemeClr val="tx1"/>
                          </a:solidFill>
                          <a:latin typeface="Lucida Sans" panose="020B0602030504020204" pitchFamily="34" charset="0"/>
                        </a:rPr>
                        <a:t>The table shows the oxidation states of the transition metals. </a:t>
                      </a:r>
                    </a:p>
                    <a:p>
                      <a:pPr algn="just"/>
                      <a:r>
                        <a:rPr lang="en-GB" sz="900" b="0" dirty="0">
                          <a:solidFill>
                            <a:schemeClr val="tx1"/>
                          </a:solidFill>
                          <a:latin typeface="Lucida Sans" panose="020B0602030504020204" pitchFamily="34" charset="0"/>
                        </a:rPr>
                        <a:t>(red indicates the most common oxidation states found for that element). Not all of them are stable, only the lower oxidation states exist as stable ions (i.e. </a:t>
                      </a:r>
                      <a:r>
                        <a:rPr lang="en-GB" sz="900" b="0" dirty="0" err="1">
                          <a:solidFill>
                            <a:schemeClr val="tx1"/>
                          </a:solidFill>
                          <a:latin typeface="Lucida Sans" panose="020B0602030504020204" pitchFamily="34" charset="0"/>
                        </a:rPr>
                        <a:t>Mn</a:t>
                      </a:r>
                      <a:r>
                        <a:rPr lang="en-GB" sz="900" b="0" dirty="0">
                          <a:solidFill>
                            <a:schemeClr val="tx1"/>
                          </a:solidFill>
                          <a:latin typeface="Lucida Sans" panose="020B0602030504020204" pitchFamily="34" charset="0"/>
                        </a:rPr>
                        <a:t> 7+ exists only when in a covalent bond). </a:t>
                      </a:r>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algn="just"/>
                      <a:endParaRPr lang="en-GB" sz="900" b="0" baseline="0" dirty="0">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solidFill>
                            <a:schemeClr val="tx1"/>
                          </a:solidFill>
                          <a:latin typeface="Lucida Sans" panose="020B0602030504020204" pitchFamily="34" charset="0"/>
                        </a:rPr>
                        <a:t>The redox potential for a transition metal ion influenced by pH and by the ligand.</a:t>
                      </a:r>
                    </a:p>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solidFill>
                            <a:schemeClr val="tx1"/>
                          </a:solidFill>
                          <a:latin typeface="Lucida Sans" panose="020B0602030504020204" pitchFamily="34" charset="0"/>
                        </a:rPr>
                        <a:t>In general, oxidation is favoured by alkaline conditions (since there is a higher tendency to form negative ions) and reduction is favoured by acidic conditions.</a:t>
                      </a:r>
                    </a:p>
                  </a:txBody>
                  <a:tcPr/>
                </a:tc>
                <a:tc>
                  <a:txBody>
                    <a:bodyPr/>
                    <a:lstStyle/>
                    <a:p>
                      <a:pPr algn="just"/>
                      <a:endParaRPr lang="en-GB" sz="900" baseline="0" dirty="0">
                        <a:latin typeface="Lucida Sans" panose="020B0602030504020204" pitchFamily="34" charset="0"/>
                      </a:endParaRPr>
                    </a:p>
                  </a:txBody>
                  <a:tcPr/>
                </a:tc>
                <a:extLst>
                  <a:ext uri="{0D108BD9-81ED-4DB2-BD59-A6C34878D82A}">
                    <a16:rowId xmlns:a16="http://schemas.microsoft.com/office/drawing/2014/main" val="386213851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51437217"/>
              </p:ext>
            </p:extLst>
          </p:nvPr>
        </p:nvGraphicFramePr>
        <p:xfrm>
          <a:off x="3239482" y="3573016"/>
          <a:ext cx="6467494" cy="2796912"/>
        </p:xfrm>
        <a:graphic>
          <a:graphicData uri="http://schemas.openxmlformats.org/drawingml/2006/table">
            <a:tbl>
              <a:tblPr firstRow="1" bandRow="1">
                <a:tableStyleId>{69012ECD-51FC-41F1-AA8D-1B2483CD663E}</a:tableStyleId>
              </a:tblPr>
              <a:tblGrid>
                <a:gridCol w="3585726">
                  <a:extLst>
                    <a:ext uri="{9D8B030D-6E8A-4147-A177-3AD203B41FA5}">
                      <a16:colId xmlns:a16="http://schemas.microsoft.com/office/drawing/2014/main" val="2424975257"/>
                    </a:ext>
                  </a:extLst>
                </a:gridCol>
                <a:gridCol w="2881768">
                  <a:extLst>
                    <a:ext uri="{9D8B030D-6E8A-4147-A177-3AD203B41FA5}">
                      <a16:colId xmlns:a16="http://schemas.microsoft.com/office/drawing/2014/main" val="1819078603"/>
                    </a:ext>
                  </a:extLst>
                </a:gridCol>
              </a:tblGrid>
              <a:tr h="252526">
                <a:tc gridSpan="2">
                  <a:txBody>
                    <a:bodyPr/>
                    <a:lstStyle/>
                    <a:p>
                      <a:pPr algn="l"/>
                      <a:r>
                        <a:rPr lang="en-GB" sz="900" dirty="0">
                          <a:latin typeface="Lucida Sans" panose="020B0602030504020204" pitchFamily="34" charset="0"/>
                        </a:rPr>
                        <a:t>5. Catalytic </a:t>
                      </a:r>
                      <a:r>
                        <a:rPr lang="en-GB" sz="900" baseline="0" dirty="0">
                          <a:latin typeface="Lucida Sans" panose="020B0602030504020204" pitchFamily="34" charset="0"/>
                        </a:rPr>
                        <a:t> </a:t>
                      </a:r>
                      <a:r>
                        <a:rPr lang="en-GB" sz="900" dirty="0">
                          <a:latin typeface="Lucida Sans" panose="020B0602030504020204" pitchFamily="34" charset="0"/>
                        </a:rPr>
                        <a:t>activity</a:t>
                      </a:r>
                      <a:endParaRPr lang="en-GB" sz="900" dirty="0">
                        <a:solidFill>
                          <a:schemeClr val="tx1"/>
                        </a:solidFill>
                        <a:latin typeface="Lucida Sans" panose="020B0602030504020204" pitchFamily="34" charset="0"/>
                      </a:endParaRPr>
                    </a:p>
                  </a:txBody>
                  <a:tcPr anchor="ctr"/>
                </a:tc>
                <a:tc hMerge="1">
                  <a:txBody>
                    <a:bodyPr/>
                    <a:lstStyle/>
                    <a:p>
                      <a:endParaRPr lang="en-GB"/>
                    </a:p>
                  </a:txBody>
                  <a:tcPr/>
                </a:tc>
                <a:extLst>
                  <a:ext uri="{0D108BD9-81ED-4DB2-BD59-A6C34878D82A}">
                    <a16:rowId xmlns:a16="http://schemas.microsoft.com/office/drawing/2014/main" val="1416298533"/>
                  </a:ext>
                </a:extLst>
              </a:tr>
              <a:tr h="395546">
                <a:tc gridSpan="2">
                  <a:txBody>
                    <a:bodyPr/>
                    <a:lstStyle/>
                    <a:p>
                      <a:pPr algn="just"/>
                      <a:r>
                        <a:rPr lang="en-GB" sz="900" b="0" dirty="0">
                          <a:latin typeface="Lucida Sans" panose="020B0602030504020204" pitchFamily="34" charset="0"/>
                        </a:rPr>
                        <a:t>Transition</a:t>
                      </a:r>
                      <a:r>
                        <a:rPr lang="en-GB" sz="900" b="0" baseline="0" dirty="0">
                          <a:latin typeface="Lucida Sans" panose="020B0602030504020204" pitchFamily="34" charset="0"/>
                        </a:rPr>
                        <a:t> metals are g</a:t>
                      </a:r>
                      <a:r>
                        <a:rPr lang="en-GB" sz="900" b="0" dirty="0">
                          <a:latin typeface="Lucida Sans" panose="020B0602030504020204" pitchFamily="34" charset="0"/>
                        </a:rPr>
                        <a:t>ood as</a:t>
                      </a:r>
                      <a:r>
                        <a:rPr lang="en-GB" sz="900" b="0" baseline="0" dirty="0">
                          <a:latin typeface="Lucida Sans" panose="020B0602030504020204" pitchFamily="34" charset="0"/>
                        </a:rPr>
                        <a:t> catalysts either due to a change in oxidation state or they a</a:t>
                      </a:r>
                      <a:r>
                        <a:rPr lang="en-GB" sz="900" b="0" u="none" baseline="0" dirty="0">
                          <a:latin typeface="Lucida Sans" panose="020B0602030504020204" pitchFamily="34" charset="0"/>
                        </a:rPr>
                        <a:t>ds</a:t>
                      </a:r>
                      <a:r>
                        <a:rPr lang="en-GB" sz="900" b="0" baseline="0" dirty="0">
                          <a:latin typeface="Lucida Sans" panose="020B0602030504020204" pitchFamily="34" charset="0"/>
                        </a:rPr>
                        <a:t>orb other substances onto the surface. A partially filled d orbital can be used to form bonds with adsorbed reactants.</a:t>
                      </a:r>
                    </a:p>
                  </a:txBody>
                  <a:tcPr/>
                </a:tc>
                <a:tc hMerge="1">
                  <a:txBody>
                    <a:bodyPr/>
                    <a:lstStyle/>
                    <a:p>
                      <a:endParaRPr lang="en-GB"/>
                    </a:p>
                  </a:txBody>
                  <a:tcPr/>
                </a:tc>
                <a:extLst>
                  <a:ext uri="{0D108BD9-81ED-4DB2-BD59-A6C34878D82A}">
                    <a16:rowId xmlns:a16="http://schemas.microsoft.com/office/drawing/2014/main" val="529505185"/>
                  </a:ext>
                </a:extLst>
              </a:tr>
              <a:tr h="1763698">
                <a:tc>
                  <a:txBody>
                    <a:bodyPr/>
                    <a:lstStyle/>
                    <a:p>
                      <a:pPr algn="just"/>
                      <a:r>
                        <a:rPr lang="en-GB" sz="900" b="0" baseline="0" dirty="0">
                          <a:solidFill>
                            <a:schemeClr val="tx1"/>
                          </a:solidFill>
                          <a:latin typeface="Lucida Sans" panose="020B0602030504020204" pitchFamily="34" charset="0"/>
                        </a:rPr>
                        <a:t>Types of catalysts:</a:t>
                      </a:r>
                    </a:p>
                    <a:p>
                      <a:pPr algn="just"/>
                      <a:endParaRPr lang="en-GB" sz="900" b="0" baseline="0" dirty="0">
                        <a:solidFill>
                          <a:schemeClr val="tx1"/>
                        </a:solidFill>
                        <a:latin typeface="Lucida Sans" panose="020B0602030504020204" pitchFamily="34" charset="0"/>
                      </a:endParaRP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dirty="0">
                          <a:solidFill>
                            <a:schemeClr val="tx1"/>
                          </a:solidFill>
                          <a:latin typeface="Lucida Sans" panose="020B0602030504020204" pitchFamily="34" charset="0"/>
                        </a:rPr>
                        <a:t>Heterogeneous catalyst: </a:t>
                      </a:r>
                      <a:r>
                        <a:rPr lang="en-GB" sz="900" b="0" u="none" dirty="0">
                          <a:solidFill>
                            <a:schemeClr val="tx1"/>
                          </a:solidFill>
                          <a:latin typeface="Lucida Sans" panose="020B0602030504020204" pitchFamily="34" charset="0"/>
                        </a:rPr>
                        <a:t>The reaction occurs at active sites on the surface.</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Homogeneous</a:t>
                      </a:r>
                      <a:r>
                        <a:rPr lang="en-GB" sz="900" b="0" baseline="0" dirty="0">
                          <a:solidFill>
                            <a:schemeClr val="tx1"/>
                          </a:solidFill>
                          <a:latin typeface="Lucida Sans" panose="020B0602030504020204" pitchFamily="34" charset="0"/>
                        </a:rPr>
                        <a:t> catalyst: The</a:t>
                      </a:r>
                      <a:r>
                        <a:rPr lang="en-GB" sz="900" b="0" u="none" dirty="0">
                          <a:solidFill>
                            <a:schemeClr val="tx1"/>
                          </a:solidFill>
                          <a:latin typeface="Lucida Sans" panose="020B0602030504020204" pitchFamily="34" charset="0"/>
                        </a:rPr>
                        <a:t> reaction proceeds through an intermediate species.</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u="none" dirty="0">
                          <a:solidFill>
                            <a:schemeClr val="tx1"/>
                          </a:solidFill>
                          <a:latin typeface="Lucida Sans" panose="020B0602030504020204" pitchFamily="34" charset="0"/>
                        </a:rPr>
                        <a:t>Autocatalysis:</a:t>
                      </a:r>
                      <a:r>
                        <a:rPr lang="en-GB" sz="900" b="0" u="none"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where the catalyst is a product of the reaction. As a result the rate of reaction increases over time as more product, and therefore catalyst, is produced.</a:t>
                      </a:r>
                      <a:endParaRPr lang="en-GB" sz="900" b="0" u="none" dirty="0">
                        <a:solidFill>
                          <a:schemeClr val="tx1"/>
                        </a:solidFill>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GB" sz="900" b="0" u="none" dirty="0">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rPr>
                        <a:t>Heterogeneous catalysts can become poisoned by impurities blocking the active sites, reducing efficiency. Catalyst can also be lost from the support</a:t>
                      </a:r>
                      <a:r>
                        <a:rPr lang="en-GB" sz="900" b="0" dirty="0">
                          <a:latin typeface="Lucida Sans" panose="020B0602030504020204" pitchFamily="34" charset="0"/>
                        </a:rPr>
                        <a:t>. This has a cost implication.</a:t>
                      </a:r>
                      <a:endParaRPr lang="en-GB" sz="900" b="0" u="none" dirty="0">
                        <a:solidFill>
                          <a:schemeClr val="tx1"/>
                        </a:solidFill>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n-GB" sz="900" b="0" u="none" dirty="0">
                        <a:solidFill>
                          <a:schemeClr val="tx1"/>
                        </a:solidFill>
                        <a:latin typeface="Lucida Sans" panose="020B0602030504020204"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GB" sz="900" b="0" u="none" dirty="0">
                        <a:solidFill>
                          <a:schemeClr val="tx1"/>
                        </a:solidFill>
                        <a:latin typeface="Lucida Sans" panose="020B0602030504020204" pitchFamily="34" charset="0"/>
                      </a:endParaRPr>
                    </a:p>
                  </a:txBody>
                  <a:tcPr/>
                </a:tc>
                <a:extLst>
                  <a:ext uri="{0D108BD9-81ED-4DB2-BD59-A6C34878D82A}">
                    <a16:rowId xmlns:a16="http://schemas.microsoft.com/office/drawing/2014/main" val="3018085979"/>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628912191"/>
              </p:ext>
            </p:extLst>
          </p:nvPr>
        </p:nvGraphicFramePr>
        <p:xfrm>
          <a:off x="103445" y="557972"/>
          <a:ext cx="2967002" cy="3017520"/>
        </p:xfrm>
        <a:graphic>
          <a:graphicData uri="http://schemas.openxmlformats.org/drawingml/2006/table">
            <a:tbl>
              <a:tblPr firstRow="1" bandRow="1">
                <a:tableStyleId>{69012ECD-51FC-41F1-AA8D-1B2483CD663E}</a:tableStyleId>
              </a:tblPr>
              <a:tblGrid>
                <a:gridCol w="1033131">
                  <a:extLst>
                    <a:ext uri="{9D8B030D-6E8A-4147-A177-3AD203B41FA5}">
                      <a16:colId xmlns:a16="http://schemas.microsoft.com/office/drawing/2014/main" val="20000"/>
                    </a:ext>
                  </a:extLst>
                </a:gridCol>
                <a:gridCol w="1933871">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cs typeface="Browallia New" panose="020B0604020202020204" pitchFamily="34" charset="-34"/>
                        </a:rPr>
                        <a:t>Catalyst:</a:t>
                      </a:r>
                    </a:p>
                  </a:txBody>
                  <a:tcPr/>
                </a:tc>
                <a:tc>
                  <a:txBody>
                    <a:bodyPr/>
                    <a:lstStyle/>
                    <a:p>
                      <a:pPr algn="just"/>
                      <a:r>
                        <a:rPr lang="en-GB" sz="900" b="0" dirty="0">
                          <a:solidFill>
                            <a:schemeClr val="tx1"/>
                          </a:solidFill>
                          <a:latin typeface="Lucida Sans" panose="020B0602030504020204" pitchFamily="34" charset="0"/>
                        </a:rPr>
                        <a:t>is a substance that increases the rate of a chemical reaction by providing an alternative route with a lower activation energy. The catalyst is unchanged by the reaction. </a:t>
                      </a:r>
                      <a:endParaRPr lang="en-GB" sz="900" b="0" u="none" dirty="0">
                        <a:solidFill>
                          <a:schemeClr val="tx1"/>
                        </a:solidFill>
                        <a:latin typeface="Lucida Sans" panose="020B0602030504020204" pitchFamily="34" charset="0"/>
                      </a:endParaRPr>
                    </a:p>
                  </a:txBody>
                  <a:tcPr/>
                </a:tc>
                <a:extLst>
                  <a:ext uri="{0D108BD9-81ED-4DB2-BD59-A6C34878D82A}">
                    <a16:rowId xmlns:a16="http://schemas.microsoft.com/office/drawing/2014/main" val="613496539"/>
                  </a:ext>
                </a:extLst>
              </a:tr>
              <a:tr h="3217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solidFill>
                            <a:schemeClr val="tx1"/>
                          </a:solidFill>
                          <a:latin typeface="Lucida Sans" panose="020B0602030504020204" pitchFamily="34" charset="0"/>
                        </a:rPr>
                        <a:t>Heterogeneous catalyst:</a:t>
                      </a:r>
                      <a:endParaRPr lang="en-GB" sz="900" b="0" u="none" dirty="0">
                        <a:latin typeface="Lucida Sans" panose="020B0602030504020204" pitchFamily="34" charset="0"/>
                        <a:cs typeface="Browallia New" panose="020B0604020202020204" pitchFamily="34" charset="-34"/>
                      </a:endParaRPr>
                    </a:p>
                  </a:txBody>
                  <a:tcPr/>
                </a:tc>
                <a:tc>
                  <a:txBody>
                    <a:bodyPr/>
                    <a:lstStyle/>
                    <a:p>
                      <a:pPr algn="just"/>
                      <a:r>
                        <a:rPr lang="en-GB" sz="900" b="0" u="none" dirty="0">
                          <a:solidFill>
                            <a:schemeClr val="tx1"/>
                          </a:solidFill>
                          <a:latin typeface="Lucida Sans" panose="020B0602030504020204" pitchFamily="34" charset="0"/>
                        </a:rPr>
                        <a:t>is in a different phase from the reactants. </a:t>
                      </a:r>
                    </a:p>
                  </a:txBody>
                  <a:tcPr/>
                </a:tc>
                <a:extLst>
                  <a:ext uri="{0D108BD9-81ED-4DB2-BD59-A6C34878D82A}">
                    <a16:rowId xmlns:a16="http://schemas.microsoft.com/office/drawing/2014/main" val="1824239071"/>
                  </a:ext>
                </a:extLst>
              </a:tr>
              <a:tr h="32173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900" b="0" u="none" dirty="0">
                          <a:solidFill>
                            <a:schemeClr val="tx1"/>
                          </a:solidFill>
                          <a:latin typeface="Lucida Sans" panose="020B0602030504020204" pitchFamily="34" charset="0"/>
                        </a:rPr>
                        <a:t>Homogeneous catalyst:</a:t>
                      </a:r>
                      <a:endParaRPr lang="en-GB" sz="900" b="0" u="none" dirty="0">
                        <a:latin typeface="Lucida Sans" panose="020B0602030504020204" pitchFamily="34" charset="0"/>
                        <a:cs typeface="Browallia New" panose="020B0604020202020204" pitchFamily="34" charset="-34"/>
                      </a:endParaRPr>
                    </a:p>
                  </a:txBody>
                  <a:tcPr/>
                </a:tc>
                <a:tc>
                  <a:txBody>
                    <a:bodyPr/>
                    <a:lstStyle/>
                    <a:p>
                      <a:pPr algn="just"/>
                      <a:r>
                        <a:rPr lang="en-GB" sz="900" b="0" u="none" dirty="0">
                          <a:solidFill>
                            <a:schemeClr val="tx1"/>
                          </a:solidFill>
                          <a:latin typeface="Lucida Sans" panose="020B0602030504020204" pitchFamily="34" charset="0"/>
                        </a:rPr>
                        <a:t>is in the same phase as the reactants.</a:t>
                      </a:r>
                    </a:p>
                  </a:txBody>
                  <a:tcPr/>
                </a:tc>
                <a:extLst>
                  <a:ext uri="{0D108BD9-81ED-4DB2-BD59-A6C34878D82A}">
                    <a16:rowId xmlns:a16="http://schemas.microsoft.com/office/drawing/2014/main" val="3922201885"/>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cs typeface="Browallia New" panose="020B0604020202020204" pitchFamily="34" charset="-34"/>
                        </a:rPr>
                        <a:t>Ligand:</a:t>
                      </a: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is an atom, ion or molecule that donates a pair of electrons to a central transition metal </a:t>
                      </a:r>
                      <a:r>
                        <a:rPr lang="en-GB" sz="900" dirty="0">
                          <a:latin typeface="Lucida Sans" panose="020B0602030504020204" pitchFamily="34" charset="0"/>
                          <a:cs typeface="Browallia New" panose="020B0604020202020204" pitchFamily="34" charset="-34"/>
                        </a:rPr>
                        <a:t>. </a:t>
                      </a:r>
                      <a:endParaRPr lang="en-GB" sz="900" dirty="0">
                        <a:solidFill>
                          <a:schemeClr val="tx1"/>
                        </a:solidFill>
                        <a:latin typeface="Lucida Sans" panose="020B0602030504020204" pitchFamily="34" charset="0"/>
                        <a:cs typeface="Browallia New" panose="020B0604020202020204" pitchFamily="34" charset="-34"/>
                      </a:endParaRPr>
                    </a:p>
                  </a:txBody>
                  <a:tcPr/>
                </a:tc>
                <a:extLst>
                  <a:ext uri="{0D108BD9-81ED-4DB2-BD59-A6C34878D82A}">
                    <a16:rowId xmlns:a16="http://schemas.microsoft.com/office/drawing/2014/main" val="128546204"/>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Redox potential (electrode potential):</a:t>
                      </a:r>
                      <a:endParaRPr lang="en-GB" sz="900" b="0" dirty="0">
                        <a:latin typeface="Lucida Sans" panose="020B0602030504020204" pitchFamily="34" charset="0"/>
                        <a:cs typeface="Browallia New" panose="020B0604020202020204" pitchFamily="34" charset="-34"/>
                      </a:endParaRPr>
                    </a:p>
                  </a:txBody>
                  <a:tcPr/>
                </a:tc>
                <a:tc>
                  <a:txBody>
                    <a:bodyPr/>
                    <a:lstStyle/>
                    <a:p>
                      <a:r>
                        <a:rPr lang="en-GB" sz="900" b="0" dirty="0">
                          <a:latin typeface="Lucida Sans" panose="020B0602030504020204" pitchFamily="34" charset="0"/>
                        </a:rPr>
                        <a:t>is a measure of the intensity of its oxidising power, &gt; affinity for electrons = more positive value.</a:t>
                      </a:r>
                      <a:endParaRPr lang="en-GB" sz="900" b="0" dirty="0">
                        <a:solidFill>
                          <a:schemeClr val="tx1"/>
                        </a:solidFill>
                        <a:latin typeface="Lucida Sans" panose="020B0602030504020204" pitchFamily="34" charset="0"/>
                        <a:cs typeface="Browallia New" panose="020B0604020202020204" pitchFamily="34" charset="-34"/>
                      </a:endParaRPr>
                    </a:p>
                  </a:txBody>
                  <a:tcPr/>
                </a:tc>
                <a:extLst>
                  <a:ext uri="{0D108BD9-81ED-4DB2-BD59-A6C34878D82A}">
                    <a16:rowId xmlns:a16="http://schemas.microsoft.com/office/drawing/2014/main" val="362111461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84499704"/>
              </p:ext>
            </p:extLst>
          </p:nvPr>
        </p:nvGraphicFramePr>
        <p:xfrm>
          <a:off x="6465166" y="903303"/>
          <a:ext cx="3168354" cy="2453689"/>
        </p:xfrm>
        <a:graphic>
          <a:graphicData uri="http://schemas.openxmlformats.org/drawingml/2006/table">
            <a:tbl>
              <a:tblPr firstRow="1" firstCol="1" bandRow="1">
                <a:tableStyleId>{5C22544A-7EE6-4342-B048-85BDC9FD1C3A}</a:tableStyleId>
              </a:tblPr>
              <a:tblGrid>
                <a:gridCol w="306077">
                  <a:extLst>
                    <a:ext uri="{9D8B030D-6E8A-4147-A177-3AD203B41FA5}">
                      <a16:colId xmlns:a16="http://schemas.microsoft.com/office/drawing/2014/main" val="20000"/>
                    </a:ext>
                  </a:extLst>
                </a:gridCol>
                <a:gridCol w="306077">
                  <a:extLst>
                    <a:ext uri="{9D8B030D-6E8A-4147-A177-3AD203B41FA5}">
                      <a16:colId xmlns:a16="http://schemas.microsoft.com/office/drawing/2014/main" val="2199769148"/>
                    </a:ext>
                  </a:extLst>
                </a:gridCol>
                <a:gridCol w="306077">
                  <a:extLst>
                    <a:ext uri="{9D8B030D-6E8A-4147-A177-3AD203B41FA5}">
                      <a16:colId xmlns:a16="http://schemas.microsoft.com/office/drawing/2014/main" val="20001"/>
                    </a:ext>
                  </a:extLst>
                </a:gridCol>
                <a:gridCol w="306077">
                  <a:extLst>
                    <a:ext uri="{9D8B030D-6E8A-4147-A177-3AD203B41FA5}">
                      <a16:colId xmlns:a16="http://schemas.microsoft.com/office/drawing/2014/main" val="20002"/>
                    </a:ext>
                  </a:extLst>
                </a:gridCol>
                <a:gridCol w="336471">
                  <a:extLst>
                    <a:ext uri="{9D8B030D-6E8A-4147-A177-3AD203B41FA5}">
                      <a16:colId xmlns:a16="http://schemas.microsoft.com/office/drawing/2014/main" val="20003"/>
                    </a:ext>
                  </a:extLst>
                </a:gridCol>
                <a:gridCol w="306077">
                  <a:extLst>
                    <a:ext uri="{9D8B030D-6E8A-4147-A177-3AD203B41FA5}">
                      <a16:colId xmlns:a16="http://schemas.microsoft.com/office/drawing/2014/main" val="20004"/>
                    </a:ext>
                  </a:extLst>
                </a:gridCol>
                <a:gridCol w="313675">
                  <a:extLst>
                    <a:ext uri="{9D8B030D-6E8A-4147-A177-3AD203B41FA5}">
                      <a16:colId xmlns:a16="http://schemas.microsoft.com/office/drawing/2014/main" val="20005"/>
                    </a:ext>
                  </a:extLst>
                </a:gridCol>
                <a:gridCol w="306077">
                  <a:extLst>
                    <a:ext uri="{9D8B030D-6E8A-4147-A177-3AD203B41FA5}">
                      <a16:colId xmlns:a16="http://schemas.microsoft.com/office/drawing/2014/main" val="20006"/>
                    </a:ext>
                  </a:extLst>
                </a:gridCol>
                <a:gridCol w="340873">
                  <a:extLst>
                    <a:ext uri="{9D8B030D-6E8A-4147-A177-3AD203B41FA5}">
                      <a16:colId xmlns:a16="http://schemas.microsoft.com/office/drawing/2014/main" val="20007"/>
                    </a:ext>
                  </a:extLst>
                </a:gridCol>
                <a:gridCol w="340873">
                  <a:extLst>
                    <a:ext uri="{9D8B030D-6E8A-4147-A177-3AD203B41FA5}">
                      <a16:colId xmlns:a16="http://schemas.microsoft.com/office/drawing/2014/main" val="1869124448"/>
                    </a:ext>
                  </a:extLst>
                </a:gridCol>
              </a:tblGrid>
              <a:tr h="285250">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 </a:t>
                      </a: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 </a:t>
                      </a: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 </a:t>
                      </a: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a:t>
                      </a:r>
                      <a:r>
                        <a:rPr lang="en-GB" sz="900" b="1" dirty="0">
                          <a:solidFill>
                            <a:srgbClr val="FF0000"/>
                          </a:solidFill>
                          <a:effectLst/>
                          <a:latin typeface="Lucida Sans" panose="020B0602030504020204" pitchFamily="34" charset="0"/>
                        </a:rPr>
                        <a:t>7</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09777">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 </a:t>
                      </a: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+6</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+6</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+6</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9777">
                <a:tc>
                  <a:txBody>
                    <a:bodyPr/>
                    <a:lstStyle/>
                    <a:p>
                      <a:pPr algn="ctr">
                        <a:lnSpc>
                          <a:spcPct val="107000"/>
                        </a:lnSpc>
                        <a:spcAft>
                          <a:spcPts val="0"/>
                        </a:spcAft>
                      </a:pPr>
                      <a:r>
                        <a:rPr lang="en-GB" sz="900" b="0" dirty="0">
                          <a:solidFill>
                            <a:srgbClr val="FF0000"/>
                          </a:solidFill>
                          <a:effectLst/>
                          <a:latin typeface="Lucida Sans" panose="020B0602030504020204" pitchFamily="34" charset="0"/>
                        </a:rPr>
                        <a:t> </a:t>
                      </a: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+5</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+5</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+5</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+5</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+5</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09777">
                <a:tc>
                  <a:txBody>
                    <a:bodyPr/>
                    <a:lstStyle/>
                    <a:p>
                      <a:pPr algn="ctr"/>
                      <a:endParaRPr lang="en-GB" sz="900">
                        <a:solidFill>
                          <a:srgbClr val="FF0000"/>
                        </a:solidFill>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+4</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+4</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+4</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+4</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+4</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+4</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+4</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 </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097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1" dirty="0">
                          <a:solidFill>
                            <a:srgbClr val="FF0000"/>
                          </a:solidFill>
                          <a:effectLst/>
                          <a:latin typeface="Lucida Sans" panose="020B0602030504020204" pitchFamily="34" charset="0"/>
                        </a:rPr>
                        <a:t>+3</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+3</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+3</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+3</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+3</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+3</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+3</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+3</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GB" sz="900" b="0" dirty="0">
                          <a:solidFill>
                            <a:schemeClr val="tx1"/>
                          </a:solidFill>
                          <a:effectLst/>
                          <a:latin typeface="Lucida Sans" panose="020B0602030504020204" pitchFamily="34" charset="0"/>
                        </a:rPr>
                        <a:t> +3</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09777">
                <a:tc>
                  <a:txBody>
                    <a:bodyPr/>
                    <a:lstStyle/>
                    <a:p>
                      <a:pPr algn="ctr"/>
                      <a:endParaRPr lang="en-GB" sz="900" dirty="0">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+2</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+2</a:t>
                      </a:r>
                      <a:endParaRPr lang="en-GB" sz="900" b="0"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+2</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FF0000"/>
                          </a:solidFill>
                          <a:effectLst/>
                          <a:uLnTx/>
                          <a:uFillTx/>
                          <a:latin typeface="Lucida Sans" panose="020B0602030504020204" pitchFamily="34" charset="0"/>
                          <a:ea typeface="+mn-ea"/>
                          <a:cs typeface="+mn-cs"/>
                        </a:rPr>
                        <a:t>+2</a:t>
                      </a:r>
                      <a:endParaRPr kumimoji="0" lang="en-GB" sz="900" b="1" i="0" u="none" strike="noStrike" kern="1200" cap="none" spc="0" normalizeH="0" baseline="0" noProof="0" dirty="0">
                        <a:ln>
                          <a:noFill/>
                        </a:ln>
                        <a:solidFill>
                          <a:srgbClr val="FF0000"/>
                        </a:solidFill>
                        <a:effectLst/>
                        <a:uLnTx/>
                        <a:uFillTx/>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09777">
                <a:tc>
                  <a:txBody>
                    <a:bodyPr/>
                    <a:lstStyle/>
                    <a:p>
                      <a:pPr algn="ctr"/>
                      <a:endParaRPr lang="en-GB" sz="900">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a:solidFill>
                            <a:schemeClr val="tx1"/>
                          </a:solidFill>
                          <a:effectLst/>
                          <a:latin typeface="Lucida Sans" panose="020B0602030504020204" pitchFamily="34" charset="0"/>
                        </a:rPr>
                        <a:t>+1</a:t>
                      </a:r>
                      <a:endParaRPr lang="en-GB" sz="900" b="0" dirty="0">
                        <a:solidFill>
                          <a:schemeClr val="tx1"/>
                        </a:solidFill>
                        <a:effectLst/>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a:solidFill>
                            <a:schemeClr val="tx1"/>
                          </a:solidFill>
                          <a:effectLst/>
                          <a:latin typeface="Lucida Sans" panose="020B0602030504020204" pitchFamily="34" charset="0"/>
                        </a:rPr>
                        <a:t>+1</a:t>
                      </a:r>
                      <a:endParaRPr lang="en-GB" sz="900" b="0" dirty="0">
                        <a:solidFill>
                          <a:schemeClr val="tx1"/>
                        </a:solidFill>
                        <a:effectLst/>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a:solidFill>
                            <a:schemeClr val="tx1"/>
                          </a:solidFill>
                          <a:effectLst/>
                          <a:latin typeface="Lucida Sans" panose="020B0602030504020204" pitchFamily="34" charset="0"/>
                        </a:rPr>
                        <a:t>+1</a:t>
                      </a:r>
                      <a:endParaRPr lang="en-GB" sz="900" b="0" dirty="0">
                        <a:solidFill>
                          <a:schemeClr val="tx1"/>
                        </a:solidFill>
                        <a:effectLst/>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a:solidFill>
                            <a:schemeClr val="tx1"/>
                          </a:solidFill>
                          <a:effectLst/>
                          <a:latin typeface="Lucida Sans" panose="020B0602030504020204" pitchFamily="34" charset="0"/>
                        </a:rPr>
                        <a:t>+1</a:t>
                      </a:r>
                      <a:endParaRPr lang="en-GB" sz="900" b="0" dirty="0">
                        <a:solidFill>
                          <a:schemeClr val="tx1"/>
                        </a:solidFill>
                        <a:effectLst/>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0" dirty="0">
                          <a:solidFill>
                            <a:schemeClr val="tx1"/>
                          </a:solidFill>
                          <a:effectLst/>
                          <a:latin typeface="Lucida Sans" panose="020B0602030504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rgbClr val="FF0000"/>
                          </a:solidFill>
                          <a:effectLst/>
                          <a:latin typeface="Lucida Sans" panose="020B0602030504020204" pitchFamily="34" charset="0"/>
                        </a:rPr>
                        <a:t>+1</a:t>
                      </a:r>
                      <a:endParaRPr lang="en-GB" sz="900" b="1" dirty="0">
                        <a:solidFill>
                          <a:srgbClr val="FF0000"/>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09777">
                <a:tc>
                  <a:txBody>
                    <a:bodyPr/>
                    <a:lstStyle/>
                    <a:p>
                      <a:pPr algn="ctr"/>
                      <a:r>
                        <a:rPr lang="en-GB" sz="900" b="1" dirty="0" err="1">
                          <a:solidFill>
                            <a:sysClr val="windowText" lastClr="000000"/>
                          </a:solidFill>
                          <a:latin typeface="Lucida Sans" panose="020B0602030504020204" pitchFamily="34" charset="0"/>
                        </a:rPr>
                        <a:t>Sc</a:t>
                      </a:r>
                      <a:endParaRPr lang="en-GB" sz="900" b="1" dirty="0">
                        <a:solidFill>
                          <a:sysClr val="windowText" lastClr="000000"/>
                        </a:solidFill>
                        <a:latin typeface="Lucida Sans" panose="020B0602030504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Ti</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V</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Cr</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Mn</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Fe</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Co</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Ni</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GB" sz="900" b="1" dirty="0">
                          <a:solidFill>
                            <a:schemeClr val="tx1"/>
                          </a:solidFill>
                          <a:effectLst/>
                          <a:latin typeface="Lucida Sans" panose="020B0602030504020204" pitchFamily="34" charset="0"/>
                        </a:rPr>
                        <a:t>Cu</a:t>
                      </a:r>
                      <a:endParaRPr lang="en-GB" sz="900" b="1" dirty="0">
                        <a:solidFill>
                          <a:schemeClr val="tx1"/>
                        </a:solidFill>
                        <a:effectLst/>
                        <a:latin typeface="Lucida Sans" panose="020B0602030504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GB" sz="900" b="1" dirty="0">
                          <a:solidFill>
                            <a:sysClr val="windowText" lastClr="000000"/>
                          </a:solidFill>
                          <a:latin typeface="Lucida Sans" panose="020B0602030504020204" pitchFamily="34" charset="0"/>
                        </a:rPr>
                        <a:t>Zn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pic>
        <p:nvPicPr>
          <p:cNvPr id="2" name="Picture 1"/>
          <p:cNvPicPr>
            <a:picLocks noChangeAspect="1"/>
          </p:cNvPicPr>
          <p:nvPr/>
        </p:nvPicPr>
        <p:blipFill>
          <a:blip r:embed="rId4"/>
          <a:stretch>
            <a:fillRect/>
          </a:stretch>
        </p:blipFill>
        <p:spPr>
          <a:xfrm>
            <a:off x="4520952" y="1700808"/>
            <a:ext cx="1008112" cy="814555"/>
          </a:xfrm>
          <a:prstGeom prst="rect">
            <a:avLst/>
          </a:prstGeom>
        </p:spPr>
      </p:pic>
      <p:pic>
        <p:nvPicPr>
          <p:cNvPr id="9" name="Picture 8"/>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7084" y="3571943"/>
            <a:ext cx="2367123" cy="1513241"/>
          </a:xfrm>
          <a:prstGeom prst="rect">
            <a:avLst/>
          </a:prstGeom>
        </p:spPr>
      </p:pic>
      <p:pic>
        <p:nvPicPr>
          <p:cNvPr id="11" name="Picture 2" descr="Image result for autocatalysis grap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084" y="5157192"/>
            <a:ext cx="2253668" cy="15843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698" y="5949391"/>
            <a:ext cx="928459" cy="230832"/>
          </a:xfrm>
          <a:prstGeom prst="rect">
            <a:avLst/>
          </a:prstGeom>
          <a:noFill/>
        </p:spPr>
        <p:txBody>
          <a:bodyPr wrap="none" rtlCol="0">
            <a:spAutoFit/>
          </a:bodyPr>
          <a:lstStyle/>
          <a:p>
            <a:r>
              <a:rPr lang="en-GB" sz="900" dirty="0">
                <a:latin typeface="Lucida Sans" panose="020B0602030504020204" pitchFamily="34" charset="0"/>
              </a:rPr>
              <a:t>Autocatalysis</a:t>
            </a:r>
          </a:p>
        </p:txBody>
      </p:sp>
    </p:spTree>
    <p:extLst>
      <p:ext uri="{BB962C8B-B14F-4D97-AF65-F5344CB8AC3E}">
        <p14:creationId xmlns:p14="http://schemas.microsoft.com/office/powerpoint/2010/main" val="176517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8495" t="45579" r="9436" b="18053"/>
          <a:stretch/>
        </p:blipFill>
        <p:spPr>
          <a:xfrm>
            <a:off x="200472" y="5848871"/>
            <a:ext cx="3003376" cy="892497"/>
          </a:xfrm>
          <a:prstGeom prst="rect">
            <a:avLst/>
          </a:prstGeom>
        </p:spPr>
      </p:pic>
      <p:sp>
        <p:nvSpPr>
          <p:cNvPr id="16" name="TextBox 15"/>
          <p:cNvSpPr txBox="1"/>
          <p:nvPr/>
        </p:nvSpPr>
        <p:spPr>
          <a:xfrm>
            <a:off x="272480" y="188640"/>
            <a:ext cx="3456384" cy="369332"/>
          </a:xfrm>
          <a:prstGeom prst="rect">
            <a:avLst/>
          </a:prstGeom>
          <a:noFill/>
        </p:spPr>
        <p:txBody>
          <a:bodyPr wrap="square" rtlCol="0">
            <a:spAutoFit/>
          </a:bodyPr>
          <a:lstStyle/>
          <a:p>
            <a:r>
              <a:rPr lang="en-GB" dirty="0">
                <a:latin typeface="Lucida Sans" pitchFamily="34" charset="0"/>
              </a:rPr>
              <a:t>Unit 6: Complex ions</a:t>
            </a:r>
          </a:p>
        </p:txBody>
      </p:sp>
      <p:graphicFrame>
        <p:nvGraphicFramePr>
          <p:cNvPr id="8" name="Table 7"/>
          <p:cNvGraphicFramePr>
            <a:graphicFrameLocks noGrp="1"/>
          </p:cNvGraphicFramePr>
          <p:nvPr>
            <p:extLst>
              <p:ext uri="{D42A27DB-BD31-4B8C-83A1-F6EECF244321}">
                <p14:modId xmlns:p14="http://schemas.microsoft.com/office/powerpoint/2010/main" val="273029366"/>
              </p:ext>
            </p:extLst>
          </p:nvPr>
        </p:nvGraphicFramePr>
        <p:xfrm>
          <a:off x="3189555" y="2474600"/>
          <a:ext cx="6552729" cy="2107160"/>
        </p:xfrm>
        <a:graphic>
          <a:graphicData uri="http://schemas.openxmlformats.org/drawingml/2006/table">
            <a:tbl>
              <a:tblPr firstRow="1" bandRow="1">
                <a:tableStyleId>{69012ECD-51FC-41F1-AA8D-1B2483CD663E}</a:tableStyleId>
              </a:tblPr>
              <a:tblGrid>
                <a:gridCol w="6552729">
                  <a:extLst>
                    <a:ext uri="{9D8B030D-6E8A-4147-A177-3AD203B41FA5}">
                      <a16:colId xmlns:a16="http://schemas.microsoft.com/office/drawing/2014/main" val="20000"/>
                    </a:ext>
                  </a:extLst>
                </a:gridCol>
              </a:tblGrid>
              <a:tr h="224278">
                <a:tc>
                  <a:txBody>
                    <a:bodyPr/>
                    <a:lstStyle/>
                    <a:p>
                      <a:pPr algn="l"/>
                      <a:r>
                        <a:rPr lang="en-GB" sz="900" dirty="0">
                          <a:solidFill>
                            <a:schemeClr val="bg1"/>
                          </a:solidFill>
                          <a:latin typeface="Lucida Sans" panose="020B0602030504020204" pitchFamily="34" charset="0"/>
                        </a:rPr>
                        <a:t>3.</a:t>
                      </a:r>
                      <a:r>
                        <a:rPr lang="en-GB" sz="900" baseline="0" dirty="0">
                          <a:solidFill>
                            <a:schemeClr val="bg1"/>
                          </a:solidFill>
                          <a:latin typeface="Lucida Sans" panose="020B0602030504020204" pitchFamily="34" charset="0"/>
                        </a:rPr>
                        <a:t> Complex ion shapes</a:t>
                      </a:r>
                      <a:endParaRPr lang="en-GB" sz="900" dirty="0">
                        <a:solidFill>
                          <a:schemeClr val="tx1"/>
                        </a:solidFill>
                        <a:latin typeface="Lucida Sans" panose="020B0602030504020204" pitchFamily="34" charset="0"/>
                      </a:endParaRPr>
                    </a:p>
                  </a:txBody>
                  <a:tcPr anchor="ctr"/>
                </a:tc>
                <a:extLst>
                  <a:ext uri="{0D108BD9-81ED-4DB2-BD59-A6C34878D82A}">
                    <a16:rowId xmlns:a16="http://schemas.microsoft.com/office/drawing/2014/main" val="10000"/>
                  </a:ext>
                </a:extLst>
              </a:tr>
              <a:tr h="324080">
                <a:tc>
                  <a:txBody>
                    <a:bodyPr/>
                    <a:lstStyle/>
                    <a:p>
                      <a:pPr algn="l"/>
                      <a:r>
                        <a:rPr lang="en-GB" sz="900" dirty="0">
                          <a:latin typeface="Lucida Sans" panose="020B0602030504020204" pitchFamily="34" charset="0"/>
                        </a:rPr>
                        <a:t>The</a:t>
                      </a:r>
                      <a:r>
                        <a:rPr lang="en-GB" sz="900" baseline="0" dirty="0">
                          <a:latin typeface="Lucida Sans" panose="020B0602030504020204" pitchFamily="34" charset="0"/>
                        </a:rPr>
                        <a:t> coordination number dictates the shape of the complex ions</a:t>
                      </a:r>
                      <a:r>
                        <a:rPr lang="en-GB" sz="900" dirty="0">
                          <a:latin typeface="Lucida Sans" panose="020B0602030504020204" pitchFamily="34" charset="0"/>
                        </a:rPr>
                        <a:t>.</a:t>
                      </a:r>
                      <a:endParaRPr lang="en-GB" sz="900" dirty="0">
                        <a:solidFill>
                          <a:schemeClr val="tx1"/>
                        </a:solidFill>
                        <a:latin typeface="Lucida Sans" panose="020B0602030504020204" pitchFamily="34" charset="0"/>
                      </a:endParaRPr>
                    </a:p>
                  </a:txBody>
                  <a:tcPr/>
                </a:tc>
                <a:extLst>
                  <a:ext uri="{0D108BD9-81ED-4DB2-BD59-A6C34878D82A}">
                    <a16:rowId xmlns:a16="http://schemas.microsoft.com/office/drawing/2014/main" val="10001"/>
                  </a:ext>
                </a:extLst>
              </a:tr>
              <a:tr h="324080">
                <a:tc>
                  <a:txBody>
                    <a:bodyPr/>
                    <a:lstStyle/>
                    <a:p>
                      <a:pPr algn="l"/>
                      <a:endParaRPr lang="en-GB" sz="900" dirty="0">
                        <a:solidFill>
                          <a:schemeClr val="tx1"/>
                        </a:solidFill>
                        <a:latin typeface="Lucida Sans" panose="020B0602030504020204" pitchFamily="34" charset="0"/>
                      </a:endParaRPr>
                    </a:p>
                    <a:p>
                      <a:pPr algn="l"/>
                      <a:endParaRPr lang="en-GB" sz="900" dirty="0">
                        <a:solidFill>
                          <a:schemeClr val="tx1"/>
                        </a:solidFill>
                        <a:latin typeface="Lucida Sans" panose="020B0602030504020204" pitchFamily="34" charset="0"/>
                      </a:endParaRPr>
                    </a:p>
                    <a:p>
                      <a:pPr algn="l"/>
                      <a:endParaRPr lang="en-GB" sz="900" dirty="0">
                        <a:solidFill>
                          <a:schemeClr val="tx1"/>
                        </a:solidFill>
                        <a:latin typeface="Lucida Sans" panose="020B0602030504020204" pitchFamily="34" charset="0"/>
                      </a:endParaRPr>
                    </a:p>
                    <a:p>
                      <a:pPr algn="l"/>
                      <a:endParaRPr lang="en-GB" sz="900" dirty="0">
                        <a:solidFill>
                          <a:schemeClr val="tx1"/>
                        </a:solidFill>
                        <a:latin typeface="Lucida Sans" panose="020B0602030504020204" pitchFamily="34" charset="0"/>
                      </a:endParaRPr>
                    </a:p>
                    <a:p>
                      <a:pPr algn="l"/>
                      <a:endParaRPr lang="en-GB" sz="900" dirty="0">
                        <a:solidFill>
                          <a:schemeClr val="tx1"/>
                        </a:solidFill>
                        <a:latin typeface="Lucida Sans" panose="020B0602030504020204" pitchFamily="34" charset="0"/>
                      </a:endParaRPr>
                    </a:p>
                  </a:txBody>
                  <a:tcPr/>
                </a:tc>
                <a:extLst>
                  <a:ext uri="{0D108BD9-81ED-4DB2-BD59-A6C34878D82A}">
                    <a16:rowId xmlns:a16="http://schemas.microsoft.com/office/drawing/2014/main" val="3903315209"/>
                  </a:ext>
                </a:extLst>
              </a:tr>
              <a:tr h="272552">
                <a:tc>
                  <a:txBody>
                    <a:bodyPr/>
                    <a:lstStyle/>
                    <a:p>
                      <a:pPr algn="l"/>
                      <a:r>
                        <a:rPr lang="en-GB" sz="900" dirty="0">
                          <a:solidFill>
                            <a:schemeClr val="tx1"/>
                          </a:solidFill>
                          <a:latin typeface="Lucida Sans" panose="020B0602030504020204" pitchFamily="34" charset="0"/>
                        </a:rPr>
                        <a:t>Types of isomerism</a:t>
                      </a:r>
                      <a:r>
                        <a:rPr lang="en-GB" sz="900" baseline="0" dirty="0">
                          <a:solidFill>
                            <a:schemeClr val="tx1"/>
                          </a:solidFill>
                          <a:latin typeface="Lucida Sans" panose="020B0602030504020204" pitchFamily="34" charset="0"/>
                        </a:rPr>
                        <a:t> can occur in complex ions:</a:t>
                      </a:r>
                    </a:p>
                    <a:p>
                      <a:pPr marL="171450" indent="-171450" algn="l">
                        <a:buFont typeface="Arial" panose="020B0604020202020204" pitchFamily="34" charset="0"/>
                        <a:buChar char="•"/>
                      </a:pPr>
                      <a:r>
                        <a:rPr lang="en-GB" sz="900" baseline="0" dirty="0">
                          <a:solidFill>
                            <a:schemeClr val="tx1"/>
                          </a:solidFill>
                          <a:latin typeface="Lucida Sans" panose="020B0602030504020204" pitchFamily="34" charset="0"/>
                        </a:rPr>
                        <a:t>Geometrical isomerism – when two molecules have ligands in different position in space.</a:t>
                      </a:r>
                    </a:p>
                    <a:p>
                      <a:pPr marL="171450" indent="-171450" algn="l">
                        <a:buFont typeface="Arial" panose="020B0604020202020204" pitchFamily="34" charset="0"/>
                        <a:buChar char="•"/>
                      </a:pPr>
                      <a:r>
                        <a:rPr lang="en-GB" sz="900" dirty="0">
                          <a:solidFill>
                            <a:schemeClr val="tx1"/>
                          </a:solidFill>
                          <a:latin typeface="Lucida Sans" panose="020B0602030504020204" pitchFamily="34" charset="0"/>
                        </a:rPr>
                        <a:t>Optical isomerism -</a:t>
                      </a:r>
                      <a:r>
                        <a:rPr lang="en-GB" sz="900" baseline="0" dirty="0">
                          <a:solidFill>
                            <a:schemeClr val="tx1"/>
                          </a:solidFill>
                          <a:latin typeface="Lucida Sans" panose="020B0602030504020204" pitchFamily="34" charset="0"/>
                        </a:rPr>
                        <a:t> </a:t>
                      </a:r>
                      <a:r>
                        <a:rPr lang="en-GB" sz="900" dirty="0">
                          <a:solidFill>
                            <a:schemeClr val="tx1"/>
                          </a:solidFill>
                          <a:latin typeface="Lucida Sans" panose="020B0602030504020204" pitchFamily="34" charset="0"/>
                        </a:rPr>
                        <a:t>when two or more bidentate ligands</a:t>
                      </a:r>
                      <a:r>
                        <a:rPr lang="en-GB" sz="900" baseline="0" dirty="0">
                          <a:solidFill>
                            <a:schemeClr val="tx1"/>
                          </a:solidFill>
                          <a:latin typeface="Lucida Sans" panose="020B0602030504020204" pitchFamily="34" charset="0"/>
                        </a:rPr>
                        <a:t> are in a complex.</a:t>
                      </a:r>
                    </a:p>
                    <a:p>
                      <a:pPr marL="171450" indent="-171450" algn="l">
                        <a:buFont typeface="Arial" panose="020B0604020202020204" pitchFamily="34" charset="0"/>
                        <a:buChar char="•"/>
                      </a:pPr>
                      <a:r>
                        <a:rPr lang="en-GB" sz="900" dirty="0">
                          <a:solidFill>
                            <a:schemeClr val="tx1"/>
                          </a:solidFill>
                          <a:latin typeface="Lucida Sans" panose="020B0602030504020204" pitchFamily="34" charset="0"/>
                        </a:rPr>
                        <a:t>Ionisation isomerism</a:t>
                      </a:r>
                      <a:r>
                        <a:rPr lang="en-GB" sz="900" baseline="0" dirty="0">
                          <a:solidFill>
                            <a:schemeClr val="tx1"/>
                          </a:solidFill>
                          <a:latin typeface="Lucida Sans" panose="020B0602030504020204" pitchFamily="34" charset="0"/>
                        </a:rPr>
                        <a:t> - when</a:t>
                      </a:r>
                      <a:r>
                        <a:rPr lang="en-GB" sz="900" dirty="0">
                          <a:solidFill>
                            <a:schemeClr val="tx1"/>
                          </a:solidFill>
                          <a:latin typeface="Lucida Sans" panose="020B0602030504020204" pitchFamily="34" charset="0"/>
                        </a:rPr>
                        <a:t> a ligand has exchanged places with an anion or neutral molecule that was originally outside the coordination complex.</a:t>
                      </a:r>
                    </a:p>
                  </a:txBody>
                  <a:tcPr/>
                </a:tc>
                <a:extLst>
                  <a:ext uri="{0D108BD9-81ED-4DB2-BD59-A6C34878D82A}">
                    <a16:rowId xmlns:a16="http://schemas.microsoft.com/office/drawing/2014/main" val="1522403746"/>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675409018"/>
              </p:ext>
            </p:extLst>
          </p:nvPr>
        </p:nvGraphicFramePr>
        <p:xfrm>
          <a:off x="3189555" y="202613"/>
          <a:ext cx="6552729" cy="2199379"/>
        </p:xfrm>
        <a:graphic>
          <a:graphicData uri="http://schemas.openxmlformats.org/drawingml/2006/table">
            <a:tbl>
              <a:tblPr firstRow="1" bandRow="1">
                <a:tableStyleId>{69012ECD-51FC-41F1-AA8D-1B2483CD663E}</a:tableStyleId>
              </a:tblPr>
              <a:tblGrid>
                <a:gridCol w="2051477">
                  <a:extLst>
                    <a:ext uri="{9D8B030D-6E8A-4147-A177-3AD203B41FA5}">
                      <a16:colId xmlns:a16="http://schemas.microsoft.com/office/drawing/2014/main" val="329289052"/>
                    </a:ext>
                  </a:extLst>
                </a:gridCol>
                <a:gridCol w="2448272">
                  <a:extLst>
                    <a:ext uri="{9D8B030D-6E8A-4147-A177-3AD203B41FA5}">
                      <a16:colId xmlns:a16="http://schemas.microsoft.com/office/drawing/2014/main" val="3510874839"/>
                    </a:ext>
                  </a:extLst>
                </a:gridCol>
                <a:gridCol w="2052980">
                  <a:extLst>
                    <a:ext uri="{9D8B030D-6E8A-4147-A177-3AD203B41FA5}">
                      <a16:colId xmlns:a16="http://schemas.microsoft.com/office/drawing/2014/main" val="3445467692"/>
                    </a:ext>
                  </a:extLst>
                </a:gridCol>
              </a:tblGrid>
              <a:tr h="274059">
                <a:tc gridSpan="3">
                  <a:txBody>
                    <a:bodyPr/>
                    <a:lstStyle/>
                    <a:p>
                      <a:pPr algn="l"/>
                      <a:r>
                        <a:rPr lang="en-GB" sz="900" b="1" dirty="0">
                          <a:latin typeface="Lucida Sans" panose="020B0602030504020204" pitchFamily="34" charset="0"/>
                        </a:rPr>
                        <a:t>2. Complex</a:t>
                      </a:r>
                      <a:r>
                        <a:rPr lang="en-GB" sz="900" b="1" baseline="0" dirty="0">
                          <a:latin typeface="Lucida Sans" panose="020B0602030504020204" pitchFamily="34" charset="0"/>
                        </a:rPr>
                        <a:t> ion formation</a:t>
                      </a:r>
                      <a:endParaRPr lang="en-GB" sz="900" b="1" dirty="0">
                        <a:solidFill>
                          <a:schemeClr val="tx1"/>
                        </a:solidFill>
                        <a:latin typeface="Lucida Sans" panose="020B0602030504020204" pitchFamily="34" charset="0"/>
                      </a:endParaRPr>
                    </a:p>
                  </a:txBody>
                  <a:tcPr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2524369"/>
                  </a:ext>
                </a:extLst>
              </a:tr>
              <a:tr h="370840">
                <a:tc gridSpan="3">
                  <a:txBody>
                    <a:bodyPr/>
                    <a:lstStyle/>
                    <a:p>
                      <a:pPr algn="l"/>
                      <a:r>
                        <a:rPr lang="en-GB" sz="900" b="0" dirty="0">
                          <a:solidFill>
                            <a:schemeClr val="tx1"/>
                          </a:solidFill>
                          <a:latin typeface="Lucida Sans" panose="020B0602030504020204" pitchFamily="34" charset="0"/>
                        </a:rPr>
                        <a:t>All transition metals for co-ordinate</a:t>
                      </a:r>
                      <a:r>
                        <a:rPr lang="en-GB" sz="900" b="0" baseline="0" dirty="0">
                          <a:solidFill>
                            <a:schemeClr val="tx1"/>
                          </a:solidFill>
                          <a:latin typeface="Lucida Sans" panose="020B0602030504020204" pitchFamily="34" charset="0"/>
                        </a:rPr>
                        <a:t> bonds by accepting electron pairs from other ions or molecules generally called ligands. </a:t>
                      </a:r>
                    </a:p>
                    <a:p>
                      <a:pPr algn="l"/>
                      <a:r>
                        <a:rPr lang="en-GB" sz="900" b="0" dirty="0">
                          <a:solidFill>
                            <a:schemeClr val="tx1"/>
                          </a:solidFill>
                          <a:latin typeface="Lucida Sans" panose="020B0602030504020204" pitchFamily="34" charset="0"/>
                          <a:cs typeface="Browallia New" panose="020B0604020202020204" pitchFamily="34" charset="-34"/>
                        </a:rPr>
                        <a:t>Different ligands form different strength bonds.</a:t>
                      </a:r>
                      <a:endParaRPr lang="en-GB" sz="900" b="0" dirty="0">
                        <a:solidFill>
                          <a:schemeClr val="tx1"/>
                        </a:solidFill>
                        <a:latin typeface="Lucida Sans" panose="020B0602030504020204" pitchFamily="34" charset="0"/>
                      </a:endParaRPr>
                    </a:p>
                  </a:txBody>
                  <a:tcPr/>
                </a:tc>
                <a:tc hMerge="1">
                  <a:txBody>
                    <a:bodyPr/>
                    <a:lstStyle/>
                    <a:p>
                      <a:endParaRPr lang="en-GB"/>
                    </a:p>
                  </a:txBody>
                  <a:tcPr/>
                </a:tc>
                <a:tc hMerge="1">
                  <a:txBody>
                    <a:bodyPr/>
                    <a:lstStyle/>
                    <a:p>
                      <a:pPr algn="l"/>
                      <a:endParaRPr lang="en-GB" sz="900" b="0" dirty="0">
                        <a:solidFill>
                          <a:schemeClr val="tx1"/>
                        </a:solidFill>
                        <a:latin typeface="Lucida Sans" panose="020B0602030504020204" pitchFamily="34" charset="0"/>
                      </a:endParaRPr>
                    </a:p>
                  </a:txBody>
                  <a:tcPr/>
                </a:tc>
                <a:extLst>
                  <a:ext uri="{0D108BD9-81ED-4DB2-BD59-A6C34878D82A}">
                    <a16:rowId xmlns:a16="http://schemas.microsoft.com/office/drawing/2014/main" val="149986755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err="1">
                          <a:solidFill>
                            <a:schemeClr val="tx1"/>
                          </a:solidFill>
                          <a:latin typeface="Lucida Sans" panose="020B0602030504020204" pitchFamily="34" charset="0"/>
                        </a:rPr>
                        <a:t>Monodentateligands</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single co-ordinate bond):</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rPr>
                        <a:t>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 (Aqua)</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rPr>
                        <a:t>NH</a:t>
                      </a:r>
                      <a:r>
                        <a:rPr lang="en-GB" sz="900" b="0" baseline="-25000" dirty="0">
                          <a:solidFill>
                            <a:schemeClr val="tx1"/>
                          </a:solidFill>
                          <a:latin typeface="Lucida Sans" panose="020B0602030504020204" pitchFamily="34" charset="0"/>
                        </a:rPr>
                        <a:t>3</a:t>
                      </a:r>
                      <a:r>
                        <a:rPr lang="en-GB" sz="900" b="0" dirty="0">
                          <a:solidFill>
                            <a:schemeClr val="tx1"/>
                          </a:solidFill>
                          <a:latin typeface="Lucida Sans" panose="020B0602030504020204" pitchFamily="34" charset="0"/>
                        </a:rPr>
                        <a:t> (</a:t>
                      </a:r>
                      <a:r>
                        <a:rPr lang="en-GB" sz="900" b="0" dirty="0" err="1">
                          <a:solidFill>
                            <a:schemeClr val="tx1"/>
                          </a:solidFill>
                          <a:latin typeface="Lucida Sans" panose="020B0602030504020204" pitchFamily="34" charset="0"/>
                        </a:rPr>
                        <a:t>Ammino</a:t>
                      </a:r>
                      <a:r>
                        <a:rPr lang="en-GB" sz="900" b="0" dirty="0">
                          <a:solidFill>
                            <a:schemeClr val="tx1"/>
                          </a:solidFill>
                          <a:latin typeface="Lucida Sans" panose="020B0602030504020204" pitchFamily="34" charset="0"/>
                        </a:rPr>
                        <a:t>]</a:t>
                      </a:r>
                    </a:p>
                    <a:p>
                      <a:pPr marL="171450" indent="-171450">
                        <a:buFont typeface="Arial" panose="020B0604020202020204" pitchFamily="34" charset="0"/>
                        <a:buChar char="•"/>
                      </a:pPr>
                      <a:r>
                        <a:rPr lang="en-GB" sz="900" b="0" dirty="0">
                          <a:solidFill>
                            <a:schemeClr val="tx1"/>
                          </a:solidFill>
                          <a:latin typeface="Lucida Sans" panose="020B0602030504020204" pitchFamily="34" charset="0"/>
                        </a:rPr>
                        <a:t>CN</a:t>
                      </a:r>
                      <a:r>
                        <a:rPr lang="en-GB" sz="900" b="0" baseline="3000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              </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small</a:t>
                      </a:r>
                      <a:endParaRPr lang="en-GB" sz="900" b="0" baseline="30000" dirty="0">
                        <a:solidFill>
                          <a:schemeClr val="tx1"/>
                        </a:solidFill>
                        <a:latin typeface="Lucida Sans" panose="020B0602030504020204" pitchFamily="34" charset="0"/>
                      </a:endParaRPr>
                    </a:p>
                    <a:p>
                      <a:pPr marL="171450" indent="-171450">
                        <a:buFont typeface="Arial" panose="020B0604020202020204" pitchFamily="34" charset="0"/>
                        <a:buChar char="•"/>
                      </a:pPr>
                      <a:r>
                        <a:rPr lang="en-GB" sz="900" b="0" dirty="0">
                          <a:solidFill>
                            <a:schemeClr val="tx1"/>
                          </a:solidFill>
                          <a:latin typeface="Lucida Sans" panose="020B0602030504020204" pitchFamily="34" charset="0"/>
                        </a:rPr>
                        <a:t>OH</a:t>
                      </a:r>
                      <a:r>
                        <a:rPr lang="en-GB" sz="900" b="0" baseline="30000" dirty="0">
                          <a:solidFill>
                            <a:schemeClr val="tx1"/>
                          </a:solidFill>
                          <a:latin typeface="Lucida Sans" panose="020B0602030504020204" pitchFamily="34" charset="0"/>
                        </a:rPr>
                        <a:t>- </a:t>
                      </a:r>
                      <a:r>
                        <a:rPr lang="en-GB" sz="900" b="0" baseline="0" dirty="0">
                          <a:solidFill>
                            <a:schemeClr val="tx1"/>
                          </a:solidFill>
                          <a:latin typeface="Lucida Sans" panose="020B0602030504020204" pitchFamily="34" charset="0"/>
                        </a:rPr>
                        <a:t>(</a:t>
                      </a:r>
                      <a:r>
                        <a:rPr lang="en-GB" sz="900" b="0" baseline="0" dirty="0" err="1">
                          <a:solidFill>
                            <a:schemeClr val="tx1"/>
                          </a:solidFill>
                          <a:latin typeface="Lucida Sans" panose="020B0602030504020204" pitchFamily="34" charset="0"/>
                        </a:rPr>
                        <a:t>Hydroxi</a:t>
                      </a:r>
                      <a:endParaRPr lang="en-GB" sz="900" b="0" baseline="30000" dirty="0">
                        <a:solidFill>
                          <a:schemeClr val="tx1"/>
                        </a:solidFill>
                        <a:latin typeface="Lucida Sans" panose="020B0602030504020204" pitchFamily="34" charset="0"/>
                      </a:endParaRPr>
                    </a:p>
                    <a:p>
                      <a:pPr marL="171450" indent="-171450">
                        <a:buFont typeface="Arial" panose="020B0604020202020204" pitchFamily="34" charset="0"/>
                        <a:buChar char="•"/>
                      </a:pPr>
                      <a:r>
                        <a:rPr lang="en-GB" sz="900" b="0" dirty="0">
                          <a:solidFill>
                            <a:schemeClr val="tx1"/>
                          </a:solidFill>
                          <a:latin typeface="Lucida Sans" panose="020B0602030504020204" pitchFamily="34" charset="0"/>
                        </a:rPr>
                        <a:t>Cl</a:t>
                      </a:r>
                      <a:r>
                        <a:rPr lang="en-GB" sz="900" b="0" baseline="30000" dirty="0">
                          <a:solidFill>
                            <a:schemeClr val="tx1"/>
                          </a:solidFill>
                          <a:latin typeface="Lucida Sans" panose="020B0602030504020204" pitchFamily="34" charset="0"/>
                        </a:rPr>
                        <a:t>- </a:t>
                      </a:r>
                      <a:r>
                        <a:rPr lang="en-GB" sz="900" b="0" baseline="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 large</a:t>
                      </a:r>
                      <a:endParaRPr lang="en-GB" sz="900" b="0" baseline="30000" dirty="0">
                        <a:solidFill>
                          <a:schemeClr val="tx1"/>
                        </a:solidFill>
                        <a:latin typeface="Lucida Sans" panose="020B0602030504020204" pitchFamily="34" charset="0"/>
                      </a:endParaRPr>
                    </a:p>
                  </a:txBody>
                  <a:tcPr>
                    <a:lnR w="12700" cap="flat" cmpd="sng" algn="ctr">
                      <a:solidFill>
                        <a:schemeClr val="accent1">
                          <a:lumMod val="40000"/>
                          <a:lumOff val="60000"/>
                        </a:schemeClr>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Bidentate</a:t>
                      </a:r>
                      <a:r>
                        <a:rPr lang="en-GB" sz="900" b="0" baseline="0" dirty="0">
                          <a:solidFill>
                            <a:schemeClr val="tx1"/>
                          </a:solidFill>
                          <a:latin typeface="Lucida Sans" panose="020B0602030504020204" pitchFamily="34" charset="0"/>
                        </a:rPr>
                        <a:t> (two </a:t>
                      </a:r>
                      <a:r>
                        <a:rPr lang="en-GB" sz="900" b="0" dirty="0">
                          <a:solidFill>
                            <a:schemeClr val="tx1"/>
                          </a:solidFill>
                          <a:latin typeface="Lucida Sans" panose="020B0602030504020204" pitchFamily="34" charset="0"/>
                        </a:rPr>
                        <a:t>co-ordinate bonds):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NCH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CH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NH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 ethane 1,2 diamine (</a:t>
                      </a:r>
                      <a:r>
                        <a:rPr lang="en-GB" sz="900" b="0" dirty="0" err="1">
                          <a:solidFill>
                            <a:schemeClr val="tx1"/>
                          </a:solidFill>
                          <a:latin typeface="Lucida Sans" panose="020B0602030504020204" pitchFamily="34" charset="0"/>
                        </a:rPr>
                        <a:t>en</a:t>
                      </a:r>
                      <a:r>
                        <a:rPr lang="en-GB" sz="900" b="0" dirty="0">
                          <a:solidFill>
                            <a:schemeClr val="tx1"/>
                          </a:solidFill>
                          <a:latin typeface="Lucida Sans" panose="020B0602030504020204" pitchFamily="34" charset="0"/>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C</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4</a:t>
                      </a:r>
                      <a:r>
                        <a:rPr lang="en-GB" sz="900" b="0" baseline="30000" dirty="0">
                          <a:solidFill>
                            <a:schemeClr val="tx1"/>
                          </a:solidFill>
                          <a:latin typeface="Lucida Sans" panose="020B0602030504020204" pitchFamily="34" charset="0"/>
                        </a:rPr>
                        <a:t>2- </a:t>
                      </a:r>
                      <a:r>
                        <a:rPr lang="en-GB" sz="900" b="0" dirty="0" err="1">
                          <a:solidFill>
                            <a:schemeClr val="tx1"/>
                          </a:solidFill>
                          <a:latin typeface="Lucida Sans" panose="020B0602030504020204" pitchFamily="34" charset="0"/>
                        </a:rPr>
                        <a:t>ethanedioate</a:t>
                      </a:r>
                      <a:r>
                        <a:rPr lang="en-GB" sz="900" b="0" dirty="0">
                          <a:solidFill>
                            <a:schemeClr val="tx1"/>
                          </a:solidFill>
                          <a:latin typeface="Lucida Sans" panose="020B0602030504020204" pitchFamily="34" charset="0"/>
                        </a:rPr>
                        <a:t> (oxalate)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Benzene 1,2 diol</a:t>
                      </a:r>
                      <a:endParaRPr lang="en-GB" sz="900" b="0" baseline="30000" dirty="0">
                        <a:solidFill>
                          <a:schemeClr val="tx1"/>
                        </a:solidFill>
                        <a:latin typeface="Lucida Sans" panose="020B0602030504020204" pitchFamily="34" charset="0"/>
                      </a:endParaRPr>
                    </a:p>
                    <a:p>
                      <a:pPr algn="l"/>
                      <a:endParaRPr lang="en-GB" sz="900" b="0" dirty="0">
                        <a:solidFill>
                          <a:schemeClr val="tx1"/>
                        </a:solidFill>
                        <a:latin typeface="Lucida Sans" panose="020B0602030504020204" pitchFamily="34" charset="0"/>
                      </a:endParaRPr>
                    </a:p>
                  </a:txBody>
                  <a:tcP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tcPr>
                </a:tc>
                <a:tc>
                  <a:txBody>
                    <a:bodyPr/>
                    <a:lstStyle/>
                    <a:p>
                      <a:pPr algn="l"/>
                      <a:r>
                        <a:rPr lang="en-GB" sz="900" b="0" dirty="0" err="1">
                          <a:solidFill>
                            <a:schemeClr val="tx1"/>
                          </a:solidFill>
                          <a:latin typeface="Lucida Sans" panose="020B0602030504020204" pitchFamily="34" charset="0"/>
                        </a:rPr>
                        <a:t>Multidentate</a:t>
                      </a:r>
                      <a:r>
                        <a:rPr lang="en-GB" sz="900" b="0" dirty="0">
                          <a:solidFill>
                            <a:schemeClr val="tx1"/>
                          </a:solidFill>
                          <a:latin typeface="Lucida Sans" panose="020B0602030504020204" pitchFamily="34" charset="0"/>
                        </a:rPr>
                        <a:t> (can form many co-ordinate bonds):</a:t>
                      </a:r>
                    </a:p>
                    <a:p>
                      <a:pPr marL="1714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Haem</a:t>
                      </a:r>
                    </a:p>
                    <a:p>
                      <a:pPr marL="171450" marR="0" lvl="4"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dirty="0">
                          <a:solidFill>
                            <a:schemeClr val="tx1"/>
                          </a:solidFill>
                          <a:latin typeface="Lucida Sans" panose="020B0602030504020204" pitchFamily="34" charset="0"/>
                        </a:rPr>
                        <a:t>EDTA </a:t>
                      </a:r>
                      <a:r>
                        <a:rPr lang="en-GB" sz="900" b="0" baseline="30000" dirty="0">
                          <a:solidFill>
                            <a:schemeClr val="tx1"/>
                          </a:solidFill>
                          <a:latin typeface="Lucida Sans" panose="020B0602030504020204" pitchFamily="34" charset="0"/>
                        </a:rPr>
                        <a:t>4- </a:t>
                      </a:r>
                      <a:r>
                        <a:rPr lang="en-GB" sz="900" b="0" dirty="0">
                          <a:solidFill>
                            <a:schemeClr val="tx1"/>
                          </a:solidFill>
                          <a:latin typeface="Lucida Sans" panose="020B0602030504020204" pitchFamily="34" charset="0"/>
                        </a:rPr>
                        <a:t>which can form 6 co-ordinate bonds</a:t>
                      </a:r>
                    </a:p>
                    <a:p>
                      <a:pPr algn="l"/>
                      <a:endParaRPr lang="en-GB" sz="900" b="0" dirty="0">
                        <a:solidFill>
                          <a:schemeClr val="tx1"/>
                        </a:solidFill>
                        <a:latin typeface="Lucida Sans" panose="020B0602030504020204" pitchFamily="34" charset="0"/>
                      </a:endParaRPr>
                    </a:p>
                  </a:txBody>
                  <a:tcPr>
                    <a:lnL w="12700" cap="flat" cmpd="sng" algn="ctr">
                      <a:solidFill>
                        <a:schemeClr val="accent1">
                          <a:lumMod val="40000"/>
                          <a:lumOff val="60000"/>
                        </a:schemeClr>
                      </a:solidFill>
                      <a:prstDash val="solid"/>
                      <a:round/>
                      <a:headEnd type="none" w="med" len="med"/>
                      <a:tailEnd type="none" w="med" len="med"/>
                    </a:lnL>
                  </a:tcPr>
                </a:tc>
                <a:extLst>
                  <a:ext uri="{0D108BD9-81ED-4DB2-BD59-A6C34878D82A}">
                    <a16:rowId xmlns:a16="http://schemas.microsoft.com/office/drawing/2014/main" val="393154212"/>
                  </a:ext>
                </a:extLst>
              </a:tr>
              <a:tr h="370840">
                <a:tc gridSpan="3">
                  <a:txBody>
                    <a:bodyPr/>
                    <a:lstStyle/>
                    <a:p>
                      <a:pPr marL="0" indent="0">
                        <a:buFont typeface="Arial" panose="020B0604020202020204" pitchFamily="34" charset="0"/>
                        <a:buNone/>
                      </a:pPr>
                      <a:r>
                        <a:rPr lang="en-GB" sz="900" b="0" baseline="0" dirty="0">
                          <a:solidFill>
                            <a:schemeClr val="tx1"/>
                          </a:solidFill>
                          <a:latin typeface="Lucida Sans" panose="020B0602030504020204" pitchFamily="34" charset="0"/>
                        </a:rPr>
                        <a:t>The charge of the complex ion depends on </a:t>
                      </a:r>
                      <a:r>
                        <a:rPr lang="en-GB" sz="900" b="0" baseline="0" dirty="0" err="1">
                          <a:solidFill>
                            <a:schemeClr val="tx1"/>
                          </a:solidFill>
                          <a:latin typeface="Lucida Sans" panose="020B0602030504020204" pitchFamily="34" charset="0"/>
                        </a:rPr>
                        <a:t>th</a:t>
                      </a:r>
                      <a:r>
                        <a:rPr lang="en-GB" sz="900" b="0" baseline="0" dirty="0">
                          <a:solidFill>
                            <a:schemeClr val="tx1"/>
                          </a:solidFill>
                          <a:latin typeface="Lucida Sans" panose="020B0602030504020204" pitchFamily="34" charset="0"/>
                        </a:rPr>
                        <a:t> charge of the transition metal and on the charge and number of the ligand.</a:t>
                      </a:r>
                      <a:endParaRPr lang="en-GB" sz="900" b="0" baseline="30000" dirty="0">
                        <a:solidFill>
                          <a:schemeClr val="tx1"/>
                        </a:solidFill>
                        <a:latin typeface="Lucida Sans" panose="020B0602030504020204" pitchFamily="34" charset="0"/>
                      </a:endParaRPr>
                    </a:p>
                  </a:txBody>
                  <a:tcPr/>
                </a:tc>
                <a:tc hMerge="1">
                  <a:txBody>
                    <a:bodyPr/>
                    <a:lstStyle/>
                    <a:p>
                      <a:pPr algn="l"/>
                      <a:endParaRPr lang="en-GB" sz="900" b="0" dirty="0">
                        <a:solidFill>
                          <a:schemeClr val="tx1"/>
                        </a:solidFill>
                        <a:latin typeface="Lucida Sans" panose="020B0602030504020204" pitchFamily="34" charset="0"/>
                      </a:endParaRPr>
                    </a:p>
                  </a:txBody>
                  <a:tcP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tcPr>
                </a:tc>
                <a:tc hMerge="1">
                  <a:txBody>
                    <a:bodyPr/>
                    <a:lstStyle/>
                    <a:p>
                      <a:pPr algn="l"/>
                      <a:endParaRPr lang="en-GB" sz="900" b="0" dirty="0">
                        <a:solidFill>
                          <a:schemeClr val="tx1"/>
                        </a:solidFill>
                        <a:latin typeface="Lucida Sans" panose="020B0602030504020204" pitchFamily="34" charset="0"/>
                      </a:endParaRPr>
                    </a:p>
                  </a:txBody>
                  <a:tcPr>
                    <a:lnL w="12700" cap="flat" cmpd="sng" algn="ctr">
                      <a:solidFill>
                        <a:schemeClr val="accent1">
                          <a:lumMod val="40000"/>
                          <a:lumOff val="60000"/>
                        </a:schemeClr>
                      </a:solidFill>
                      <a:prstDash val="solid"/>
                      <a:round/>
                      <a:headEnd type="none" w="med" len="med"/>
                      <a:tailEnd type="none" w="med" len="med"/>
                    </a:lnL>
                  </a:tcPr>
                </a:tc>
                <a:extLst>
                  <a:ext uri="{0D108BD9-81ED-4DB2-BD59-A6C34878D82A}">
                    <a16:rowId xmlns:a16="http://schemas.microsoft.com/office/drawing/2014/main" val="287567782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65041985"/>
              </p:ext>
            </p:extLst>
          </p:nvPr>
        </p:nvGraphicFramePr>
        <p:xfrm>
          <a:off x="103445" y="557972"/>
          <a:ext cx="2967002" cy="3017520"/>
        </p:xfrm>
        <a:graphic>
          <a:graphicData uri="http://schemas.openxmlformats.org/drawingml/2006/table">
            <a:tbl>
              <a:tblPr firstRow="1" bandRow="1">
                <a:tableStyleId>{69012ECD-51FC-41F1-AA8D-1B2483CD663E}</a:tableStyleId>
              </a:tblPr>
              <a:tblGrid>
                <a:gridCol w="946916">
                  <a:extLst>
                    <a:ext uri="{9D8B030D-6E8A-4147-A177-3AD203B41FA5}">
                      <a16:colId xmlns:a16="http://schemas.microsoft.com/office/drawing/2014/main" val="20000"/>
                    </a:ext>
                  </a:extLst>
                </a:gridCol>
                <a:gridCol w="2020086">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cs typeface="Browallia New" panose="020B0604020202020204" pitchFamily="34" charset="-34"/>
                        </a:rPr>
                        <a:t>Chelate:</a:t>
                      </a: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compound containing a ligand bonded to a central metal atom at two or more points.</a:t>
                      </a:r>
                    </a:p>
                  </a:txBody>
                  <a:tcPr/>
                </a:tc>
                <a:extLst>
                  <a:ext uri="{0D108BD9-81ED-4DB2-BD59-A6C34878D82A}">
                    <a16:rowId xmlns:a16="http://schemas.microsoft.com/office/drawing/2014/main" val="3241129622"/>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cs typeface="Browallia New" panose="020B0604020202020204" pitchFamily="34" charset="-34"/>
                        </a:rPr>
                        <a:t>Coordinate</a:t>
                      </a:r>
                      <a:r>
                        <a:rPr lang="en-GB" sz="900" b="0" baseline="0" dirty="0">
                          <a:solidFill>
                            <a:schemeClr val="tx1"/>
                          </a:solidFill>
                          <a:latin typeface="Lucida Sans" panose="020B0602030504020204" pitchFamily="34" charset="0"/>
                          <a:cs typeface="Browallia New" panose="020B0604020202020204" pitchFamily="34" charset="-34"/>
                        </a:rPr>
                        <a:t> (d</a:t>
                      </a:r>
                      <a:r>
                        <a:rPr lang="en-GB" sz="900" b="0" dirty="0">
                          <a:solidFill>
                            <a:schemeClr val="tx1"/>
                          </a:solidFill>
                          <a:latin typeface="Lucida Sans" panose="020B0602030504020204" pitchFamily="34" charset="0"/>
                          <a:cs typeface="Browallia New" panose="020B0604020202020204" pitchFamily="34" charset="-34"/>
                        </a:rPr>
                        <a:t>ative)</a:t>
                      </a:r>
                      <a:r>
                        <a:rPr lang="en-GB" sz="900" b="0" baseline="0" dirty="0">
                          <a:solidFill>
                            <a:schemeClr val="tx1"/>
                          </a:solidFill>
                          <a:latin typeface="Lucida Sans" panose="020B0602030504020204" pitchFamily="34" charset="0"/>
                          <a:cs typeface="Browallia New" panose="020B0604020202020204" pitchFamily="34" charset="-34"/>
                        </a:rPr>
                        <a:t> </a:t>
                      </a:r>
                      <a:r>
                        <a:rPr lang="en-GB" sz="900" b="0" dirty="0">
                          <a:solidFill>
                            <a:schemeClr val="tx1"/>
                          </a:solidFill>
                          <a:latin typeface="Lucida Sans" panose="020B0602030504020204" pitchFamily="34" charset="0"/>
                          <a:cs typeface="Browallia New" panose="020B0604020202020204" pitchFamily="34" charset="-34"/>
                        </a:rPr>
                        <a:t>bond </a:t>
                      </a:r>
                      <a:r>
                        <a:rPr lang="en-GB" sz="900" b="0" i="0" kern="1200" dirty="0">
                          <a:solidFill>
                            <a:schemeClr val="tx1"/>
                          </a:solidFill>
                          <a:effectLst/>
                          <a:latin typeface="Lucida Sans" panose="020B0602030504020204" pitchFamily="34" charset="0"/>
                          <a:ea typeface="+mn-ea"/>
                          <a:cs typeface="Browallia New" panose="020B0604020202020204" pitchFamily="34" charset="-34"/>
                        </a:rPr>
                        <a:t>:</a:t>
                      </a:r>
                      <a:endParaRPr lang="en-GB" sz="900" b="0" dirty="0">
                        <a:latin typeface="Lucida Sans" panose="020B0602030504020204" pitchFamily="34" charset="0"/>
                        <a:cs typeface="Browallia New" panose="020B0604020202020204" pitchFamily="34" charset="-34"/>
                      </a:endParaRP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a covalent bond where both electrons in the shared pair come from the same atom</a:t>
                      </a:r>
                    </a:p>
                  </a:txBody>
                  <a:tcPr/>
                </a:tc>
                <a:extLst>
                  <a:ext uri="{0D108BD9-81ED-4DB2-BD59-A6C34878D82A}">
                    <a16:rowId xmlns:a16="http://schemas.microsoft.com/office/drawing/2014/main" val="1235415060"/>
                  </a:ext>
                </a:extLst>
              </a:tr>
              <a:tr h="321732">
                <a:tc>
                  <a:txBody>
                    <a:bodyPr/>
                    <a:lstStyle/>
                    <a:p>
                      <a:r>
                        <a:rPr lang="en-GB" sz="900" dirty="0">
                          <a:solidFill>
                            <a:schemeClr val="tx1"/>
                          </a:solidFill>
                          <a:latin typeface="Lucida Sans" panose="020B0602030504020204" pitchFamily="34" charset="0"/>
                        </a:rPr>
                        <a:t>Coordination number:</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is the number of dative covalent bonds that are formed with central transition metal ion. </a:t>
                      </a:r>
                    </a:p>
                  </a:txBody>
                  <a:tcPr/>
                </a:tc>
                <a:extLst>
                  <a:ext uri="{0D108BD9-81ED-4DB2-BD59-A6C34878D82A}">
                    <a16:rowId xmlns:a16="http://schemas.microsoft.com/office/drawing/2014/main" val="2942594705"/>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cs typeface="Browallia New" panose="020B0604020202020204" pitchFamily="34" charset="-34"/>
                        </a:rPr>
                        <a:t>Ligand:</a:t>
                      </a: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is an atom, ion or molecule that donates a pair of electrons to a central transition metal </a:t>
                      </a:r>
                      <a:r>
                        <a:rPr lang="en-GB" sz="900" dirty="0">
                          <a:latin typeface="Lucida Sans" panose="020B0602030504020204" pitchFamily="34" charset="0"/>
                          <a:cs typeface="Browallia New" panose="020B0604020202020204" pitchFamily="34" charset="-34"/>
                        </a:rPr>
                        <a:t>. </a:t>
                      </a:r>
                      <a:endParaRPr lang="en-GB" sz="900" dirty="0">
                        <a:solidFill>
                          <a:schemeClr val="tx1"/>
                        </a:solidFill>
                        <a:latin typeface="Lucida Sans" panose="020B0602030504020204" pitchFamily="34" charset="0"/>
                        <a:cs typeface="Browallia New" panose="020B0604020202020204" pitchFamily="34" charset="-34"/>
                      </a:endParaRPr>
                    </a:p>
                  </a:txBody>
                  <a:tcPr/>
                </a:tc>
                <a:extLst>
                  <a:ext uri="{0D108BD9-81ED-4DB2-BD59-A6C34878D82A}">
                    <a16:rowId xmlns:a16="http://schemas.microsoft.com/office/drawing/2014/main" val="128546204"/>
                  </a:ext>
                </a:extLst>
              </a:tr>
              <a:tr h="3217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Lucida Sans" panose="020B0602030504020204" pitchFamily="34" charset="0"/>
                        </a:rPr>
                        <a:t>Optical isomerism:</a:t>
                      </a:r>
                      <a:endParaRPr lang="en-GB" sz="900" dirty="0">
                        <a:latin typeface="Lucida Sans" panose="020B0602030504020204" pitchFamily="34" charset="0"/>
                        <a:cs typeface="Browallia New" panose="020B0604020202020204" pitchFamily="34" charset="-34"/>
                      </a:endParaRPr>
                    </a:p>
                  </a:txBody>
                  <a:tcPr/>
                </a:tc>
                <a:tc>
                  <a:txBody>
                    <a:bodyPr/>
                    <a:lstStyle/>
                    <a:p>
                      <a:r>
                        <a:rPr lang="en-GB" sz="900" dirty="0">
                          <a:solidFill>
                            <a:schemeClr val="tx1"/>
                          </a:solidFill>
                          <a:latin typeface="Lucida Sans" panose="020B0602030504020204" pitchFamily="34" charset="0"/>
                          <a:cs typeface="Browallia New" panose="020B0604020202020204" pitchFamily="34" charset="-34"/>
                        </a:rPr>
                        <a:t>when two or more forms of a compound with the same structure are mirror images of each other and typically differ in optical activity.</a:t>
                      </a:r>
                    </a:p>
                  </a:txBody>
                  <a:tcPr/>
                </a:tc>
                <a:extLst>
                  <a:ext uri="{0D108BD9-81ED-4DB2-BD59-A6C34878D82A}">
                    <a16:rowId xmlns:a16="http://schemas.microsoft.com/office/drawing/2014/main" val="4186806008"/>
                  </a:ext>
                </a:extLst>
              </a:tr>
            </a:tbl>
          </a:graphicData>
        </a:graphic>
      </p:graphicFrame>
      <p:pic>
        <p:nvPicPr>
          <p:cNvPr id="11" name="Picture 10"/>
          <p:cNvPicPr>
            <a:picLocks noChangeAspect="1"/>
          </p:cNvPicPr>
          <p:nvPr/>
        </p:nvPicPr>
        <p:blipFill>
          <a:blip r:embed="rId4"/>
          <a:stretch>
            <a:fillRect/>
          </a:stretch>
        </p:blipFill>
        <p:spPr>
          <a:xfrm>
            <a:off x="3357283" y="3095022"/>
            <a:ext cx="2940564" cy="658986"/>
          </a:xfrm>
          <a:prstGeom prst="rect">
            <a:avLst/>
          </a:prstGeom>
        </p:spPr>
      </p:pic>
      <p:sp>
        <p:nvSpPr>
          <p:cNvPr id="2" name="Right Brace 1"/>
          <p:cNvSpPr/>
          <p:nvPr/>
        </p:nvSpPr>
        <p:spPr>
          <a:xfrm>
            <a:off x="4304928" y="1340768"/>
            <a:ext cx="72008" cy="50405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5" name="Picture 2" descr="Image result for cobalt iii ammine complex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9422" y="3068960"/>
            <a:ext cx="1062090" cy="68504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6">
            <a:clrChange>
              <a:clrFrom>
                <a:srgbClr val="FFFFFF"/>
              </a:clrFrom>
              <a:clrTo>
                <a:srgbClr val="FFFFFF">
                  <a:alpha val="0"/>
                </a:srgbClr>
              </a:clrTo>
            </a:clrChange>
          </a:blip>
          <a:stretch>
            <a:fillRect/>
          </a:stretch>
        </p:blipFill>
        <p:spPr>
          <a:xfrm>
            <a:off x="7540504" y="3068960"/>
            <a:ext cx="958918" cy="672729"/>
          </a:xfrm>
          <a:prstGeom prst="rect">
            <a:avLst/>
          </a:prstGeom>
        </p:spPr>
      </p:pic>
      <p:pic>
        <p:nvPicPr>
          <p:cNvPr id="18" name="Picture 2" descr="Image result for nicn4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0798" y="3082736"/>
            <a:ext cx="1217549" cy="6712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chemguide.co.uk/inorganic/complexions/propshape.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659" y="4735540"/>
            <a:ext cx="2341573" cy="9434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chemguide.co.uk/inorganic/complexions/optisomers.gif"/>
          <p:cNvPicPr>
            <a:picLocks noChangeAspect="1" noChangeArrowheads="1"/>
          </p:cNvPicPr>
          <p:nvPr/>
        </p:nvPicPr>
        <p:blipFill rotWithShape="1">
          <a:blip r:embed="rId9">
            <a:extLst>
              <a:ext uri="{28A0092B-C50C-407E-A947-70E740481C1C}">
                <a14:useLocalDpi xmlns:a14="http://schemas.microsoft.com/office/drawing/2010/main" val="0"/>
              </a:ext>
            </a:extLst>
          </a:blip>
          <a:srcRect l="43046"/>
          <a:stretch/>
        </p:blipFill>
        <p:spPr bwMode="auto">
          <a:xfrm>
            <a:off x="1915160" y="4756225"/>
            <a:ext cx="1173791" cy="12103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Table 19"/>
          <p:cNvGraphicFramePr>
            <a:graphicFrameLocks noGrp="1"/>
          </p:cNvGraphicFramePr>
          <p:nvPr>
            <p:extLst>
              <p:ext uri="{D42A27DB-BD31-4B8C-83A1-F6EECF244321}">
                <p14:modId xmlns:p14="http://schemas.microsoft.com/office/powerpoint/2010/main" val="2254383023"/>
              </p:ext>
            </p:extLst>
          </p:nvPr>
        </p:nvGraphicFramePr>
        <p:xfrm>
          <a:off x="3191970" y="4683968"/>
          <a:ext cx="6550314" cy="2080260"/>
        </p:xfrm>
        <a:graphic>
          <a:graphicData uri="http://schemas.openxmlformats.org/drawingml/2006/table">
            <a:tbl>
              <a:tblPr firstRow="1" bandRow="1">
                <a:tableStyleId>{69012ECD-51FC-41F1-AA8D-1B2483CD663E}</a:tableStyleId>
              </a:tblPr>
              <a:tblGrid>
                <a:gridCol w="5073398">
                  <a:extLst>
                    <a:ext uri="{9D8B030D-6E8A-4147-A177-3AD203B41FA5}">
                      <a16:colId xmlns:a16="http://schemas.microsoft.com/office/drawing/2014/main" val="20000"/>
                    </a:ext>
                  </a:extLst>
                </a:gridCol>
                <a:gridCol w="1476916">
                  <a:extLst>
                    <a:ext uri="{9D8B030D-6E8A-4147-A177-3AD203B41FA5}">
                      <a16:colId xmlns:a16="http://schemas.microsoft.com/office/drawing/2014/main" val="2749575204"/>
                    </a:ext>
                  </a:extLst>
                </a:gridCol>
              </a:tblGrid>
              <a:tr h="224278">
                <a:tc gridSpan="2">
                  <a:txBody>
                    <a:bodyPr/>
                    <a:lstStyle/>
                    <a:p>
                      <a:pPr algn="just"/>
                      <a:r>
                        <a:rPr lang="en-GB" sz="900" b="1" dirty="0">
                          <a:solidFill>
                            <a:schemeClr val="bg1"/>
                          </a:solidFill>
                          <a:latin typeface="Lucida Sans" panose="020B0602030504020204" pitchFamily="34" charset="0"/>
                        </a:rPr>
                        <a:t>4.</a:t>
                      </a:r>
                      <a:r>
                        <a:rPr lang="en-GB" sz="900" b="1" baseline="0" dirty="0">
                          <a:solidFill>
                            <a:schemeClr val="bg1"/>
                          </a:solidFill>
                          <a:latin typeface="Lucida Sans" panose="020B0602030504020204" pitchFamily="34" charset="0"/>
                        </a:rPr>
                        <a:t> Chelate effect</a:t>
                      </a:r>
                      <a:endParaRPr lang="en-GB" sz="900" b="1" dirty="0">
                        <a:solidFill>
                          <a:schemeClr val="tx1"/>
                        </a:solidFill>
                        <a:latin typeface="Lucida Sans" panose="020B0602030504020204" pitchFamily="34" charset="0"/>
                      </a:endParaRPr>
                    </a:p>
                  </a:txBody>
                  <a:tcPr anchor="ctr"/>
                </a:tc>
                <a:tc hMerge="1">
                  <a:txBody>
                    <a:bodyPr/>
                    <a:lstStyle/>
                    <a:p>
                      <a:endParaRPr lang="en-GB"/>
                    </a:p>
                  </a:txBody>
                  <a:tcPr/>
                </a:tc>
                <a:extLst>
                  <a:ext uri="{0D108BD9-81ED-4DB2-BD59-A6C34878D82A}">
                    <a16:rowId xmlns:a16="http://schemas.microsoft.com/office/drawing/2014/main" val="10000"/>
                  </a:ext>
                </a:extLst>
              </a:tr>
              <a:tr h="324080">
                <a:tc gridSpan="2">
                  <a:txBody>
                    <a:bodyPr/>
                    <a:lstStyle/>
                    <a:p>
                      <a:pPr algn="just"/>
                      <a:r>
                        <a:rPr lang="en-GB" sz="900" b="0" dirty="0">
                          <a:latin typeface="Lucida Sans" panose="020B0602030504020204" pitchFamily="34" charset="0"/>
                          <a:cs typeface="Browallia New" panose="020B0604020202020204" pitchFamily="34" charset="-34"/>
                        </a:rPr>
                        <a:t>When bidentate or </a:t>
                      </a:r>
                      <a:r>
                        <a:rPr lang="en-GB" sz="900" b="0" dirty="0" err="1">
                          <a:latin typeface="Lucida Sans" panose="020B0602030504020204" pitchFamily="34" charset="0"/>
                          <a:cs typeface="Browallia New" panose="020B0604020202020204" pitchFamily="34" charset="-34"/>
                        </a:rPr>
                        <a:t>multidentate</a:t>
                      </a:r>
                      <a:r>
                        <a:rPr lang="en-GB" sz="900" b="0" dirty="0">
                          <a:latin typeface="Lucida Sans" panose="020B0602030504020204" pitchFamily="34" charset="0"/>
                          <a:cs typeface="Browallia New" panose="020B0604020202020204" pitchFamily="34" charset="-34"/>
                        </a:rPr>
                        <a:t> ligands take the place of </a:t>
                      </a:r>
                      <a:r>
                        <a:rPr lang="en-GB" sz="900" b="0" dirty="0" err="1">
                          <a:latin typeface="Lucida Sans" panose="020B0602030504020204" pitchFamily="34" charset="0"/>
                          <a:cs typeface="Browallia New" panose="020B0604020202020204" pitchFamily="34" charset="-34"/>
                        </a:rPr>
                        <a:t>monodentate</a:t>
                      </a:r>
                      <a:r>
                        <a:rPr lang="en-GB" sz="900" b="0" dirty="0">
                          <a:latin typeface="Lucida Sans" panose="020B0602030504020204" pitchFamily="34" charset="0"/>
                          <a:cs typeface="Browallia New" panose="020B0604020202020204" pitchFamily="34" charset="-34"/>
                        </a:rPr>
                        <a:t>, there are more products than reactants hence entropy of system increases, so products are thermodynamically more stable</a:t>
                      </a:r>
                      <a:r>
                        <a:rPr lang="en-GB" sz="900" b="0" dirty="0">
                          <a:latin typeface="Lucida Sans" panose="020B0602030504020204" pitchFamily="34" charset="0"/>
                        </a:rPr>
                        <a:t>. </a:t>
                      </a:r>
                    </a:p>
                    <a:p>
                      <a:pPr algn="just"/>
                      <a:r>
                        <a:rPr lang="en-GB" sz="900" b="0" dirty="0">
                          <a:latin typeface="Lucida Sans" panose="020B0602030504020204" pitchFamily="34" charset="0"/>
                        </a:rPr>
                        <a:t>The enthalpy change of these reaction is very small but the </a:t>
                      </a:r>
                      <a:r>
                        <a:rPr lang="en-GB" sz="900" b="0" u="sng" dirty="0">
                          <a:latin typeface="Lucida Sans" panose="020B0602030504020204" pitchFamily="34" charset="0"/>
                        </a:rPr>
                        <a:t>increase in entropy makes the reaction possible</a:t>
                      </a:r>
                      <a:r>
                        <a:rPr lang="en-GB" sz="900" b="0" dirty="0">
                          <a:latin typeface="Lucida Sans" panose="020B0602030504020204" pitchFamily="34" charset="0"/>
                        </a:rPr>
                        <a:t>.</a:t>
                      </a:r>
                    </a:p>
                  </a:txBody>
                  <a:tcPr/>
                </a:tc>
                <a:tc hMerge="1">
                  <a:txBody>
                    <a:bodyPr/>
                    <a:lstStyle/>
                    <a:p>
                      <a:endParaRPr lang="en-GB"/>
                    </a:p>
                  </a:txBody>
                  <a:tcPr/>
                </a:tc>
                <a:extLst>
                  <a:ext uri="{0D108BD9-81ED-4DB2-BD59-A6C34878D82A}">
                    <a16:rowId xmlns:a16="http://schemas.microsoft.com/office/drawing/2014/main" val="10001"/>
                  </a:ext>
                </a:extLst>
              </a:tr>
              <a:tr h="324080">
                <a:tc>
                  <a:txBody>
                    <a:bodyPr/>
                    <a:lstStyle/>
                    <a:p>
                      <a:pPr algn="ctr"/>
                      <a:r>
                        <a:rPr lang="en-GB" sz="900" dirty="0">
                          <a:latin typeface="Lucida Sans" panose="020B0602030504020204" pitchFamily="34" charset="0"/>
                        </a:rPr>
                        <a:t>[Cu(H</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6</a:t>
                      </a:r>
                      <a:r>
                        <a:rPr lang="en-GB" sz="900" dirty="0">
                          <a:latin typeface="Lucida Sans" panose="020B0602030504020204" pitchFamily="34" charset="0"/>
                        </a:rPr>
                        <a:t>]</a:t>
                      </a:r>
                      <a:r>
                        <a:rPr lang="en-GB" sz="900" baseline="30000" dirty="0">
                          <a:latin typeface="Lucida Sans" panose="020B0602030504020204" pitchFamily="34" charset="0"/>
                        </a:rPr>
                        <a:t>2+</a:t>
                      </a:r>
                      <a:r>
                        <a:rPr lang="en-GB" sz="900" dirty="0">
                          <a:latin typeface="Lucida Sans" panose="020B0602030504020204" pitchFamily="34" charset="0"/>
                        </a:rPr>
                        <a:t>(</a:t>
                      </a:r>
                      <a:r>
                        <a:rPr lang="en-GB" sz="900" dirty="0" err="1">
                          <a:latin typeface="Lucida Sans" panose="020B0602030504020204" pitchFamily="34" charset="0"/>
                        </a:rPr>
                        <a:t>aq</a:t>
                      </a:r>
                      <a:r>
                        <a:rPr lang="en-GB" sz="900" dirty="0">
                          <a:latin typeface="Lucida Sans" panose="020B0602030504020204" pitchFamily="34" charset="0"/>
                        </a:rPr>
                        <a:t>) + EDTA</a:t>
                      </a:r>
                      <a:r>
                        <a:rPr lang="en-GB" sz="900" baseline="30000" dirty="0">
                          <a:latin typeface="Lucida Sans" panose="020B0602030504020204" pitchFamily="34" charset="0"/>
                        </a:rPr>
                        <a:t>4-</a:t>
                      </a:r>
                      <a:r>
                        <a:rPr lang="en-GB" sz="900" dirty="0">
                          <a:latin typeface="Lucida Sans" panose="020B0602030504020204" pitchFamily="34" charset="0"/>
                        </a:rPr>
                        <a:t> (</a:t>
                      </a:r>
                      <a:r>
                        <a:rPr lang="en-GB" sz="900" dirty="0" err="1">
                          <a:latin typeface="Lucida Sans" panose="020B0602030504020204" pitchFamily="34" charset="0"/>
                        </a:rPr>
                        <a:t>aq</a:t>
                      </a:r>
                      <a:r>
                        <a:rPr lang="en-GB" sz="900" dirty="0">
                          <a:latin typeface="Lucida Sans" panose="020B0602030504020204" pitchFamily="34" charset="0"/>
                        </a:rPr>
                        <a:t>) ) </a:t>
                      </a:r>
                      <a:r>
                        <a:rPr lang="en-GB" sz="1050" dirty="0">
                          <a:latin typeface="Lucida Sans" panose="020B0602030504020204" pitchFamily="34" charset="0"/>
                          <a:cs typeface="Lucida Sans Unicode" panose="020B0602030504020204" pitchFamily="34" charset="0"/>
                        </a:rPr>
                        <a:t>⇋</a:t>
                      </a:r>
                      <a:r>
                        <a:rPr lang="en-GB" sz="900" dirty="0">
                          <a:latin typeface="Lucida Sans" panose="020B0602030504020204" pitchFamily="34" charset="0"/>
                        </a:rPr>
                        <a:t>  [</a:t>
                      </a:r>
                      <a:r>
                        <a:rPr lang="en-GB" sz="900" dirty="0" err="1">
                          <a:latin typeface="Lucida Sans" panose="020B0602030504020204" pitchFamily="34" charset="0"/>
                        </a:rPr>
                        <a:t>CuEDTA</a:t>
                      </a:r>
                      <a:r>
                        <a:rPr lang="en-GB" sz="900" dirty="0">
                          <a:latin typeface="Lucida Sans" panose="020B0602030504020204" pitchFamily="34" charset="0"/>
                        </a:rPr>
                        <a:t>]</a:t>
                      </a:r>
                      <a:r>
                        <a:rPr lang="en-GB" sz="900" baseline="30000" dirty="0">
                          <a:latin typeface="Lucida Sans" panose="020B0602030504020204" pitchFamily="34" charset="0"/>
                        </a:rPr>
                        <a:t>2-</a:t>
                      </a:r>
                      <a:r>
                        <a:rPr lang="en-GB" sz="900" dirty="0">
                          <a:latin typeface="Lucida Sans" panose="020B0602030504020204" pitchFamily="34" charset="0"/>
                        </a:rPr>
                        <a:t>(</a:t>
                      </a:r>
                      <a:r>
                        <a:rPr lang="en-GB" sz="900" dirty="0" err="1">
                          <a:latin typeface="Lucida Sans" panose="020B0602030504020204" pitchFamily="34" charset="0"/>
                        </a:rPr>
                        <a:t>aq</a:t>
                      </a:r>
                      <a:r>
                        <a:rPr lang="en-GB" sz="900" dirty="0">
                          <a:latin typeface="Lucida Sans" panose="020B0602030504020204" pitchFamily="34" charset="0"/>
                        </a:rPr>
                        <a:t>)+ 6H</a:t>
                      </a:r>
                      <a:r>
                        <a:rPr lang="en-GB" sz="900" baseline="-25000" dirty="0">
                          <a:latin typeface="Lucida Sans" panose="020B0602030504020204" pitchFamily="34" charset="0"/>
                        </a:rPr>
                        <a:t>2</a:t>
                      </a:r>
                      <a:r>
                        <a:rPr lang="en-GB" sz="900" dirty="0">
                          <a:latin typeface="Lucida Sans" panose="020B0602030504020204" pitchFamily="34" charset="0"/>
                        </a:rPr>
                        <a:t>O(l)</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2molecules                      7 molecules</a:t>
                      </a:r>
                    </a:p>
                    <a:p>
                      <a:pPr algn="ctr"/>
                      <a:endParaRPr lang="en-GB" sz="900" dirty="0">
                        <a:latin typeface="Lucida Sans" panose="020B0602030504020204" pitchFamily="34" charset="0"/>
                      </a:endParaRPr>
                    </a:p>
                    <a:p>
                      <a:pPr algn="ctr"/>
                      <a:endParaRPr lang="en-GB" sz="900" dirty="0">
                        <a:latin typeface="Lucida Sans" panose="020B0602030504020204" pitchFamily="34" charset="0"/>
                      </a:endParaRPr>
                    </a:p>
                    <a:p>
                      <a:pPr algn="ctr"/>
                      <a:endParaRPr lang="en-GB" sz="900" dirty="0">
                        <a:latin typeface="Lucida Sans" panose="020B0602030504020204" pitchFamily="34" charset="0"/>
                      </a:endParaRPr>
                    </a:p>
                    <a:p>
                      <a:pPr algn="ctr"/>
                      <a:endParaRPr lang="en-GB" sz="900" dirty="0">
                        <a:latin typeface="Lucida Sans" panose="020B0602030504020204" pitchFamily="34" charset="0"/>
                      </a:endParaRPr>
                    </a:p>
                    <a:p>
                      <a:pPr algn="ctr"/>
                      <a:endParaRPr lang="en-GB" sz="900" dirty="0">
                        <a:latin typeface="Lucida Sans" panose="020B0602030504020204" pitchFamily="34" charset="0"/>
                      </a:endParaRPr>
                    </a:p>
                    <a:p>
                      <a:pPr algn="ctr"/>
                      <a:endParaRPr lang="en-GB" sz="900" dirty="0">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sym typeface="Wingdings" panose="05000000000000000000" pitchFamily="2" charset="2"/>
                        </a:rPr>
                        <a:t>Gibbs free-energy equation</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aseline="0" dirty="0">
                        <a:latin typeface="Lucida Sans" panose="020B0602030504020204" pitchFamily="34" charset="0"/>
                        <a:sym typeface="Wingdings" panose="05000000000000000000" pitchFamily="2" charset="2"/>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aseline="0" dirty="0">
                          <a:latin typeface="Lucida Sans" panose="020B0602030504020204" pitchFamily="34" charset="0"/>
                          <a:sym typeface="Wingdings" panose="05000000000000000000" pitchFamily="2" charset="2"/>
                        </a:rPr>
                        <a:t> </a:t>
                      </a:r>
                      <a:r>
                        <a:rPr lang="el-GR" sz="900" dirty="0"/>
                        <a:t>Δ</a:t>
                      </a:r>
                      <a:r>
                        <a:rPr lang="en-GB" sz="900" dirty="0">
                          <a:latin typeface="Lucida Sans" panose="020B0602030504020204" pitchFamily="34" charset="0"/>
                        </a:rPr>
                        <a:t>G = </a:t>
                      </a:r>
                      <a:r>
                        <a:rPr lang="el-GR" sz="900" dirty="0"/>
                        <a:t>Δ</a:t>
                      </a:r>
                      <a:r>
                        <a:rPr lang="en-GB" sz="900" dirty="0">
                          <a:latin typeface="Lucida Sans" panose="020B0602030504020204" pitchFamily="34" charset="0"/>
                        </a:rPr>
                        <a:t>H – T</a:t>
                      </a:r>
                      <a:r>
                        <a:rPr lang="el-GR" sz="900" dirty="0"/>
                        <a:t>Δ</a:t>
                      </a:r>
                      <a:r>
                        <a:rPr lang="en-GB" sz="900" dirty="0">
                          <a:latin typeface="Lucida Sans" panose="020B0602030504020204" pitchFamily="34" charset="0"/>
                        </a:rPr>
                        <a:t>S</a:t>
                      </a:r>
                      <a:r>
                        <a:rPr lang="en-GB" sz="900" baseline="0" dirty="0">
                          <a:latin typeface="Lucida Sans" panose="020B0602030504020204" pitchFamily="34" charset="0"/>
                        </a:rPr>
                        <a:t>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aseline="0"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Entropy increases  = favourable reaction</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dirty="0">
                        <a:latin typeface="Lucida Sans" panose="020B0602030504020204" pitchFamily="34" charset="0"/>
                      </a:endParaRPr>
                    </a:p>
                  </a:txBody>
                  <a:tcPr/>
                </a:tc>
                <a:extLst>
                  <a:ext uri="{0D108BD9-81ED-4DB2-BD59-A6C34878D82A}">
                    <a16:rowId xmlns:a16="http://schemas.microsoft.com/office/drawing/2014/main" val="2633486329"/>
                  </a:ext>
                </a:extLst>
              </a:tr>
            </a:tbl>
          </a:graphicData>
        </a:graphic>
      </p:graphicFrame>
      <p:sp>
        <p:nvSpPr>
          <p:cNvPr id="27" name="TextBox 26"/>
          <p:cNvSpPr txBox="1"/>
          <p:nvPr/>
        </p:nvSpPr>
        <p:spPr>
          <a:xfrm>
            <a:off x="2098752" y="5648331"/>
            <a:ext cx="184731" cy="230832"/>
          </a:xfrm>
          <a:prstGeom prst="rect">
            <a:avLst/>
          </a:prstGeom>
          <a:noFill/>
        </p:spPr>
        <p:txBody>
          <a:bodyPr wrap="none" rtlCol="0">
            <a:spAutoFit/>
          </a:bodyPr>
          <a:lstStyle/>
          <a:p>
            <a:endParaRPr lang="en-GB" sz="900" dirty="0">
              <a:latin typeface="Lucida Sans" panose="020B0602030504020204" pitchFamily="34" charset="0"/>
            </a:endParaRPr>
          </a:p>
        </p:txBody>
      </p:sp>
      <p:pic>
        <p:nvPicPr>
          <p:cNvPr id="28" name="Picture 2" descr="https://www.chemguide.co.uk/inorganic/complexions/edta.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92960" y="5856704"/>
            <a:ext cx="1524302" cy="78392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s://www.chemguide.co.uk/inorganic/complexions/cuedta.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97534" y="5856704"/>
            <a:ext cx="1023262" cy="8527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rotWithShape="1">
          <a:blip r:embed="rId12"/>
          <a:srcRect l="15620" r="22143" b="17415"/>
          <a:stretch/>
        </p:blipFill>
        <p:spPr>
          <a:xfrm>
            <a:off x="920552" y="3624342"/>
            <a:ext cx="2151262" cy="843256"/>
          </a:xfrm>
          <a:prstGeom prst="rect">
            <a:avLst/>
          </a:prstGeom>
        </p:spPr>
      </p:pic>
      <p:sp>
        <p:nvSpPr>
          <p:cNvPr id="31" name="TextBox 30"/>
          <p:cNvSpPr txBox="1"/>
          <p:nvPr/>
        </p:nvSpPr>
        <p:spPr>
          <a:xfrm>
            <a:off x="55163" y="3575492"/>
            <a:ext cx="1404552" cy="230832"/>
          </a:xfrm>
          <a:prstGeom prst="rect">
            <a:avLst/>
          </a:prstGeom>
          <a:noFill/>
        </p:spPr>
        <p:txBody>
          <a:bodyPr wrap="none" rtlCol="0">
            <a:spAutoFit/>
          </a:bodyPr>
          <a:lstStyle/>
          <a:p>
            <a:r>
              <a:rPr lang="en-GB" sz="900" b="1" dirty="0">
                <a:latin typeface="Lucida Sans" panose="020B0602030504020204" pitchFamily="34" charset="0"/>
              </a:rPr>
              <a:t>Geometrical isomers</a:t>
            </a:r>
          </a:p>
        </p:txBody>
      </p:sp>
      <p:sp>
        <p:nvSpPr>
          <p:cNvPr id="32" name="TextBox 31"/>
          <p:cNvSpPr txBox="1"/>
          <p:nvPr/>
        </p:nvSpPr>
        <p:spPr>
          <a:xfrm>
            <a:off x="55163" y="4467617"/>
            <a:ext cx="1116011" cy="230832"/>
          </a:xfrm>
          <a:prstGeom prst="rect">
            <a:avLst/>
          </a:prstGeom>
          <a:noFill/>
        </p:spPr>
        <p:txBody>
          <a:bodyPr wrap="none" rtlCol="0">
            <a:spAutoFit/>
          </a:bodyPr>
          <a:lstStyle/>
          <a:p>
            <a:r>
              <a:rPr lang="en-GB" sz="900" b="1" dirty="0">
                <a:latin typeface="Lucida Sans" panose="020B0602030504020204" pitchFamily="34" charset="0"/>
              </a:rPr>
              <a:t>Optical isomers</a:t>
            </a:r>
          </a:p>
        </p:txBody>
      </p:sp>
      <p:sp>
        <p:nvSpPr>
          <p:cNvPr id="33" name="TextBox 32"/>
          <p:cNvSpPr txBox="1"/>
          <p:nvPr/>
        </p:nvSpPr>
        <p:spPr>
          <a:xfrm>
            <a:off x="10185" y="5747936"/>
            <a:ext cx="1285929" cy="230832"/>
          </a:xfrm>
          <a:prstGeom prst="rect">
            <a:avLst/>
          </a:prstGeom>
          <a:noFill/>
        </p:spPr>
        <p:txBody>
          <a:bodyPr wrap="none" rtlCol="0">
            <a:spAutoFit/>
          </a:bodyPr>
          <a:lstStyle/>
          <a:p>
            <a:r>
              <a:rPr lang="en-GB" sz="900" b="1" dirty="0">
                <a:latin typeface="Lucida Sans" panose="020B0602030504020204" pitchFamily="34" charset="0"/>
              </a:rPr>
              <a:t>Ionisation isomers</a:t>
            </a:r>
          </a:p>
        </p:txBody>
      </p:sp>
    </p:spTree>
    <p:extLst>
      <p:ext uri="{BB962C8B-B14F-4D97-AF65-F5344CB8AC3E}">
        <p14:creationId xmlns:p14="http://schemas.microsoft.com/office/powerpoint/2010/main" val="75034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0"/>
                                  </p:stCondLst>
                                  <p:endCondLst>
                                    <p:cond evt="begin" delay="0">
                                      <p:tn val="5"/>
                                    </p:cond>
                                  </p:end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98547772"/>
              </p:ext>
            </p:extLst>
          </p:nvPr>
        </p:nvGraphicFramePr>
        <p:xfrm>
          <a:off x="3800872" y="188640"/>
          <a:ext cx="5904656" cy="3336870"/>
        </p:xfrm>
        <a:graphic>
          <a:graphicData uri="http://schemas.openxmlformats.org/drawingml/2006/table">
            <a:tbl>
              <a:tblPr firstRow="1" bandRow="1">
                <a:tableStyleId>{69012ECD-51FC-41F1-AA8D-1B2483CD663E}</a:tableStyleId>
              </a:tblPr>
              <a:tblGrid>
                <a:gridCol w="1345365">
                  <a:extLst>
                    <a:ext uri="{9D8B030D-6E8A-4147-A177-3AD203B41FA5}">
                      <a16:colId xmlns:a16="http://schemas.microsoft.com/office/drawing/2014/main" val="20000"/>
                    </a:ext>
                  </a:extLst>
                </a:gridCol>
                <a:gridCol w="4559291">
                  <a:extLst>
                    <a:ext uri="{9D8B030D-6E8A-4147-A177-3AD203B41FA5}">
                      <a16:colId xmlns:a16="http://schemas.microsoft.com/office/drawing/2014/main" val="670570895"/>
                    </a:ext>
                  </a:extLst>
                </a:gridCol>
              </a:tblGrid>
              <a:tr h="273630">
                <a:tc gridSpan="2">
                  <a:txBody>
                    <a:bodyPr/>
                    <a:lstStyle/>
                    <a:p>
                      <a:r>
                        <a:rPr lang="en-GB" sz="900" dirty="0">
                          <a:solidFill>
                            <a:schemeClr val="bg1"/>
                          </a:solidFill>
                          <a:latin typeface="Lucida Sans" pitchFamily="34" charset="0"/>
                          <a:ea typeface="Adobe Fan Heiti Std B"/>
                        </a:rPr>
                        <a:t>2.</a:t>
                      </a:r>
                      <a:r>
                        <a:rPr lang="en-GB" sz="900" baseline="0" dirty="0">
                          <a:solidFill>
                            <a:schemeClr val="bg1"/>
                          </a:solidFill>
                          <a:latin typeface="Lucida Sans" pitchFamily="34" charset="0"/>
                          <a:ea typeface="Adobe Fan Heiti Std B"/>
                        </a:rPr>
                        <a:t> Acidity of aqua ion</a:t>
                      </a:r>
                      <a:endParaRPr lang="en-GB" sz="900"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273630">
                <a:tc gridSpan="2">
                  <a:txBody>
                    <a:bodyPr/>
                    <a:lstStyle/>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u="none" dirty="0">
                          <a:latin typeface="Lucida Sans" panose="020B0602030504020204" pitchFamily="34" charset="0"/>
                        </a:rPr>
                        <a:t>In general the acidity of M</a:t>
                      </a:r>
                      <a:r>
                        <a:rPr lang="en-GB" sz="900" b="0" u="none" baseline="30000" dirty="0">
                          <a:latin typeface="Lucida Sans" panose="020B0602030504020204" pitchFamily="34" charset="0"/>
                        </a:rPr>
                        <a:t>3+</a:t>
                      </a:r>
                      <a:r>
                        <a:rPr lang="en-GB" sz="900" b="0" u="none" dirty="0">
                          <a:latin typeface="Lucida Sans" panose="020B0602030504020204" pitchFamily="34" charset="0"/>
                        </a:rPr>
                        <a:t> will be greater than that of M</a:t>
                      </a:r>
                      <a:r>
                        <a:rPr lang="en-GB" sz="900" b="0" u="none" baseline="30000" dirty="0">
                          <a:latin typeface="Lucida Sans" panose="020B0602030504020204" pitchFamily="34" charset="0"/>
                        </a:rPr>
                        <a:t>2+</a:t>
                      </a:r>
                      <a:r>
                        <a:rPr lang="en-GB" sz="900" b="0" u="none" baseline="0" dirty="0">
                          <a:latin typeface="Lucida Sans" panose="020B0602030504020204" pitchFamily="34" charset="0"/>
                        </a:rPr>
                        <a:t>; i.e.</a:t>
                      </a:r>
                      <a:r>
                        <a:rPr lang="en-GB" sz="900" b="0" u="none" dirty="0">
                          <a:latin typeface="Lucida Sans" panose="020B0602030504020204" pitchFamily="34" charset="0"/>
                        </a:rPr>
                        <a:t>Fe</a:t>
                      </a:r>
                      <a:r>
                        <a:rPr lang="en-GB" sz="900" b="0" u="none" baseline="30000" dirty="0">
                          <a:latin typeface="Lucida Sans" panose="020B0602030504020204" pitchFamily="34" charset="0"/>
                        </a:rPr>
                        <a:t>3+</a:t>
                      </a:r>
                      <a:r>
                        <a:rPr lang="en-GB" sz="900" b="0" u="none" dirty="0">
                          <a:latin typeface="Lucida Sans" panose="020B0602030504020204" pitchFamily="34" charset="0"/>
                        </a:rPr>
                        <a:t>  has a greater charge density than Fe</a:t>
                      </a:r>
                      <a:r>
                        <a:rPr lang="en-GB" sz="900" b="0" u="none" baseline="30000" dirty="0">
                          <a:latin typeface="Lucida Sans" panose="020B0602030504020204" pitchFamily="34" charset="0"/>
                        </a:rPr>
                        <a:t>2+</a:t>
                      </a:r>
                      <a:r>
                        <a:rPr lang="en-GB" sz="900" b="0" u="none" dirty="0">
                          <a:latin typeface="Lucida Sans" panose="020B0602030504020204" pitchFamily="34" charset="0"/>
                        </a:rPr>
                        <a:t> , there are more positive charges on the same ion and the ion is smaller. So the Fe</a:t>
                      </a:r>
                      <a:r>
                        <a:rPr lang="en-GB" sz="900" b="0" u="none" baseline="30000" dirty="0">
                          <a:latin typeface="Lucida Sans" panose="020B0602030504020204" pitchFamily="34" charset="0"/>
                        </a:rPr>
                        <a:t>3+</a:t>
                      </a:r>
                      <a:r>
                        <a:rPr lang="en-GB" sz="900" b="0" u="none" dirty="0">
                          <a:latin typeface="Lucida Sans" panose="020B0602030504020204" pitchFamily="34" charset="0"/>
                        </a:rPr>
                        <a:t> aqua ion (</a:t>
                      </a:r>
                      <a:r>
                        <a:rPr lang="en-GB" sz="900" b="0" u="none" dirty="0" err="1">
                          <a:latin typeface="Lucida Sans" panose="020B0602030504020204" pitchFamily="34" charset="0"/>
                        </a:rPr>
                        <a:t>pKa</a:t>
                      </a:r>
                      <a:r>
                        <a:rPr lang="en-GB" sz="900" b="0" u="none" dirty="0">
                          <a:latin typeface="Lucida Sans" panose="020B0602030504020204" pitchFamily="34" charset="0"/>
                        </a:rPr>
                        <a:t> 2.2) is more acidic than the Fe</a:t>
                      </a:r>
                      <a:r>
                        <a:rPr lang="en-GB" sz="900" b="0" u="none" baseline="30000" dirty="0">
                          <a:latin typeface="Lucida Sans" panose="020B0602030504020204" pitchFamily="34" charset="0"/>
                        </a:rPr>
                        <a:t>2+</a:t>
                      </a:r>
                      <a:r>
                        <a:rPr lang="en-GB" sz="900" b="0" u="none" dirty="0">
                          <a:latin typeface="Lucida Sans" panose="020B0602030504020204" pitchFamily="34" charset="0"/>
                        </a:rPr>
                        <a:t> (</a:t>
                      </a:r>
                      <a:r>
                        <a:rPr lang="en-GB" sz="900" b="0" u="none" dirty="0" err="1">
                          <a:latin typeface="Lucida Sans" panose="020B0602030504020204" pitchFamily="34" charset="0"/>
                        </a:rPr>
                        <a:t>pKa</a:t>
                      </a:r>
                      <a:r>
                        <a:rPr lang="en-GB" sz="900" b="0" u="none" dirty="0">
                          <a:latin typeface="Lucida Sans" panose="020B0602030504020204" pitchFamily="34" charset="0"/>
                        </a:rPr>
                        <a:t> 5.9) aqua ion.</a:t>
                      </a:r>
                    </a:p>
                  </a:txBody>
                  <a:tcPr/>
                </a:tc>
                <a:tc hMerge="1">
                  <a:txBody>
                    <a:bodyPr/>
                    <a:lstStyle/>
                    <a:p>
                      <a:endParaRPr lang="en-GB"/>
                    </a:p>
                  </a:txBody>
                  <a:tcPr/>
                </a:tc>
                <a:extLst>
                  <a:ext uri="{0D108BD9-81ED-4DB2-BD59-A6C34878D82A}">
                    <a16:rowId xmlns:a16="http://schemas.microsoft.com/office/drawing/2014/main" val="10001"/>
                  </a:ext>
                </a:extLst>
              </a:tr>
              <a:tr h="273630">
                <a:tc>
                  <a:txBody>
                    <a:bodyPr/>
                    <a:lstStyle/>
                    <a:p>
                      <a:pPr algn="ctr"/>
                      <a:r>
                        <a:rPr lang="en-GB" sz="900" b="0" u="sng" dirty="0">
                          <a:latin typeface="Lucida Sans" panose="020B0602030504020204" pitchFamily="34" charset="0"/>
                        </a:rPr>
                        <a:t>Reaction with OH</a:t>
                      </a:r>
                      <a:r>
                        <a:rPr lang="en-GB" sz="900" b="0" u="sng" baseline="30000" dirty="0">
                          <a:latin typeface="Lucida Sans" panose="020B0602030504020204" pitchFamily="34" charset="0"/>
                        </a:rPr>
                        <a:t>-</a:t>
                      </a:r>
                      <a:endParaRPr lang="en-GB" sz="900" b="0" u="sng" dirty="0">
                        <a:latin typeface="Lucida Sans" panose="020B0602030504020204" pitchFamily="34" charset="0"/>
                      </a:endParaRPr>
                    </a:p>
                    <a:p>
                      <a:pPr algn="ctr"/>
                      <a:r>
                        <a:rPr lang="en-GB" sz="900" b="0" u="sng" dirty="0">
                          <a:latin typeface="Lucida Sans" panose="020B0602030504020204" pitchFamily="34" charset="0"/>
                        </a:rPr>
                        <a:t>(same</a:t>
                      </a:r>
                      <a:r>
                        <a:rPr lang="en-GB" sz="900" b="0" u="sng" baseline="0" dirty="0">
                          <a:latin typeface="Lucida Sans" panose="020B0602030504020204" pitchFamily="34" charset="0"/>
                        </a:rPr>
                        <a:t> with NH</a:t>
                      </a:r>
                      <a:r>
                        <a:rPr lang="en-GB" sz="900" b="0" u="none" baseline="-25000" dirty="0">
                          <a:latin typeface="Lucida Sans" panose="020B0602030504020204" pitchFamily="34" charset="0"/>
                        </a:rPr>
                        <a:t>3</a:t>
                      </a:r>
                      <a:endParaRPr lang="en-GB" sz="900" b="0" u="sng" dirty="0">
                        <a:latin typeface="Lucida Sans" panose="020B0602030504020204" pitchFamily="34" charset="0"/>
                      </a:endParaRPr>
                    </a:p>
                    <a:p>
                      <a:pPr algn="ctr"/>
                      <a:endParaRPr lang="en-GB" sz="900" b="0" u="none" dirty="0">
                        <a:latin typeface="Lucida Sans" panose="020B0602030504020204" pitchFamily="34" charset="0"/>
                      </a:endParaRPr>
                    </a:p>
                    <a:p>
                      <a:pPr algn="ctr"/>
                      <a:r>
                        <a:rPr lang="en-GB" sz="900" b="0" u="none" dirty="0">
                          <a:latin typeface="Lucida Sans" panose="020B0602030504020204" pitchFamily="34" charset="0"/>
                        </a:rPr>
                        <a:t>M</a:t>
                      </a:r>
                      <a:r>
                        <a:rPr lang="en-GB" sz="900" b="0" u="none" baseline="30000" dirty="0">
                          <a:latin typeface="Lucida Sans" panose="020B0602030504020204" pitchFamily="34" charset="0"/>
                        </a:rPr>
                        <a:t>3+</a:t>
                      </a:r>
                      <a:r>
                        <a:rPr lang="en-GB" sz="900" b="0" u="none" dirty="0">
                          <a:latin typeface="Lucida Sans" panose="020B0602030504020204" pitchFamily="34" charset="0"/>
                        </a:rPr>
                        <a:t> aqua ion</a:t>
                      </a:r>
                    </a:p>
                  </a:txBody>
                  <a:tcPr/>
                </a:tc>
                <a:tc>
                  <a:txBody>
                    <a:bodyPr/>
                    <a:lstStyle/>
                    <a:p>
                      <a:pPr algn="ctr"/>
                      <a:r>
                        <a:rPr lang="en-GB" sz="900" b="0" u="none" dirty="0">
                          <a:latin typeface="Lucida Sans" panose="020B0602030504020204" pitchFamily="34" charset="0"/>
                        </a:rPr>
                        <a:t>[M(H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6</a:t>
                      </a:r>
                      <a:r>
                        <a:rPr lang="en-GB" sz="900" b="0" u="none" dirty="0">
                          <a:latin typeface="Lucida Sans" panose="020B0602030504020204" pitchFamily="34" charset="0"/>
                        </a:rPr>
                        <a:t>]</a:t>
                      </a:r>
                      <a:r>
                        <a:rPr lang="en-GB" sz="900" b="0" u="none" baseline="30000" dirty="0">
                          <a:latin typeface="Lucida Sans" panose="020B0602030504020204" pitchFamily="34" charset="0"/>
                        </a:rPr>
                        <a:t>3+</a:t>
                      </a:r>
                      <a:r>
                        <a:rPr lang="en-GB" sz="900" b="0" u="none" dirty="0">
                          <a:latin typeface="Lucida Sans" panose="020B0602030504020204" pitchFamily="34" charset="0"/>
                        </a:rPr>
                        <a:t> (</a:t>
                      </a:r>
                      <a:r>
                        <a:rPr lang="en-GB" sz="900" b="0" u="none" dirty="0" err="1">
                          <a:latin typeface="Lucida Sans" panose="020B0602030504020204" pitchFamily="34" charset="0"/>
                        </a:rPr>
                        <a:t>aq</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 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b="0" u="none" dirty="0">
                          <a:latin typeface="Lucida Sans" panose="020B0602030504020204" pitchFamily="34" charset="0"/>
                        </a:rPr>
                        <a:t> [M(H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5</a:t>
                      </a:r>
                      <a:r>
                        <a:rPr lang="en-GB" sz="900" b="0" u="none" dirty="0">
                          <a:latin typeface="Lucida Sans" panose="020B0602030504020204" pitchFamily="34" charset="0"/>
                        </a:rPr>
                        <a:t>(OH)]</a:t>
                      </a:r>
                      <a:r>
                        <a:rPr lang="en-GB" sz="900" b="0" u="none" baseline="30000" dirty="0">
                          <a:latin typeface="Lucida Sans" panose="020B0602030504020204" pitchFamily="34" charset="0"/>
                        </a:rPr>
                        <a:t>2+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 H</a:t>
                      </a:r>
                      <a:r>
                        <a:rPr lang="en-GB" sz="900" b="0" u="none" baseline="-25000" dirty="0">
                          <a:latin typeface="Lucida Sans" panose="020B0602030504020204" pitchFamily="34" charset="0"/>
                        </a:rPr>
                        <a:t>2</a:t>
                      </a:r>
                      <a:r>
                        <a:rPr lang="en-GB" sz="900" b="0" u="none" dirty="0">
                          <a:latin typeface="Lucida Sans" panose="020B0602030504020204" pitchFamily="34" charset="0"/>
                        </a:rPr>
                        <a:t>O(l)</a:t>
                      </a:r>
                    </a:p>
                    <a:p>
                      <a:pPr algn="ctr"/>
                      <a:endParaRPr lang="en-GB" sz="900" b="0" u="none" dirty="0">
                        <a:latin typeface="Lucida Sans" panose="020B0602030504020204" pitchFamily="34" charset="0"/>
                      </a:endParaRPr>
                    </a:p>
                    <a:p>
                      <a:pPr algn="ctr"/>
                      <a:r>
                        <a:rPr lang="en-GB" sz="900" b="0" u="none" dirty="0">
                          <a:latin typeface="Lucida Sans" panose="020B0602030504020204" pitchFamily="34" charset="0"/>
                        </a:rPr>
                        <a:t>[M(H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5</a:t>
                      </a:r>
                      <a:r>
                        <a:rPr lang="en-GB" sz="900" b="0" u="none" dirty="0">
                          <a:latin typeface="Lucida Sans" panose="020B0602030504020204" pitchFamily="34" charset="0"/>
                        </a:rPr>
                        <a:t>(OH)]</a:t>
                      </a:r>
                      <a:r>
                        <a:rPr lang="en-GB" sz="900" b="0" u="none" baseline="30000" dirty="0">
                          <a:latin typeface="Lucida Sans" panose="020B0602030504020204" pitchFamily="34" charset="0"/>
                        </a:rPr>
                        <a:t>2+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 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b="0" u="none" dirty="0">
                          <a:latin typeface="Lucida Sans" panose="020B0602030504020204" pitchFamily="34" charset="0"/>
                        </a:rPr>
                        <a:t> [M(H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4</a:t>
                      </a:r>
                      <a:r>
                        <a:rPr lang="en-GB" sz="900" b="0" u="none" dirty="0">
                          <a:latin typeface="Lucida Sans" panose="020B0602030504020204" pitchFamily="34" charset="0"/>
                        </a:rPr>
                        <a:t>(OH)</a:t>
                      </a:r>
                      <a:r>
                        <a:rPr lang="en-GB" sz="900" b="0" u="none" baseline="-25000" dirty="0">
                          <a:latin typeface="Lucida Sans" panose="020B0602030504020204" pitchFamily="34" charset="0"/>
                        </a:rPr>
                        <a:t>2</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 H</a:t>
                      </a:r>
                      <a:r>
                        <a:rPr lang="en-GB" sz="900" b="0" u="none" baseline="-25000" dirty="0">
                          <a:latin typeface="Lucida Sans" panose="020B0602030504020204" pitchFamily="34" charset="0"/>
                        </a:rPr>
                        <a:t>2</a:t>
                      </a:r>
                      <a:r>
                        <a:rPr lang="en-GB" sz="900" b="0" u="none" dirty="0">
                          <a:latin typeface="Lucida Sans" panose="020B0602030504020204" pitchFamily="34" charset="0"/>
                        </a:rPr>
                        <a:t>O(l)</a:t>
                      </a:r>
                    </a:p>
                    <a:p>
                      <a:pPr algn="ctr"/>
                      <a:endParaRPr lang="en-GB" sz="900" b="0" u="none" dirty="0">
                        <a:latin typeface="Lucida Sans" panose="020B0602030504020204" pitchFamily="34" charset="0"/>
                      </a:endParaRPr>
                    </a:p>
                    <a:p>
                      <a:pPr algn="ctr"/>
                      <a:r>
                        <a:rPr lang="en-GB" sz="900" b="0" u="none" dirty="0">
                          <a:latin typeface="Lucida Sans" panose="020B0602030504020204" pitchFamily="34" charset="0"/>
                        </a:rPr>
                        <a:t>[M(H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4</a:t>
                      </a:r>
                      <a:r>
                        <a:rPr lang="en-GB" sz="900" b="0" u="none" dirty="0">
                          <a:latin typeface="Lucida Sans" panose="020B0602030504020204" pitchFamily="34" charset="0"/>
                        </a:rPr>
                        <a:t>(OH)</a:t>
                      </a:r>
                      <a:r>
                        <a:rPr lang="en-GB" sz="900" b="0" u="none" baseline="-25000" dirty="0">
                          <a:latin typeface="Lucida Sans" panose="020B0602030504020204" pitchFamily="34" charset="0"/>
                        </a:rPr>
                        <a:t>2</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 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b="0" u="none" dirty="0">
                          <a:latin typeface="Lucida Sans" panose="020B0602030504020204" pitchFamily="34" charset="0"/>
                        </a:rPr>
                        <a:t> [M(H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3</a:t>
                      </a:r>
                      <a:r>
                        <a:rPr lang="en-GB" sz="900" b="0" u="none" dirty="0">
                          <a:latin typeface="Lucida Sans" panose="020B0602030504020204" pitchFamily="34" charset="0"/>
                        </a:rPr>
                        <a:t>(OH)</a:t>
                      </a:r>
                      <a:r>
                        <a:rPr lang="en-GB" sz="900" b="0" u="none" baseline="-25000" dirty="0">
                          <a:latin typeface="Lucida Sans" panose="020B0602030504020204" pitchFamily="34" charset="0"/>
                        </a:rPr>
                        <a:t>3</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(s) + H</a:t>
                      </a:r>
                      <a:r>
                        <a:rPr lang="en-GB" sz="900" b="0" u="none" baseline="-25000" dirty="0">
                          <a:latin typeface="Lucida Sans" panose="020B0602030504020204" pitchFamily="34" charset="0"/>
                        </a:rPr>
                        <a:t>2</a:t>
                      </a:r>
                      <a:r>
                        <a:rPr lang="en-GB" sz="900" b="0" u="none" dirty="0">
                          <a:latin typeface="Lucida Sans" panose="020B0602030504020204" pitchFamily="34" charset="0"/>
                        </a:rPr>
                        <a:t>O(l)</a:t>
                      </a:r>
                    </a:p>
                  </a:txBody>
                  <a:tcPr/>
                </a:tc>
                <a:extLst>
                  <a:ext uri="{0D108BD9-81ED-4DB2-BD59-A6C34878D82A}">
                    <a16:rowId xmlns:a16="http://schemas.microsoft.com/office/drawing/2014/main" val="10002"/>
                  </a:ext>
                </a:extLst>
              </a:tr>
              <a:tr h="273630">
                <a:tc>
                  <a:txBody>
                    <a:bodyPr/>
                    <a:lstStyle/>
                    <a:p>
                      <a:pPr algn="ctr"/>
                      <a:r>
                        <a:rPr lang="en-GB" sz="900" b="0" u="none" dirty="0">
                          <a:latin typeface="Lucida Sans" panose="020B0602030504020204" pitchFamily="34" charset="0"/>
                        </a:rPr>
                        <a:t>M</a:t>
                      </a:r>
                      <a:r>
                        <a:rPr lang="en-GB" sz="900" b="0" u="none" baseline="30000" dirty="0">
                          <a:latin typeface="Lucida Sans" panose="020B0602030504020204" pitchFamily="34" charset="0"/>
                        </a:rPr>
                        <a:t>2+</a:t>
                      </a:r>
                      <a:r>
                        <a:rPr lang="en-GB" sz="900" b="0" u="none" dirty="0">
                          <a:latin typeface="Lucida Sans" panose="020B0602030504020204" pitchFamily="34" charset="0"/>
                        </a:rPr>
                        <a:t> aqua ion</a:t>
                      </a:r>
                    </a:p>
                  </a:txBody>
                  <a:tcPr/>
                </a:tc>
                <a:tc>
                  <a:txBody>
                    <a:bodyPr/>
                    <a:lstStyle/>
                    <a:p>
                      <a:pPr algn="ctr"/>
                      <a:r>
                        <a:rPr lang="en-GB" sz="900" b="0" u="none" dirty="0">
                          <a:latin typeface="Lucida Sans" panose="020B0602030504020204" pitchFamily="34" charset="0"/>
                        </a:rPr>
                        <a:t>[M(H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6</a:t>
                      </a:r>
                      <a:r>
                        <a:rPr lang="en-GB" sz="900" b="0" u="none" dirty="0">
                          <a:latin typeface="Lucida Sans" panose="020B0602030504020204" pitchFamily="34" charset="0"/>
                        </a:rPr>
                        <a:t>]</a:t>
                      </a:r>
                      <a:r>
                        <a:rPr lang="en-GB" sz="900" b="0" u="none" baseline="30000" dirty="0">
                          <a:latin typeface="Lucida Sans" panose="020B0602030504020204" pitchFamily="34" charset="0"/>
                        </a:rPr>
                        <a:t>2+</a:t>
                      </a:r>
                      <a:r>
                        <a:rPr lang="en-GB" sz="900" b="0" u="none" dirty="0">
                          <a:latin typeface="Lucida Sans" panose="020B0602030504020204" pitchFamily="34" charset="0"/>
                        </a:rPr>
                        <a:t> (</a:t>
                      </a:r>
                      <a:r>
                        <a:rPr lang="en-GB" sz="900" b="0" u="none" dirty="0" err="1">
                          <a:latin typeface="Lucida Sans" panose="020B0602030504020204" pitchFamily="34" charset="0"/>
                        </a:rPr>
                        <a:t>aq</a:t>
                      </a:r>
                      <a:r>
                        <a:rPr lang="en-GB" sz="900" b="0" u="none" dirty="0">
                          <a:latin typeface="Lucida Sans" panose="020B0602030504020204" pitchFamily="34" charset="0"/>
                        </a:rPr>
                        <a:t>)</a:t>
                      </a:r>
                      <a:r>
                        <a:rPr lang="en-GB" sz="900" b="0" u="none" baseline="30000" dirty="0">
                          <a:latin typeface="Lucida Sans" panose="020B0602030504020204" pitchFamily="34" charset="0"/>
                        </a:rPr>
                        <a:t> </a:t>
                      </a:r>
                      <a:r>
                        <a:rPr lang="en-GB" sz="900" b="0" u="none" dirty="0">
                          <a:latin typeface="Lucida Sans" panose="020B0602030504020204" pitchFamily="34" charset="0"/>
                        </a:rPr>
                        <a:t>+ 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b="0" u="none" dirty="0">
                          <a:latin typeface="Lucida Sans" panose="020B0602030504020204" pitchFamily="34" charset="0"/>
                        </a:rPr>
                        <a:t> [M(H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5</a:t>
                      </a:r>
                      <a:r>
                        <a:rPr lang="en-GB" sz="900" b="0" u="none" dirty="0">
                          <a:latin typeface="Lucida Sans" panose="020B0602030504020204" pitchFamily="34" charset="0"/>
                        </a:rPr>
                        <a:t>(OH)]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 H</a:t>
                      </a:r>
                      <a:r>
                        <a:rPr lang="en-GB" sz="900" b="0" u="none" baseline="-25000" dirty="0">
                          <a:latin typeface="Lucida Sans" panose="020B0602030504020204" pitchFamily="34" charset="0"/>
                        </a:rPr>
                        <a:t>2</a:t>
                      </a:r>
                      <a:r>
                        <a:rPr lang="en-GB" sz="900" b="0" u="none" dirty="0">
                          <a:latin typeface="Lucida Sans" panose="020B0602030504020204" pitchFamily="34" charset="0"/>
                        </a:rPr>
                        <a:t>O(l)</a:t>
                      </a:r>
                    </a:p>
                    <a:p>
                      <a:pPr algn="ctr"/>
                      <a:endParaRPr lang="en-GB" sz="900" b="0" u="none"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rPr>
                        <a:t>[M(H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5</a:t>
                      </a:r>
                      <a:r>
                        <a:rPr lang="en-GB" sz="900" b="0" u="none" dirty="0">
                          <a:latin typeface="Lucida Sans" panose="020B0602030504020204" pitchFamily="34" charset="0"/>
                        </a:rPr>
                        <a:t>(OH)]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a:t>
                      </a:r>
                      <a:r>
                        <a:rPr lang="en-GB" sz="900" b="0" u="none" baseline="0" dirty="0">
                          <a:latin typeface="Lucida Sans" panose="020B0602030504020204" pitchFamily="34" charset="0"/>
                        </a:rPr>
                        <a:t> </a:t>
                      </a:r>
                      <a:r>
                        <a:rPr lang="en-GB" sz="900" b="0" u="none" dirty="0">
                          <a:latin typeface="Lucida Sans" panose="020B0602030504020204" pitchFamily="34" charset="0"/>
                        </a:rPr>
                        <a:t>+ OH</a:t>
                      </a:r>
                      <a:r>
                        <a:rPr lang="en-GB" sz="900" b="0" u="none" baseline="30000" dirty="0">
                          <a:latin typeface="Lucida Sans" panose="020B0602030504020204" pitchFamily="34" charset="0"/>
                        </a:rPr>
                        <a:t> -</a:t>
                      </a:r>
                      <a:r>
                        <a:rPr lang="en-GB" sz="900" b="0" u="none" dirty="0">
                          <a:latin typeface="Lucida Sans" panose="020B0602030504020204" pitchFamily="34" charset="0"/>
                        </a:rPr>
                        <a:t>(</a:t>
                      </a:r>
                      <a:r>
                        <a:rPr lang="en-GB" sz="900" b="0" u="none" dirty="0" err="1">
                          <a:latin typeface="Lucida Sans" panose="020B0602030504020204" pitchFamily="34" charset="0"/>
                        </a:rPr>
                        <a:t>aq</a:t>
                      </a:r>
                      <a:r>
                        <a:rPr lang="en-GB" sz="900" b="0" u="none"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b="0" u="none" dirty="0">
                          <a:latin typeface="Lucida Sans" panose="020B0602030504020204" pitchFamily="34" charset="0"/>
                        </a:rPr>
                        <a:t> M(H</a:t>
                      </a:r>
                      <a:r>
                        <a:rPr lang="en-GB" sz="900" b="0" u="none" baseline="-25000" dirty="0">
                          <a:latin typeface="Lucida Sans" panose="020B0602030504020204" pitchFamily="34" charset="0"/>
                        </a:rPr>
                        <a:t>2</a:t>
                      </a:r>
                      <a:r>
                        <a:rPr lang="en-GB" sz="900" b="0" u="none" dirty="0">
                          <a:latin typeface="Lucida Sans" panose="020B0602030504020204" pitchFamily="34" charset="0"/>
                        </a:rPr>
                        <a:t>O)</a:t>
                      </a:r>
                      <a:r>
                        <a:rPr lang="en-GB" sz="900" b="0" u="none" baseline="-25000" dirty="0">
                          <a:latin typeface="Lucida Sans" panose="020B0602030504020204" pitchFamily="34" charset="0"/>
                        </a:rPr>
                        <a:t>5</a:t>
                      </a:r>
                      <a:r>
                        <a:rPr lang="en-GB" sz="900" b="0" u="none" dirty="0">
                          <a:latin typeface="Lucida Sans" panose="020B0602030504020204" pitchFamily="34" charset="0"/>
                        </a:rPr>
                        <a:t>(OH)</a:t>
                      </a:r>
                      <a:r>
                        <a:rPr lang="en-GB" sz="900" b="0" u="none" baseline="-25000" dirty="0">
                          <a:latin typeface="Lucida Sans" panose="020B0602030504020204" pitchFamily="34" charset="0"/>
                        </a:rPr>
                        <a:t>2</a:t>
                      </a:r>
                      <a:r>
                        <a:rPr lang="en-GB" sz="900" b="0" u="none" baseline="30000" dirty="0">
                          <a:latin typeface="Lucida Sans" panose="020B0602030504020204" pitchFamily="34" charset="0"/>
                        </a:rPr>
                        <a:t> </a:t>
                      </a:r>
                      <a:r>
                        <a:rPr lang="en-GB" sz="900" b="0" u="none" dirty="0">
                          <a:latin typeface="Lucida Sans" panose="020B0602030504020204" pitchFamily="34" charset="0"/>
                        </a:rPr>
                        <a:t>(s) + H</a:t>
                      </a:r>
                      <a:r>
                        <a:rPr lang="en-GB" sz="900" b="0" u="none" baseline="-25000" dirty="0">
                          <a:latin typeface="Lucida Sans" panose="020B0602030504020204" pitchFamily="34" charset="0"/>
                        </a:rPr>
                        <a:t>2</a:t>
                      </a:r>
                      <a:r>
                        <a:rPr lang="en-GB" sz="900" b="0" u="none" dirty="0">
                          <a:latin typeface="Lucida Sans" panose="020B0602030504020204" pitchFamily="34" charset="0"/>
                        </a:rPr>
                        <a:t>O(l)</a:t>
                      </a:r>
                    </a:p>
                  </a:txBody>
                  <a:tcPr/>
                </a:tc>
                <a:extLst>
                  <a:ext uri="{0D108BD9-81ED-4DB2-BD59-A6C34878D82A}">
                    <a16:rowId xmlns:a16="http://schemas.microsoft.com/office/drawing/2014/main" val="2979875456"/>
                  </a:ext>
                </a:extLst>
              </a:tr>
              <a:tr h="2736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u="sng" dirty="0">
                          <a:latin typeface="Lucida Sans" panose="020B0602030504020204" pitchFamily="34" charset="0"/>
                        </a:rPr>
                        <a:t>Reaction with CO</a:t>
                      </a:r>
                      <a:r>
                        <a:rPr lang="en-GB" sz="900" b="0" u="none" baseline="-25000" dirty="0">
                          <a:latin typeface="Lucida Sans" panose="020B0602030504020204" pitchFamily="34" charset="0"/>
                        </a:rPr>
                        <a:t>3</a:t>
                      </a:r>
                      <a:r>
                        <a:rPr lang="en-GB" sz="900" b="0" u="none" baseline="30000" dirty="0">
                          <a:latin typeface="Lucida Sans" panose="020B0602030504020204" pitchFamily="34" charset="0"/>
                        </a:rPr>
                        <a:t>2-</a:t>
                      </a:r>
                      <a:endParaRPr lang="en-GB" sz="900" b="0" u="none" dirty="0">
                        <a:latin typeface="Lucida Sans" panose="020B0602030504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rPr>
                        <a:t>M</a:t>
                      </a:r>
                      <a:r>
                        <a:rPr lang="en-GB" sz="900" b="0" u="none" baseline="30000" dirty="0">
                          <a:latin typeface="Lucida Sans" panose="020B0602030504020204" pitchFamily="34" charset="0"/>
                        </a:rPr>
                        <a:t>3+</a:t>
                      </a:r>
                      <a:r>
                        <a:rPr lang="en-GB" sz="900" b="0" u="none" dirty="0">
                          <a:latin typeface="Lucida Sans" panose="020B0602030504020204" pitchFamily="34" charset="0"/>
                        </a:rPr>
                        <a:t> aqua ion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2[M(H</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6</a:t>
                      </a:r>
                      <a:r>
                        <a:rPr lang="en-GB" sz="900" dirty="0">
                          <a:latin typeface="Lucida Sans" panose="020B0602030504020204" pitchFamily="34" charset="0"/>
                        </a:rPr>
                        <a:t>]</a:t>
                      </a:r>
                      <a:r>
                        <a:rPr lang="en-GB" sz="900" baseline="30000" dirty="0">
                          <a:latin typeface="Lucida Sans" panose="020B0602030504020204" pitchFamily="34" charset="0"/>
                        </a:rPr>
                        <a:t>3+</a:t>
                      </a:r>
                      <a:r>
                        <a:rPr lang="en-GB" sz="900" dirty="0">
                          <a:latin typeface="Lucida Sans" panose="020B0602030504020204" pitchFamily="34" charset="0"/>
                        </a:rPr>
                        <a:t> (</a:t>
                      </a:r>
                      <a:r>
                        <a:rPr lang="en-GB" sz="900" dirty="0" err="1">
                          <a:latin typeface="Lucida Sans" panose="020B0602030504020204" pitchFamily="34" charset="0"/>
                        </a:rPr>
                        <a:t>aq</a:t>
                      </a:r>
                      <a:r>
                        <a:rPr lang="en-GB" sz="900" dirty="0">
                          <a:latin typeface="Lucida Sans" panose="020B0602030504020204" pitchFamily="34" charset="0"/>
                        </a:rPr>
                        <a:t>)</a:t>
                      </a:r>
                      <a:r>
                        <a:rPr lang="en-GB" sz="900" baseline="30000" dirty="0">
                          <a:latin typeface="Lucida Sans" panose="020B0602030504020204" pitchFamily="34" charset="0"/>
                        </a:rPr>
                        <a:t> </a:t>
                      </a:r>
                      <a:r>
                        <a:rPr lang="en-GB" sz="900" dirty="0">
                          <a:latin typeface="Lucida Sans" panose="020B0602030504020204" pitchFamily="34" charset="0"/>
                        </a:rPr>
                        <a:t>+ 3CO</a:t>
                      </a:r>
                      <a:r>
                        <a:rPr lang="en-GB" sz="900" baseline="-25000" dirty="0">
                          <a:latin typeface="Lucida Sans" panose="020B0602030504020204" pitchFamily="34" charset="0"/>
                        </a:rPr>
                        <a:t>3</a:t>
                      </a:r>
                      <a:r>
                        <a:rPr lang="en-GB" sz="900" baseline="30000" dirty="0">
                          <a:latin typeface="Lucida Sans" panose="020B0602030504020204" pitchFamily="34" charset="0"/>
                        </a:rPr>
                        <a:t>2-</a:t>
                      </a:r>
                      <a:r>
                        <a:rPr lang="en-GB" sz="900" dirty="0">
                          <a:latin typeface="Lucida Sans" panose="020B0602030504020204" pitchFamily="34" charset="0"/>
                        </a:rPr>
                        <a:t>(</a:t>
                      </a:r>
                      <a:r>
                        <a:rPr lang="en-GB" sz="900" dirty="0" err="1">
                          <a:latin typeface="Lucida Sans" panose="020B0602030504020204" pitchFamily="34" charset="0"/>
                        </a:rPr>
                        <a:t>aq</a:t>
                      </a:r>
                      <a:r>
                        <a:rPr lang="en-GB" sz="900"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dirty="0">
                          <a:latin typeface="Lucida Sans" panose="020B0602030504020204" pitchFamily="34" charset="0"/>
                          <a:cs typeface="Lucida Sans Unicode" panose="020B0602030504020204" pitchFamily="34" charset="0"/>
                        </a:rPr>
                        <a:t> 2[</a:t>
                      </a:r>
                      <a:r>
                        <a:rPr lang="en-GB" sz="900" dirty="0">
                          <a:latin typeface="Lucida Sans" panose="020B0602030504020204" pitchFamily="34" charset="0"/>
                        </a:rPr>
                        <a:t>M(H</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3</a:t>
                      </a:r>
                      <a:r>
                        <a:rPr lang="en-GB" sz="900" dirty="0">
                          <a:latin typeface="Lucida Sans" panose="020B0602030504020204" pitchFamily="34" charset="0"/>
                        </a:rPr>
                        <a:t>(OH)</a:t>
                      </a:r>
                      <a:r>
                        <a:rPr lang="en-GB" sz="900" baseline="-25000" dirty="0">
                          <a:latin typeface="Lucida Sans" panose="020B0602030504020204" pitchFamily="34" charset="0"/>
                        </a:rPr>
                        <a:t>3</a:t>
                      </a:r>
                      <a:r>
                        <a:rPr lang="en-GB" sz="900" dirty="0">
                          <a:latin typeface="Lucida Sans" panose="020B0602030504020204" pitchFamily="34" charset="0"/>
                        </a:rPr>
                        <a:t>](s) + 3H</a:t>
                      </a:r>
                      <a:r>
                        <a:rPr lang="en-GB" sz="900" baseline="-25000" dirty="0">
                          <a:latin typeface="Lucida Sans" panose="020B0602030504020204" pitchFamily="34" charset="0"/>
                        </a:rPr>
                        <a:t>2</a:t>
                      </a:r>
                      <a:r>
                        <a:rPr lang="en-GB" sz="900" dirty="0">
                          <a:latin typeface="Lucida Sans" panose="020B0602030504020204" pitchFamily="34" charset="0"/>
                        </a:rPr>
                        <a:t>O (l) + 3CO</a:t>
                      </a:r>
                      <a:r>
                        <a:rPr lang="en-GB" sz="900" baseline="-25000" dirty="0">
                          <a:latin typeface="Lucida Sans" panose="020B0602030504020204" pitchFamily="34" charset="0"/>
                        </a:rPr>
                        <a:t>2</a:t>
                      </a:r>
                      <a:r>
                        <a:rPr lang="en-GB" sz="900" dirty="0">
                          <a:latin typeface="Lucida Sans" panose="020B0602030504020204" pitchFamily="34" charset="0"/>
                        </a:rPr>
                        <a:t>(g)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u="none" dirty="0">
                        <a:latin typeface="Lucida Sans" panose="020B0602030504020204" pitchFamily="34" charset="0"/>
                      </a:endParaRPr>
                    </a:p>
                  </a:txBody>
                  <a:tcPr/>
                </a:tc>
                <a:extLst>
                  <a:ext uri="{0D108BD9-81ED-4DB2-BD59-A6C34878D82A}">
                    <a16:rowId xmlns:a16="http://schemas.microsoft.com/office/drawing/2014/main" val="2611400238"/>
                  </a:ext>
                </a:extLst>
              </a:tr>
              <a:tr h="2736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rPr>
                        <a:t>M</a:t>
                      </a:r>
                      <a:r>
                        <a:rPr lang="en-GB" sz="900" b="0" u="none" baseline="30000" dirty="0">
                          <a:latin typeface="Lucida Sans" panose="020B0602030504020204" pitchFamily="34" charset="0"/>
                        </a:rPr>
                        <a:t>2+</a:t>
                      </a:r>
                      <a:r>
                        <a:rPr lang="en-GB" sz="900" b="0" u="none" dirty="0">
                          <a:latin typeface="Lucida Sans" panose="020B0602030504020204" pitchFamily="34" charset="0"/>
                        </a:rPr>
                        <a:t> aqua ion</a:t>
                      </a:r>
                    </a:p>
                    <a:p>
                      <a:pPr algn="ctr"/>
                      <a:endParaRPr lang="en-GB" sz="900" b="0" u="none" dirty="0">
                        <a:latin typeface="Lucida Sans" panose="020B0602030504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dirty="0">
                          <a:latin typeface="Lucida Sans" panose="020B0602030504020204" pitchFamily="34" charset="0"/>
                        </a:rPr>
                        <a:t>[M(H</a:t>
                      </a:r>
                      <a:r>
                        <a:rPr lang="en-GB" sz="900" baseline="-25000" dirty="0">
                          <a:latin typeface="Lucida Sans" panose="020B0602030504020204" pitchFamily="34" charset="0"/>
                        </a:rPr>
                        <a:t>2</a:t>
                      </a:r>
                      <a:r>
                        <a:rPr lang="en-GB" sz="900" dirty="0">
                          <a:latin typeface="Lucida Sans" panose="020B0602030504020204" pitchFamily="34" charset="0"/>
                        </a:rPr>
                        <a:t>O)</a:t>
                      </a:r>
                      <a:r>
                        <a:rPr lang="en-GB" sz="900" baseline="-25000" dirty="0">
                          <a:latin typeface="Lucida Sans" panose="020B0602030504020204" pitchFamily="34" charset="0"/>
                        </a:rPr>
                        <a:t>6</a:t>
                      </a:r>
                      <a:r>
                        <a:rPr lang="en-GB" sz="900" dirty="0">
                          <a:latin typeface="Lucida Sans" panose="020B0602030504020204" pitchFamily="34" charset="0"/>
                        </a:rPr>
                        <a:t>]</a:t>
                      </a:r>
                      <a:r>
                        <a:rPr lang="en-GB" sz="900" baseline="30000" dirty="0">
                          <a:latin typeface="Lucida Sans" panose="020B0602030504020204" pitchFamily="34" charset="0"/>
                        </a:rPr>
                        <a:t>2+</a:t>
                      </a:r>
                      <a:r>
                        <a:rPr lang="en-GB" sz="900" dirty="0">
                          <a:latin typeface="Lucida Sans" panose="020B0602030504020204" pitchFamily="34" charset="0"/>
                        </a:rPr>
                        <a:t> (</a:t>
                      </a:r>
                      <a:r>
                        <a:rPr lang="en-GB" sz="900" dirty="0" err="1">
                          <a:latin typeface="Lucida Sans" panose="020B0602030504020204" pitchFamily="34" charset="0"/>
                        </a:rPr>
                        <a:t>aq</a:t>
                      </a:r>
                      <a:r>
                        <a:rPr lang="en-GB" sz="900" dirty="0">
                          <a:latin typeface="Lucida Sans" panose="020B0602030504020204" pitchFamily="34" charset="0"/>
                        </a:rPr>
                        <a:t>)</a:t>
                      </a:r>
                      <a:r>
                        <a:rPr lang="en-GB" sz="900" baseline="30000" dirty="0">
                          <a:latin typeface="Lucida Sans" panose="020B0602030504020204" pitchFamily="34" charset="0"/>
                        </a:rPr>
                        <a:t> </a:t>
                      </a:r>
                      <a:r>
                        <a:rPr lang="en-GB" sz="900" dirty="0">
                          <a:latin typeface="Lucida Sans" panose="020B0602030504020204" pitchFamily="34" charset="0"/>
                        </a:rPr>
                        <a:t>+ CO</a:t>
                      </a:r>
                      <a:r>
                        <a:rPr lang="en-GB" sz="900" baseline="-25000" dirty="0">
                          <a:latin typeface="Lucida Sans" panose="020B0602030504020204" pitchFamily="34" charset="0"/>
                        </a:rPr>
                        <a:t>3</a:t>
                      </a:r>
                      <a:r>
                        <a:rPr lang="en-GB" sz="900" baseline="30000" dirty="0">
                          <a:latin typeface="Lucida Sans" panose="020B0602030504020204" pitchFamily="34" charset="0"/>
                        </a:rPr>
                        <a:t>2-</a:t>
                      </a:r>
                      <a:r>
                        <a:rPr lang="en-GB" sz="900" dirty="0">
                          <a:latin typeface="Lucida Sans" panose="020B0602030504020204" pitchFamily="34" charset="0"/>
                        </a:rPr>
                        <a:t>(</a:t>
                      </a:r>
                      <a:r>
                        <a:rPr lang="en-GB" sz="900" dirty="0" err="1">
                          <a:latin typeface="Lucida Sans" panose="020B0602030504020204" pitchFamily="34" charset="0"/>
                        </a:rPr>
                        <a:t>aq</a:t>
                      </a:r>
                      <a:r>
                        <a:rPr lang="en-GB" sz="900" dirty="0">
                          <a:latin typeface="Lucida Sans" panose="020B0602030504020204" pitchFamily="34" charset="0"/>
                        </a:rPr>
                        <a:t>) </a:t>
                      </a:r>
                      <a:r>
                        <a:rPr lang="en-GB" sz="900" b="0" u="none" dirty="0">
                          <a:latin typeface="Lucida Sans" panose="020B0602030504020204" pitchFamily="34" charset="0"/>
                          <a:cs typeface="Lucida Sans Unicode" panose="020B0602030504020204" pitchFamily="34" charset="0"/>
                        </a:rPr>
                        <a:t>-&gt;</a:t>
                      </a:r>
                      <a:r>
                        <a:rPr lang="en-GB" sz="900" dirty="0">
                          <a:latin typeface="Lucida Sans" panose="020B0602030504020204" pitchFamily="34" charset="0"/>
                          <a:cs typeface="Lucida Sans Unicode" panose="020B0602030504020204" pitchFamily="34" charset="0"/>
                        </a:rPr>
                        <a:t> </a:t>
                      </a:r>
                      <a:r>
                        <a:rPr lang="en-GB" sz="900" dirty="0">
                          <a:latin typeface="Lucida Sans" panose="020B0602030504020204" pitchFamily="34" charset="0"/>
                        </a:rPr>
                        <a:t>MCO</a:t>
                      </a:r>
                      <a:r>
                        <a:rPr lang="en-GB" sz="900" baseline="-25000" dirty="0">
                          <a:latin typeface="Lucida Sans" panose="020B0602030504020204" pitchFamily="34" charset="0"/>
                        </a:rPr>
                        <a:t>3</a:t>
                      </a:r>
                      <a:r>
                        <a:rPr lang="en-GB" sz="900" dirty="0">
                          <a:latin typeface="Lucida Sans" panose="020B0602030504020204" pitchFamily="34" charset="0"/>
                        </a:rPr>
                        <a:t>(s) + 6H</a:t>
                      </a:r>
                      <a:r>
                        <a:rPr lang="en-GB" sz="900" baseline="-25000" dirty="0">
                          <a:latin typeface="Lucida Sans" panose="020B0602030504020204" pitchFamily="34" charset="0"/>
                        </a:rPr>
                        <a:t>2</a:t>
                      </a:r>
                      <a:r>
                        <a:rPr lang="en-GB" sz="900" dirty="0">
                          <a:latin typeface="Lucida Sans" panose="020B0602030504020204" pitchFamily="34" charset="0"/>
                        </a:rPr>
                        <a:t>O (l)</a:t>
                      </a:r>
                    </a:p>
                    <a:p>
                      <a:pPr algn="ctr"/>
                      <a:endParaRPr lang="en-GB" sz="900" dirty="0">
                        <a:latin typeface="Lucida Sans" panose="020B0602030504020204" pitchFamily="34" charset="0"/>
                      </a:endParaRPr>
                    </a:p>
                    <a:p>
                      <a:pPr algn="ctr"/>
                      <a:r>
                        <a:rPr lang="en-GB" sz="900" dirty="0">
                          <a:latin typeface="Lucida Sans" panose="020B0602030504020204" pitchFamily="34" charset="0"/>
                        </a:rPr>
                        <a:t>CO</a:t>
                      </a:r>
                      <a:r>
                        <a:rPr lang="en-GB" sz="900" baseline="-25000" dirty="0">
                          <a:latin typeface="Lucida Sans" panose="020B0602030504020204" pitchFamily="34" charset="0"/>
                        </a:rPr>
                        <a:t>3</a:t>
                      </a:r>
                      <a:r>
                        <a:rPr lang="en-GB" sz="900" baseline="30000" dirty="0">
                          <a:latin typeface="Lucida Sans" panose="020B0602030504020204" pitchFamily="34" charset="0"/>
                        </a:rPr>
                        <a:t>2- </a:t>
                      </a:r>
                      <a:r>
                        <a:rPr lang="en-GB" sz="900" dirty="0">
                          <a:latin typeface="Lucida Sans" panose="020B0602030504020204" pitchFamily="34" charset="0"/>
                        </a:rPr>
                        <a:t>does not remove the proton from the complex, it is not a strong enough base.</a:t>
                      </a:r>
                    </a:p>
                    <a:p>
                      <a:pPr algn="ctr"/>
                      <a:endParaRPr lang="en-GB" sz="900" dirty="0">
                        <a:latin typeface="Lucida Sans" panose="020B0602030504020204" pitchFamily="34" charset="0"/>
                      </a:endParaRPr>
                    </a:p>
                    <a:p>
                      <a:pPr algn="ctr"/>
                      <a:r>
                        <a:rPr lang="en-GB" sz="900" dirty="0">
                          <a:latin typeface="Lucida Sans" panose="020B0602030504020204" pitchFamily="34" charset="0"/>
                        </a:rPr>
                        <a:t>In general carbonates of M</a:t>
                      </a:r>
                      <a:r>
                        <a:rPr lang="en-GB" sz="900" baseline="30000" dirty="0">
                          <a:latin typeface="Lucida Sans" panose="020B0602030504020204" pitchFamily="34" charset="0"/>
                        </a:rPr>
                        <a:t>3+</a:t>
                      </a:r>
                      <a:r>
                        <a:rPr lang="en-GB" sz="900" dirty="0">
                          <a:latin typeface="Lucida Sans" panose="020B0602030504020204" pitchFamily="34" charset="0"/>
                        </a:rPr>
                        <a:t> do not exist, M</a:t>
                      </a:r>
                      <a:r>
                        <a:rPr lang="en-GB" sz="900" baseline="30000" dirty="0">
                          <a:latin typeface="Lucida Sans" panose="020B0602030504020204" pitchFamily="34" charset="0"/>
                        </a:rPr>
                        <a:t>2+</a:t>
                      </a:r>
                      <a:r>
                        <a:rPr lang="en-GB" sz="900" dirty="0">
                          <a:latin typeface="Lucida Sans" panose="020B0602030504020204" pitchFamily="34" charset="0"/>
                        </a:rPr>
                        <a:t> ones do.</a:t>
                      </a:r>
                    </a:p>
                  </a:txBody>
                  <a:tcPr/>
                </a:tc>
                <a:extLst>
                  <a:ext uri="{0D108BD9-81ED-4DB2-BD59-A6C34878D82A}">
                    <a16:rowId xmlns:a16="http://schemas.microsoft.com/office/drawing/2014/main" val="2954871169"/>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557258880"/>
              </p:ext>
            </p:extLst>
          </p:nvPr>
        </p:nvGraphicFramePr>
        <p:xfrm>
          <a:off x="294453" y="1176691"/>
          <a:ext cx="3384376" cy="960120"/>
        </p:xfrm>
        <a:graphic>
          <a:graphicData uri="http://schemas.openxmlformats.org/drawingml/2006/table">
            <a:tbl>
              <a:tblPr firstRow="1" bandRow="1">
                <a:tableStyleId>{69012ECD-51FC-41F1-AA8D-1B2483CD663E}</a:tableStyleId>
              </a:tblPr>
              <a:tblGrid>
                <a:gridCol w="1080120">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tblGrid>
              <a:tr h="0">
                <a:tc gridSpan="2">
                  <a:txBody>
                    <a:bodyPr/>
                    <a:lstStyle/>
                    <a:p>
                      <a:r>
                        <a:rPr lang="en-GB" sz="900" dirty="0">
                          <a:solidFill>
                            <a:schemeClr val="bg1"/>
                          </a:solidFill>
                          <a:latin typeface="Lucida Sans" panose="020B0602030504020204" pitchFamily="34" charset="0"/>
                        </a:rPr>
                        <a:t>1. Keywords</a:t>
                      </a:r>
                      <a:endParaRPr lang="en-GB" sz="900" dirty="0">
                        <a:solidFill>
                          <a:schemeClr val="bg1"/>
                        </a:solidFill>
                        <a:latin typeface="Lucida Sans" pitchFamily="34" charset="0"/>
                        <a:ea typeface="Adobe Fan Heiti Std B"/>
                      </a:endParaRPr>
                    </a:p>
                  </a:txBody>
                  <a:tcPr/>
                </a:tc>
                <a:tc hMerge="1">
                  <a:txBody>
                    <a:bodyPr/>
                    <a:lstStyle/>
                    <a:p>
                      <a:endParaRPr lang="en-GB" dirty="0"/>
                    </a:p>
                  </a:txBody>
                  <a:tcPr/>
                </a:tc>
                <a:extLst>
                  <a:ext uri="{0D108BD9-81ED-4DB2-BD59-A6C34878D82A}">
                    <a16:rowId xmlns:a16="http://schemas.microsoft.com/office/drawing/2014/main" val="10000"/>
                  </a:ext>
                </a:extLst>
              </a:tr>
              <a:tr h="321732">
                <a:tc>
                  <a:txBody>
                    <a:bodyPr/>
                    <a:lstStyle/>
                    <a:p>
                      <a:r>
                        <a:rPr lang="en-GB" sz="900" b="0" dirty="0">
                          <a:solidFill>
                            <a:schemeClr val="tx1"/>
                          </a:solidFill>
                          <a:latin typeface="Lucida Sans" panose="020B0602030504020204" pitchFamily="34" charset="0"/>
                        </a:rPr>
                        <a:t>Amphoteric</a:t>
                      </a:r>
                      <a:endParaRPr lang="en-GB" sz="900" b="0" dirty="0">
                        <a:solidFill>
                          <a:schemeClr val="tx1"/>
                        </a:solidFill>
                        <a:latin typeface="Lucida Sans" pitchFamily="34" charset="0"/>
                        <a:ea typeface="Adobe Fan Heiti Std B" panose="020B0700000000000000" pitchFamily="34" charset="-128"/>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means can behave as an acid and as a base.</a:t>
                      </a:r>
                    </a:p>
                  </a:txBody>
                  <a:tcPr/>
                </a:tc>
                <a:extLst>
                  <a:ext uri="{0D108BD9-81ED-4DB2-BD59-A6C34878D82A}">
                    <a16:rowId xmlns:a16="http://schemas.microsoft.com/office/drawing/2014/main" val="1226557876"/>
                  </a:ext>
                </a:extLst>
              </a:tr>
              <a:tr h="321732">
                <a:tc>
                  <a:txBody>
                    <a:bodyPr/>
                    <a:lstStyle/>
                    <a:p>
                      <a:r>
                        <a:rPr lang="en-GB" sz="900" dirty="0" err="1">
                          <a:solidFill>
                            <a:schemeClr val="tx1"/>
                          </a:solidFill>
                          <a:latin typeface="Lucida Sans" panose="020B0602030504020204" pitchFamily="34" charset="0"/>
                        </a:rPr>
                        <a:t>Hydrolisis</a:t>
                      </a:r>
                      <a:endParaRPr lang="en-GB" sz="900" dirty="0">
                        <a:solidFill>
                          <a:schemeClr val="tx1"/>
                        </a:solidFill>
                        <a:latin typeface="Lucida Sans" pitchFamily="34" charset="0"/>
                        <a:ea typeface="Adobe Fan Heiti Std B" panose="020B0700000000000000" pitchFamily="34" charset="-128"/>
                      </a:endParaRPr>
                    </a:p>
                  </a:txBody>
                  <a:tcPr/>
                </a:tc>
                <a:tc>
                  <a:txBody>
                    <a:bodyPr/>
                    <a:lstStyle/>
                    <a:p>
                      <a:r>
                        <a:rPr lang="en-GB" sz="900" dirty="0">
                          <a:latin typeface="Lucida Sans" panose="020B0602030504020204" pitchFamily="34" charset="0"/>
                        </a:rPr>
                        <a:t>t</a:t>
                      </a:r>
                      <a:r>
                        <a:rPr lang="en-GB" sz="900" b="0" i="0" kern="1200" dirty="0">
                          <a:solidFill>
                            <a:schemeClr val="tx1"/>
                          </a:solidFill>
                          <a:effectLst/>
                          <a:latin typeface="Lucida Sans" panose="020B0602030504020204" pitchFamily="34" charset="0"/>
                          <a:ea typeface="+mn-ea"/>
                          <a:cs typeface="+mn-cs"/>
                        </a:rPr>
                        <a:t>he chemical breakdown of a compound due to reaction with water.</a:t>
                      </a:r>
                      <a:endParaRPr lang="en-GB" sz="900" dirty="0">
                        <a:latin typeface="Lucida Sans" panose="020B0602030504020204" pitchFamily="34" charset="0"/>
                      </a:endParaRPr>
                    </a:p>
                  </a:txBody>
                  <a:tcPr/>
                </a:tc>
                <a:extLst>
                  <a:ext uri="{0D108BD9-81ED-4DB2-BD59-A6C34878D82A}">
                    <a16:rowId xmlns:a16="http://schemas.microsoft.com/office/drawing/2014/main" val="10001"/>
                  </a:ext>
                </a:extLst>
              </a:tr>
            </a:tbl>
          </a:graphicData>
        </a:graphic>
      </p:graphicFrame>
      <p:sp>
        <p:nvSpPr>
          <p:cNvPr id="16" name="TextBox 15"/>
          <p:cNvSpPr txBox="1"/>
          <p:nvPr/>
        </p:nvSpPr>
        <p:spPr>
          <a:xfrm>
            <a:off x="272480" y="188640"/>
            <a:ext cx="3528392" cy="646331"/>
          </a:xfrm>
          <a:prstGeom prst="rect">
            <a:avLst/>
          </a:prstGeom>
          <a:noFill/>
        </p:spPr>
        <p:txBody>
          <a:bodyPr wrap="square" rtlCol="0">
            <a:spAutoFit/>
          </a:bodyPr>
          <a:lstStyle/>
          <a:p>
            <a:r>
              <a:rPr lang="en-GB" dirty="0">
                <a:latin typeface="Lucida Sans" pitchFamily="34" charset="0"/>
              </a:rPr>
              <a:t>Unit 7a: Reactivity of complex ions</a:t>
            </a:r>
          </a:p>
        </p:txBody>
      </p:sp>
      <p:grpSp>
        <p:nvGrpSpPr>
          <p:cNvPr id="5" name="Group 4"/>
          <p:cNvGrpSpPr/>
          <p:nvPr/>
        </p:nvGrpSpPr>
        <p:grpSpPr>
          <a:xfrm>
            <a:off x="294453" y="2620463"/>
            <a:ext cx="2642323" cy="1892179"/>
            <a:chOff x="294453" y="2620463"/>
            <a:chExt cx="2642323" cy="1892179"/>
          </a:xfrm>
        </p:grpSpPr>
        <p:pic>
          <p:nvPicPr>
            <p:cNvPr id="2" name="Picture 1"/>
            <p:cNvPicPr>
              <a:picLocks noChangeAspect="1"/>
            </p:cNvPicPr>
            <p:nvPr/>
          </p:nvPicPr>
          <p:blipFill rotWithShape="1">
            <a:blip r:embed="rId2"/>
            <a:srcRect l="28253" b="15265"/>
            <a:stretch/>
          </p:blipFill>
          <p:spPr>
            <a:xfrm>
              <a:off x="294453" y="2620463"/>
              <a:ext cx="2642323" cy="1892179"/>
            </a:xfrm>
            <a:prstGeom prst="rect">
              <a:avLst/>
            </a:prstGeom>
          </p:spPr>
        </p:pic>
        <p:sp>
          <p:nvSpPr>
            <p:cNvPr id="3" name="Rectangle 2"/>
            <p:cNvSpPr/>
            <p:nvPr/>
          </p:nvSpPr>
          <p:spPr>
            <a:xfrm>
              <a:off x="294453" y="4095303"/>
              <a:ext cx="266059" cy="417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0" name="Table 19"/>
          <p:cNvGraphicFramePr>
            <a:graphicFrameLocks noGrp="1"/>
          </p:cNvGraphicFramePr>
          <p:nvPr>
            <p:extLst>
              <p:ext uri="{D42A27DB-BD31-4B8C-83A1-F6EECF244321}">
                <p14:modId xmlns:p14="http://schemas.microsoft.com/office/powerpoint/2010/main" val="3452242392"/>
              </p:ext>
            </p:extLst>
          </p:nvPr>
        </p:nvGraphicFramePr>
        <p:xfrm>
          <a:off x="3800872" y="3645024"/>
          <a:ext cx="5904656" cy="2787540"/>
        </p:xfrm>
        <a:graphic>
          <a:graphicData uri="http://schemas.openxmlformats.org/drawingml/2006/table">
            <a:tbl>
              <a:tblPr firstRow="1" bandRow="1">
                <a:tableStyleId>{69012ECD-51FC-41F1-AA8D-1B2483CD663E}</a:tableStyleId>
              </a:tblPr>
              <a:tblGrid>
                <a:gridCol w="1345365">
                  <a:extLst>
                    <a:ext uri="{9D8B030D-6E8A-4147-A177-3AD203B41FA5}">
                      <a16:colId xmlns:a16="http://schemas.microsoft.com/office/drawing/2014/main" val="20000"/>
                    </a:ext>
                  </a:extLst>
                </a:gridCol>
                <a:gridCol w="4559291">
                  <a:extLst>
                    <a:ext uri="{9D8B030D-6E8A-4147-A177-3AD203B41FA5}">
                      <a16:colId xmlns:a16="http://schemas.microsoft.com/office/drawing/2014/main" val="670570895"/>
                    </a:ext>
                  </a:extLst>
                </a:gridCol>
              </a:tblGrid>
              <a:tr h="273630">
                <a:tc gridSpan="2">
                  <a:txBody>
                    <a:bodyPr/>
                    <a:lstStyle/>
                    <a:p>
                      <a:r>
                        <a:rPr lang="en-GB" sz="900" b="1" dirty="0">
                          <a:solidFill>
                            <a:schemeClr val="bg1"/>
                          </a:solidFill>
                          <a:latin typeface="Lucida Sans" pitchFamily="34" charset="0"/>
                          <a:ea typeface="Adobe Fan Heiti Std B"/>
                        </a:rPr>
                        <a:t>2.</a:t>
                      </a:r>
                      <a:r>
                        <a:rPr lang="en-GB" sz="900" b="1" baseline="0" dirty="0">
                          <a:solidFill>
                            <a:schemeClr val="bg1"/>
                          </a:solidFill>
                          <a:latin typeface="Lucida Sans" pitchFamily="34" charset="0"/>
                          <a:ea typeface="Adobe Fan Heiti Std B"/>
                        </a:rPr>
                        <a:t> Aluminium</a:t>
                      </a:r>
                      <a:endParaRPr lang="en-GB" sz="900" b="1" dirty="0">
                        <a:solidFill>
                          <a:schemeClr val="bg1"/>
                        </a:solidFill>
                        <a:latin typeface="Lucida Sans" pitchFamily="34" charset="0"/>
                        <a:ea typeface="Adobe Fan Heiti Std B"/>
                      </a:endParaRPr>
                    </a:p>
                  </a:txBody>
                  <a:tcPr/>
                </a:tc>
                <a:tc hMerge="1">
                  <a:txBody>
                    <a:bodyPr/>
                    <a:lstStyle/>
                    <a:p>
                      <a:endParaRPr lang="en-GB"/>
                    </a:p>
                  </a:txBody>
                  <a:tcPr/>
                </a:tc>
                <a:extLst>
                  <a:ext uri="{0D108BD9-81ED-4DB2-BD59-A6C34878D82A}">
                    <a16:rowId xmlns:a16="http://schemas.microsoft.com/office/drawing/2014/main" val="10000"/>
                  </a:ext>
                </a:extLst>
              </a:tr>
              <a:tr h="273630">
                <a:tc gridSpan="2">
                  <a:txBody>
                    <a:bodyPr/>
                    <a:lstStyle/>
                    <a:p>
                      <a:pPr algn="just" fontAlgn="ctr"/>
                      <a:r>
                        <a:rPr lang="en-GB" sz="900" b="0" dirty="0">
                          <a:solidFill>
                            <a:schemeClr val="tx1"/>
                          </a:solidFill>
                          <a:latin typeface="Lucida Sans" panose="020B0602030504020204" pitchFamily="34" charset="0"/>
                        </a:rPr>
                        <a:t>Aluminium hydroxide is the most often quoted example of an amphoteric hydroxide.</a:t>
                      </a:r>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900" b="0" u="none" dirty="0">
                        <a:latin typeface="Lucida Sans" panose="020B0602030504020204" pitchFamily="34" charset="0"/>
                      </a:endParaRPr>
                    </a:p>
                  </a:txBody>
                  <a:tcPr/>
                </a:tc>
                <a:extLst>
                  <a:ext uri="{0D108BD9-81ED-4DB2-BD59-A6C34878D82A}">
                    <a16:rowId xmlns:a16="http://schemas.microsoft.com/office/drawing/2014/main" val="2611400238"/>
                  </a:ext>
                </a:extLst>
              </a:tr>
              <a:tr h="2736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u="none" dirty="0">
                          <a:latin typeface="Lucida Sans" panose="020B0602030504020204" pitchFamily="34" charset="0"/>
                        </a:rPr>
                        <a:t>Acting as an</a:t>
                      </a:r>
                      <a:r>
                        <a:rPr lang="en-GB" sz="900" b="0" u="none" baseline="0" dirty="0">
                          <a:latin typeface="Lucida Sans" panose="020B0602030504020204" pitchFamily="34" charset="0"/>
                        </a:rPr>
                        <a:t> acid</a:t>
                      </a:r>
                      <a:endParaRPr lang="en-GB" sz="900" b="0" u="none" dirty="0">
                        <a:latin typeface="Lucida Sans" panose="020B0602030504020204" pitchFamily="34" charset="0"/>
                      </a:endParaRPr>
                    </a:p>
                    <a:p>
                      <a:pPr algn="ctr"/>
                      <a:endParaRPr lang="en-GB" sz="900" b="0" u="none" dirty="0">
                        <a:latin typeface="Lucida Sans" panose="020B0602030504020204" pitchFamily="34" charset="0"/>
                      </a:endParaRPr>
                    </a:p>
                  </a:txBody>
                  <a:tcPr/>
                </a:tc>
                <a:tc>
                  <a:txBody>
                    <a:bodyPr/>
                    <a:lstStyle/>
                    <a:p>
                      <a:pPr algn="just"/>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6</a:t>
                      </a:r>
                      <a:r>
                        <a:rPr lang="en-GB" sz="900" b="0" dirty="0">
                          <a:latin typeface="Lucida Sans" panose="020B0602030504020204" pitchFamily="34" charset="0"/>
                        </a:rPr>
                        <a:t>]</a:t>
                      </a:r>
                      <a:r>
                        <a:rPr lang="en-GB" sz="900" b="0" baseline="30000" dirty="0">
                          <a:latin typeface="Lucida Sans" panose="020B0602030504020204" pitchFamily="34" charset="0"/>
                        </a:rPr>
                        <a:t>3+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OH</a:t>
                      </a:r>
                      <a:r>
                        <a:rPr lang="en-GB" sz="900" b="0" baseline="30000" dirty="0">
                          <a:latin typeface="Lucida Sans" panose="020B0602030504020204" pitchFamily="34" charset="0"/>
                        </a:rPr>
                        <a:t>-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sym typeface="Wingdings" panose="05000000000000000000" pitchFamily="2" charset="2"/>
                        </a:rPr>
                        <a:t> </a:t>
                      </a: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5</a:t>
                      </a:r>
                      <a:r>
                        <a:rPr lang="en-GB" sz="900" b="0" dirty="0">
                          <a:latin typeface="Lucida Sans" panose="020B0602030504020204" pitchFamily="34" charset="0"/>
                        </a:rPr>
                        <a:t>OH]</a:t>
                      </a:r>
                      <a:r>
                        <a:rPr lang="en-GB" sz="900" b="0" baseline="30000" dirty="0">
                          <a:latin typeface="Lucida Sans" panose="020B0602030504020204" pitchFamily="34" charset="0"/>
                        </a:rPr>
                        <a:t>2+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H</a:t>
                      </a:r>
                      <a:r>
                        <a:rPr lang="en-GB" sz="900" b="0" baseline="-25000" dirty="0">
                          <a:latin typeface="Lucida Sans" panose="020B0602030504020204" pitchFamily="34" charset="0"/>
                        </a:rPr>
                        <a:t>2</a:t>
                      </a:r>
                      <a:r>
                        <a:rPr lang="en-GB" sz="900" b="0" dirty="0">
                          <a:latin typeface="Lucida Sans" panose="020B0602030504020204" pitchFamily="34" charset="0"/>
                        </a:rPr>
                        <a:t>O (l)</a:t>
                      </a:r>
                    </a:p>
                    <a:p>
                      <a:pPr algn="just"/>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5</a:t>
                      </a:r>
                      <a:r>
                        <a:rPr lang="en-GB" sz="900" b="0" dirty="0">
                          <a:latin typeface="Lucida Sans" panose="020B0602030504020204" pitchFamily="34" charset="0"/>
                        </a:rPr>
                        <a:t>OH]</a:t>
                      </a:r>
                      <a:r>
                        <a:rPr lang="en-GB" sz="900" b="0" baseline="30000" dirty="0">
                          <a:latin typeface="Lucida Sans" panose="020B0602030504020204" pitchFamily="34" charset="0"/>
                        </a:rPr>
                        <a:t>2+</a:t>
                      </a:r>
                      <a:r>
                        <a:rPr lang="en-GB" sz="900" b="0" dirty="0">
                          <a:latin typeface="Lucida Sans" panose="020B0602030504020204" pitchFamily="34" charset="0"/>
                        </a:rPr>
                        <a:t> (</a:t>
                      </a:r>
                      <a:r>
                        <a:rPr lang="en-GB" sz="900" b="0" dirty="0" err="1">
                          <a:latin typeface="Lucida Sans" panose="020B0602030504020204" pitchFamily="34" charset="0"/>
                        </a:rPr>
                        <a:t>aq</a:t>
                      </a:r>
                      <a:r>
                        <a:rPr lang="en-GB" sz="900" b="0" dirty="0">
                          <a:latin typeface="Lucida Sans" panose="020B0602030504020204" pitchFamily="34" charset="0"/>
                        </a:rPr>
                        <a:t>) + OH</a:t>
                      </a:r>
                      <a:r>
                        <a:rPr lang="en-GB" sz="900" b="0" baseline="30000" dirty="0">
                          <a:latin typeface="Lucida Sans" panose="020B0602030504020204" pitchFamily="34" charset="0"/>
                        </a:rPr>
                        <a:t>-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sym typeface="Wingdings" panose="05000000000000000000" pitchFamily="2" charset="2"/>
                        </a:rPr>
                        <a:t> </a:t>
                      </a: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4</a:t>
                      </a:r>
                      <a:r>
                        <a:rPr lang="en-GB" sz="900" b="0" dirty="0">
                          <a:latin typeface="Lucida Sans" panose="020B0602030504020204" pitchFamily="34" charset="0"/>
                        </a:rPr>
                        <a:t>(OH)</a:t>
                      </a:r>
                      <a:r>
                        <a:rPr lang="en-GB" sz="900" b="0" baseline="-25000" dirty="0">
                          <a:latin typeface="Lucida Sans" panose="020B0602030504020204" pitchFamily="34" charset="0"/>
                        </a:rPr>
                        <a:t>2</a:t>
                      </a:r>
                      <a:r>
                        <a:rPr lang="en-GB" sz="900" b="0" dirty="0">
                          <a:latin typeface="Lucida Sans" panose="020B0602030504020204" pitchFamily="34" charset="0"/>
                        </a:rPr>
                        <a:t> ]</a:t>
                      </a:r>
                      <a:r>
                        <a:rPr lang="en-GB" sz="900" b="0" baseline="30000" dirty="0">
                          <a:latin typeface="Lucida Sans" panose="020B0602030504020204" pitchFamily="34" charset="0"/>
                        </a:rPr>
                        <a:t>+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H</a:t>
                      </a:r>
                      <a:r>
                        <a:rPr lang="en-GB" sz="900" b="0" baseline="-25000" dirty="0">
                          <a:latin typeface="Lucida Sans" panose="020B0602030504020204" pitchFamily="34" charset="0"/>
                        </a:rPr>
                        <a:t>2</a:t>
                      </a:r>
                      <a:r>
                        <a:rPr lang="en-GB" sz="900" b="0" dirty="0">
                          <a:latin typeface="Lucida Sans" panose="020B0602030504020204" pitchFamily="34" charset="0"/>
                        </a:rPr>
                        <a:t>O (l)</a:t>
                      </a:r>
                    </a:p>
                    <a:p>
                      <a:pPr algn="just"/>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4</a:t>
                      </a:r>
                      <a:r>
                        <a:rPr lang="en-GB" sz="900" b="0" dirty="0">
                          <a:latin typeface="Lucida Sans" panose="020B0602030504020204" pitchFamily="34" charset="0"/>
                        </a:rPr>
                        <a:t>(OH)</a:t>
                      </a:r>
                      <a:r>
                        <a:rPr lang="en-GB" sz="900" b="0" baseline="-25000" dirty="0">
                          <a:latin typeface="Lucida Sans" panose="020B0602030504020204" pitchFamily="34" charset="0"/>
                        </a:rPr>
                        <a:t>2</a:t>
                      </a:r>
                      <a:r>
                        <a:rPr lang="en-GB" sz="900" b="0" dirty="0">
                          <a:latin typeface="Lucida Sans" panose="020B0602030504020204" pitchFamily="34" charset="0"/>
                        </a:rPr>
                        <a:t> ]</a:t>
                      </a:r>
                      <a:r>
                        <a:rPr lang="en-GB" sz="900" b="0" baseline="30000" dirty="0">
                          <a:latin typeface="Lucida Sans" panose="020B0602030504020204" pitchFamily="34" charset="0"/>
                        </a:rPr>
                        <a:t> +</a:t>
                      </a:r>
                      <a:r>
                        <a:rPr lang="en-GB" sz="900" b="0" dirty="0">
                          <a:latin typeface="Lucida Sans" panose="020B0602030504020204" pitchFamily="34" charset="0"/>
                        </a:rPr>
                        <a:t>  (</a:t>
                      </a:r>
                      <a:r>
                        <a:rPr lang="en-GB" sz="900" b="0" dirty="0" err="1">
                          <a:latin typeface="Lucida Sans" panose="020B0602030504020204" pitchFamily="34" charset="0"/>
                        </a:rPr>
                        <a:t>aq</a:t>
                      </a:r>
                      <a:r>
                        <a:rPr lang="en-GB" sz="900" b="0" dirty="0">
                          <a:latin typeface="Lucida Sans" panose="020B0602030504020204" pitchFamily="34" charset="0"/>
                        </a:rPr>
                        <a:t>) + OH</a:t>
                      </a:r>
                      <a:r>
                        <a:rPr lang="en-GB" sz="900" b="0" baseline="30000" dirty="0">
                          <a:latin typeface="Lucida Sans" panose="020B0602030504020204" pitchFamily="34" charset="0"/>
                        </a:rPr>
                        <a:t>-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sym typeface="Wingdings" panose="05000000000000000000" pitchFamily="2" charset="2"/>
                        </a:rPr>
                        <a:t> </a:t>
                      </a: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3</a:t>
                      </a:r>
                      <a:r>
                        <a:rPr lang="en-GB" sz="900" b="0" dirty="0">
                          <a:latin typeface="Lucida Sans" panose="020B0602030504020204" pitchFamily="34" charset="0"/>
                        </a:rPr>
                        <a:t>(OH)</a:t>
                      </a:r>
                      <a:r>
                        <a:rPr lang="en-GB" sz="900" b="0" baseline="-25000" dirty="0">
                          <a:latin typeface="Lucida Sans" panose="020B0602030504020204" pitchFamily="34" charset="0"/>
                        </a:rPr>
                        <a:t>3</a:t>
                      </a:r>
                      <a:r>
                        <a:rPr lang="en-GB" sz="900" b="0" dirty="0">
                          <a:latin typeface="Lucida Sans" panose="020B0602030504020204" pitchFamily="34" charset="0"/>
                        </a:rPr>
                        <a:t>] (s)</a:t>
                      </a:r>
                      <a:r>
                        <a:rPr lang="en-GB" sz="900" b="0" baseline="30000" dirty="0">
                          <a:latin typeface="Lucida Sans" panose="020B0602030504020204" pitchFamily="34" charset="0"/>
                        </a:rPr>
                        <a:t> </a:t>
                      </a:r>
                      <a:r>
                        <a:rPr lang="en-GB" sz="900" b="0" dirty="0">
                          <a:latin typeface="Lucida Sans" panose="020B0602030504020204" pitchFamily="34" charset="0"/>
                        </a:rPr>
                        <a:t>+ H</a:t>
                      </a:r>
                      <a:r>
                        <a:rPr lang="en-GB" sz="900" b="0" baseline="-25000" dirty="0">
                          <a:latin typeface="Lucida Sans" panose="020B0602030504020204" pitchFamily="34" charset="0"/>
                        </a:rPr>
                        <a:t>2</a:t>
                      </a:r>
                      <a:r>
                        <a:rPr lang="en-GB" sz="900" b="0" dirty="0">
                          <a:latin typeface="Lucida Sans" panose="020B0602030504020204" pitchFamily="34" charset="0"/>
                        </a:rPr>
                        <a:t>O (l)</a:t>
                      </a:r>
                    </a:p>
                    <a:p>
                      <a:pPr marL="0" marR="0" indent="0" algn="just" defTabSz="914400" rtl="0" eaLnBrk="1" fontAlgn="auto" latinLnBrk="0" hangingPunct="1">
                        <a:lnSpc>
                          <a:spcPct val="100000"/>
                        </a:lnSpc>
                        <a:spcBef>
                          <a:spcPts val="0"/>
                        </a:spcBef>
                        <a:spcAft>
                          <a:spcPts val="0"/>
                        </a:spcAft>
                        <a:buClrTx/>
                        <a:buSzTx/>
                        <a:buFontTx/>
                        <a:buNone/>
                        <a:tabLst/>
                        <a:defRPr/>
                      </a:pPr>
                      <a:endParaRPr lang="en-GB" sz="900" b="0" dirty="0">
                        <a:solidFill>
                          <a:schemeClr val="tx1"/>
                        </a:solidFill>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Lucida Sans" panose="020B0602030504020204" pitchFamily="34" charset="0"/>
                        </a:rPr>
                        <a:t>This ion will dissolve. What you see occurring is the precipitation of neutral aluminium hydroxide and then the re-dissolving of it. The aluminium hydroxide has acted as an acid.</a:t>
                      </a:r>
                    </a:p>
                    <a:p>
                      <a:pPr algn="just"/>
                      <a:endParaRPr lang="en-GB" sz="900" b="0" dirty="0">
                        <a:latin typeface="Lucida Sans" panose="020B0602030504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3</a:t>
                      </a:r>
                      <a:r>
                        <a:rPr lang="en-GB" sz="900" b="0" dirty="0">
                          <a:latin typeface="Lucida Sans" panose="020B0602030504020204" pitchFamily="34" charset="0"/>
                        </a:rPr>
                        <a:t>(OH)</a:t>
                      </a:r>
                      <a:r>
                        <a:rPr lang="en-GB" sz="900" b="0" baseline="-25000" dirty="0">
                          <a:latin typeface="Lucida Sans" panose="020B0602030504020204" pitchFamily="34" charset="0"/>
                        </a:rPr>
                        <a:t>3</a:t>
                      </a:r>
                      <a:r>
                        <a:rPr lang="en-GB" sz="900" b="0" dirty="0">
                          <a:latin typeface="Lucida Sans" panose="020B0602030504020204" pitchFamily="34" charset="0"/>
                        </a:rPr>
                        <a:t>](s) + OH</a:t>
                      </a:r>
                      <a:r>
                        <a:rPr lang="en-GB" sz="900" b="0" baseline="30000" dirty="0">
                          <a:latin typeface="Lucida Sans" panose="020B0602030504020204" pitchFamily="34" charset="0"/>
                        </a:rPr>
                        <a:t>-</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sym typeface="Wingdings" panose="05000000000000000000" pitchFamily="2" charset="2"/>
                        </a:rPr>
                        <a:t> </a:t>
                      </a:r>
                      <a:r>
                        <a:rPr lang="en-GB" sz="900" b="0" dirty="0">
                          <a:latin typeface="Lucida Sans" panose="020B0602030504020204" pitchFamily="34" charset="0"/>
                        </a:rPr>
                        <a:t>[Al(OH)</a:t>
                      </a:r>
                      <a:r>
                        <a:rPr lang="en-GB" sz="900" b="0" baseline="-25000" dirty="0">
                          <a:latin typeface="Lucida Sans" panose="020B0602030504020204" pitchFamily="34" charset="0"/>
                        </a:rPr>
                        <a:t>4</a:t>
                      </a:r>
                      <a:r>
                        <a:rPr lang="en-GB" sz="900" b="0" dirty="0">
                          <a:latin typeface="Lucida Sans" panose="020B0602030504020204" pitchFamily="34" charset="0"/>
                        </a:rPr>
                        <a:t>]</a:t>
                      </a:r>
                      <a:r>
                        <a:rPr lang="en-GB" sz="900" b="0" baseline="30000" dirty="0">
                          <a:latin typeface="Lucida Sans" panose="020B0602030504020204" pitchFamily="34" charset="0"/>
                        </a:rPr>
                        <a:t>-</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a:t>
                      </a:r>
                      <a:r>
                        <a:rPr lang="en-GB" sz="900" b="0" baseline="30000" dirty="0">
                          <a:latin typeface="Lucida Sans" panose="020B0602030504020204" pitchFamily="34" charset="0"/>
                        </a:rPr>
                        <a:t> </a:t>
                      </a:r>
                      <a:r>
                        <a:rPr lang="en-GB" sz="900" b="0" dirty="0">
                          <a:latin typeface="Lucida Sans" panose="020B0602030504020204" pitchFamily="34" charset="0"/>
                        </a:rPr>
                        <a:t>+ 3H</a:t>
                      </a:r>
                      <a:r>
                        <a:rPr lang="en-GB" sz="900" b="0" baseline="-25000" dirty="0">
                          <a:latin typeface="Lucida Sans" panose="020B0602030504020204" pitchFamily="34" charset="0"/>
                        </a:rPr>
                        <a:t>2</a:t>
                      </a:r>
                      <a:r>
                        <a:rPr lang="en-GB" sz="900" b="0" dirty="0">
                          <a:latin typeface="Lucida Sans" panose="020B0602030504020204" pitchFamily="34" charset="0"/>
                        </a:rPr>
                        <a:t>O(l)</a:t>
                      </a:r>
                      <a:endParaRPr lang="en-GB" sz="900" b="0" dirty="0">
                        <a:solidFill>
                          <a:schemeClr val="tx1"/>
                        </a:solidFill>
                        <a:latin typeface="Lucida Sans" panose="020B0602030504020204" pitchFamily="34" charset="0"/>
                      </a:endParaRPr>
                    </a:p>
                  </a:txBody>
                  <a:tcPr/>
                </a:tc>
                <a:extLst>
                  <a:ext uri="{0D108BD9-81ED-4DB2-BD59-A6C34878D82A}">
                    <a16:rowId xmlns:a16="http://schemas.microsoft.com/office/drawing/2014/main" val="2954871169"/>
                  </a:ext>
                </a:extLst>
              </a:tr>
              <a:tr h="27363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Acting as a base.</a:t>
                      </a:r>
                    </a:p>
                    <a:p>
                      <a:pPr algn="ctr"/>
                      <a:endParaRPr lang="en-GB" sz="900" b="0" u="none" dirty="0">
                        <a:latin typeface="Lucida Sans" panose="020B0602030504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3</a:t>
                      </a:r>
                      <a:r>
                        <a:rPr lang="en-GB" sz="900" b="0" dirty="0">
                          <a:latin typeface="Lucida Sans" panose="020B0602030504020204" pitchFamily="34" charset="0"/>
                        </a:rPr>
                        <a:t>(OH)</a:t>
                      </a:r>
                      <a:r>
                        <a:rPr lang="en-GB" sz="900" b="0" baseline="-25000" dirty="0">
                          <a:latin typeface="Lucida Sans" panose="020B0602030504020204" pitchFamily="34" charset="0"/>
                        </a:rPr>
                        <a:t>3</a:t>
                      </a:r>
                      <a:r>
                        <a:rPr lang="en-GB" sz="900" b="0" dirty="0">
                          <a:latin typeface="Lucida Sans" panose="020B0602030504020204" pitchFamily="34" charset="0"/>
                        </a:rPr>
                        <a:t>] (s)</a:t>
                      </a:r>
                      <a:r>
                        <a:rPr lang="en-GB" sz="900" b="0" baseline="30000" dirty="0">
                          <a:latin typeface="Lucida Sans" panose="020B0602030504020204" pitchFamily="34" charset="0"/>
                        </a:rPr>
                        <a:t> </a:t>
                      </a:r>
                      <a:r>
                        <a:rPr lang="en-GB" sz="900" b="0" dirty="0">
                          <a:latin typeface="Lucida Sans" panose="020B0602030504020204" pitchFamily="34" charset="0"/>
                        </a:rPr>
                        <a:t>+ 3HCl (</a:t>
                      </a:r>
                      <a:r>
                        <a:rPr lang="en-GB" sz="900" b="0" dirty="0" err="1">
                          <a:latin typeface="Lucida Sans" panose="020B0602030504020204" pitchFamily="34" charset="0"/>
                        </a:rPr>
                        <a:t>aq</a:t>
                      </a:r>
                      <a:r>
                        <a:rPr lang="en-GB" sz="900" b="0" dirty="0">
                          <a:latin typeface="Lucida Sans" panose="020B0602030504020204" pitchFamily="34" charset="0"/>
                        </a:rPr>
                        <a:t>) </a:t>
                      </a:r>
                      <a:r>
                        <a:rPr lang="en-GB" sz="900" b="0" dirty="0">
                          <a:latin typeface="Lucida Sans" panose="020B0602030504020204" pitchFamily="34" charset="0"/>
                          <a:sym typeface="Wingdings" panose="05000000000000000000" pitchFamily="2" charset="2"/>
                        </a:rPr>
                        <a:t>  </a:t>
                      </a:r>
                      <a:r>
                        <a:rPr lang="en-GB" sz="900" b="0" dirty="0">
                          <a:latin typeface="Lucida Sans" panose="020B0602030504020204" pitchFamily="34" charset="0"/>
                        </a:rPr>
                        <a:t>[Al(H</a:t>
                      </a:r>
                      <a:r>
                        <a:rPr lang="en-GB" sz="900" b="0" baseline="-25000" dirty="0">
                          <a:latin typeface="Lucida Sans" panose="020B0602030504020204" pitchFamily="34" charset="0"/>
                        </a:rPr>
                        <a:t>2</a:t>
                      </a:r>
                      <a:r>
                        <a:rPr lang="en-GB" sz="900" b="0" dirty="0">
                          <a:latin typeface="Lucida Sans" panose="020B0602030504020204" pitchFamily="34" charset="0"/>
                        </a:rPr>
                        <a:t>O)</a:t>
                      </a:r>
                      <a:r>
                        <a:rPr lang="en-GB" sz="900" b="0" baseline="-25000" dirty="0">
                          <a:latin typeface="Lucida Sans" panose="020B0602030504020204" pitchFamily="34" charset="0"/>
                        </a:rPr>
                        <a:t>6 </a:t>
                      </a:r>
                      <a:r>
                        <a:rPr lang="en-GB" sz="900" b="0" dirty="0">
                          <a:latin typeface="Lucida Sans" panose="020B0602030504020204" pitchFamily="34" charset="0"/>
                        </a:rPr>
                        <a:t>]</a:t>
                      </a:r>
                      <a:r>
                        <a:rPr lang="en-GB" sz="900" b="0" baseline="30000" dirty="0">
                          <a:latin typeface="Lucida Sans" panose="020B0602030504020204" pitchFamily="34" charset="0"/>
                        </a:rPr>
                        <a:t>3+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+ 3Cl</a:t>
                      </a:r>
                      <a:r>
                        <a:rPr lang="en-GB" sz="900" b="0" baseline="30000" dirty="0">
                          <a:latin typeface="Lucida Sans" panose="020B0602030504020204" pitchFamily="34" charset="0"/>
                        </a:rPr>
                        <a:t>- </a:t>
                      </a:r>
                      <a:r>
                        <a:rPr lang="en-GB" sz="900" b="0" dirty="0">
                          <a:latin typeface="Lucida Sans" panose="020B0602030504020204" pitchFamily="34" charset="0"/>
                        </a:rPr>
                        <a:t>(</a:t>
                      </a:r>
                      <a:r>
                        <a:rPr lang="en-GB" sz="900" b="0" dirty="0" err="1">
                          <a:latin typeface="Lucida Sans" panose="020B0602030504020204" pitchFamily="34" charset="0"/>
                        </a:rPr>
                        <a:t>aq</a:t>
                      </a:r>
                      <a:r>
                        <a:rPr lang="en-GB" sz="900" b="0" dirty="0">
                          <a:latin typeface="Lucida Sans" panose="020B060203050402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900" b="0" dirty="0">
                        <a:latin typeface="Lucida Sans" panose="020B0602030504020204" pitchFamily="34" charset="0"/>
                      </a:endParaRPr>
                    </a:p>
                    <a:p>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3</a:t>
                      </a:r>
                      <a:r>
                        <a:rPr lang="en-GB" sz="900" b="0" dirty="0">
                          <a:solidFill>
                            <a:schemeClr val="tx1"/>
                          </a:solidFill>
                          <a:latin typeface="Lucida Sans" panose="020B0602030504020204" pitchFamily="34" charset="0"/>
                        </a:rPr>
                        <a:t>(OH)</a:t>
                      </a:r>
                      <a:r>
                        <a:rPr lang="en-GB" sz="900" b="0" baseline="-25000" dirty="0">
                          <a:solidFill>
                            <a:schemeClr val="tx1"/>
                          </a:solidFill>
                          <a:latin typeface="Lucida Sans" panose="020B0602030504020204" pitchFamily="34" charset="0"/>
                        </a:rPr>
                        <a:t>3</a:t>
                      </a:r>
                      <a:r>
                        <a:rPr lang="en-GB" sz="900" b="0" dirty="0">
                          <a:solidFill>
                            <a:schemeClr val="tx1"/>
                          </a:solidFill>
                          <a:latin typeface="Lucida Sans" panose="020B0602030504020204" pitchFamily="34" charset="0"/>
                        </a:rPr>
                        <a:t>](s)</a:t>
                      </a:r>
                      <a:r>
                        <a:rPr lang="en-GB" sz="900" b="0" baseline="3000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 H</a:t>
                      </a:r>
                      <a:r>
                        <a:rPr lang="en-GB" sz="900" b="0" baseline="30000" dirty="0">
                          <a:solidFill>
                            <a:schemeClr val="tx1"/>
                          </a:solidFill>
                          <a:latin typeface="Lucida Sans" panose="020B0602030504020204" pitchFamily="34" charset="0"/>
                        </a:rPr>
                        <a:t>+</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sym typeface="Wingdings" panose="05000000000000000000" pitchFamily="2" charset="2"/>
                        </a:rPr>
                        <a:t> </a:t>
                      </a:r>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4 </a:t>
                      </a:r>
                      <a:r>
                        <a:rPr lang="en-GB" sz="900" b="0" dirty="0">
                          <a:solidFill>
                            <a:schemeClr val="tx1"/>
                          </a:solidFill>
                          <a:latin typeface="Lucida Sans" panose="020B0602030504020204" pitchFamily="34" charset="0"/>
                        </a:rPr>
                        <a:t>(OH)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a:t>
                      </a:r>
                      <a:r>
                        <a:rPr lang="en-GB" sz="900" b="0" baseline="3000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p>
                    <a:p>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4 </a:t>
                      </a:r>
                      <a:r>
                        <a:rPr lang="en-GB" sz="900" b="0" dirty="0">
                          <a:solidFill>
                            <a:schemeClr val="tx1"/>
                          </a:solidFill>
                          <a:latin typeface="Lucida Sans" panose="020B0602030504020204" pitchFamily="34" charset="0"/>
                        </a:rPr>
                        <a:t>(OH)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a:t>
                      </a:r>
                      <a:r>
                        <a:rPr lang="en-GB" sz="900" b="0" baseline="3000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 H</a:t>
                      </a:r>
                      <a:r>
                        <a:rPr lang="en-GB" sz="900" b="0" baseline="30000" dirty="0">
                          <a:solidFill>
                            <a:schemeClr val="tx1"/>
                          </a:solidFill>
                          <a:latin typeface="Lucida Sans" panose="020B0602030504020204" pitchFamily="34" charset="0"/>
                        </a:rPr>
                        <a:t>+</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sym typeface="Wingdings" panose="05000000000000000000" pitchFamily="2" charset="2"/>
                        </a:rPr>
                        <a:t> </a:t>
                      </a:r>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5 </a:t>
                      </a:r>
                      <a:r>
                        <a:rPr lang="en-GB" sz="900" b="0" dirty="0">
                          <a:solidFill>
                            <a:schemeClr val="tx1"/>
                          </a:solidFill>
                          <a:latin typeface="Lucida Sans" panose="020B0602030504020204" pitchFamily="34" charset="0"/>
                        </a:rPr>
                        <a:t>(OH)]</a:t>
                      </a:r>
                      <a:r>
                        <a:rPr lang="en-GB" sz="900" b="0" baseline="30000" dirty="0">
                          <a:solidFill>
                            <a:schemeClr val="tx1"/>
                          </a:solidFill>
                          <a:latin typeface="Lucida Sans" panose="020B0602030504020204" pitchFamily="34" charset="0"/>
                        </a:rPr>
                        <a:t>2+ </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p>
                    <a:p>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5 </a:t>
                      </a:r>
                      <a:r>
                        <a:rPr lang="en-GB" sz="900" b="0" dirty="0">
                          <a:solidFill>
                            <a:schemeClr val="tx1"/>
                          </a:solidFill>
                          <a:latin typeface="Lucida Sans" panose="020B0602030504020204" pitchFamily="34" charset="0"/>
                        </a:rPr>
                        <a:t>(OH)]</a:t>
                      </a:r>
                      <a:r>
                        <a:rPr lang="en-GB" sz="900" b="0" baseline="30000" dirty="0">
                          <a:solidFill>
                            <a:schemeClr val="tx1"/>
                          </a:solidFill>
                          <a:latin typeface="Lucida Sans" panose="020B0602030504020204" pitchFamily="34" charset="0"/>
                        </a:rPr>
                        <a:t>2+ </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 H</a:t>
                      </a:r>
                      <a:r>
                        <a:rPr lang="en-GB" sz="900" b="0" baseline="30000" dirty="0">
                          <a:solidFill>
                            <a:schemeClr val="tx1"/>
                          </a:solidFill>
                          <a:latin typeface="Lucida Sans" panose="020B0602030504020204" pitchFamily="34" charset="0"/>
                        </a:rPr>
                        <a:t>+</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r>
                        <a:rPr lang="en-GB" sz="900" b="0" dirty="0">
                          <a:solidFill>
                            <a:schemeClr val="tx1"/>
                          </a:solidFill>
                          <a:latin typeface="Lucida Sans" panose="020B0602030504020204" pitchFamily="34" charset="0"/>
                          <a:sym typeface="Wingdings" panose="05000000000000000000" pitchFamily="2" charset="2"/>
                        </a:rPr>
                        <a:t> </a:t>
                      </a:r>
                      <a:r>
                        <a:rPr lang="en-GB" sz="900" b="0" dirty="0">
                          <a:solidFill>
                            <a:schemeClr val="tx1"/>
                          </a:solidFill>
                          <a:latin typeface="Lucida Sans" panose="020B0602030504020204" pitchFamily="34" charset="0"/>
                        </a:rPr>
                        <a:t>[Al(H</a:t>
                      </a:r>
                      <a:r>
                        <a:rPr lang="en-GB" sz="900" b="0" baseline="-25000" dirty="0">
                          <a:solidFill>
                            <a:schemeClr val="tx1"/>
                          </a:solidFill>
                          <a:latin typeface="Lucida Sans" panose="020B0602030504020204" pitchFamily="34" charset="0"/>
                        </a:rPr>
                        <a:t>2</a:t>
                      </a:r>
                      <a:r>
                        <a:rPr lang="en-GB" sz="900" b="0" dirty="0">
                          <a:solidFill>
                            <a:schemeClr val="tx1"/>
                          </a:solidFill>
                          <a:latin typeface="Lucida Sans" panose="020B0602030504020204" pitchFamily="34" charset="0"/>
                        </a:rPr>
                        <a:t>O)</a:t>
                      </a:r>
                      <a:r>
                        <a:rPr lang="en-GB" sz="900" b="0" baseline="-25000" dirty="0">
                          <a:solidFill>
                            <a:schemeClr val="tx1"/>
                          </a:solidFill>
                          <a:latin typeface="Lucida Sans" panose="020B0602030504020204" pitchFamily="34" charset="0"/>
                        </a:rPr>
                        <a:t>6 </a:t>
                      </a:r>
                      <a:r>
                        <a:rPr lang="en-GB" sz="900" b="0" dirty="0">
                          <a:solidFill>
                            <a:schemeClr val="tx1"/>
                          </a:solidFill>
                          <a:latin typeface="Lucida Sans" panose="020B0602030504020204" pitchFamily="34" charset="0"/>
                        </a:rPr>
                        <a:t>]</a:t>
                      </a:r>
                      <a:r>
                        <a:rPr lang="en-GB" sz="900" b="0" baseline="30000" dirty="0">
                          <a:solidFill>
                            <a:schemeClr val="tx1"/>
                          </a:solidFill>
                          <a:latin typeface="Lucida Sans" panose="020B0602030504020204" pitchFamily="34" charset="0"/>
                        </a:rPr>
                        <a:t>3+ </a:t>
                      </a:r>
                      <a:r>
                        <a:rPr lang="en-GB" sz="900" b="0" dirty="0">
                          <a:solidFill>
                            <a:schemeClr val="tx1"/>
                          </a:solidFill>
                          <a:latin typeface="Lucida Sans" panose="020B0602030504020204" pitchFamily="34" charset="0"/>
                        </a:rPr>
                        <a:t>(</a:t>
                      </a:r>
                      <a:r>
                        <a:rPr lang="en-GB" sz="900" b="0" dirty="0" err="1">
                          <a:solidFill>
                            <a:schemeClr val="tx1"/>
                          </a:solidFill>
                          <a:latin typeface="Lucida Sans" panose="020B0602030504020204" pitchFamily="34" charset="0"/>
                        </a:rPr>
                        <a:t>aq</a:t>
                      </a:r>
                      <a:r>
                        <a:rPr lang="en-GB" sz="900" b="0" dirty="0">
                          <a:solidFill>
                            <a:schemeClr val="tx1"/>
                          </a:solidFill>
                          <a:latin typeface="Lucida Sans" panose="020B0602030504020204" pitchFamily="34" charset="0"/>
                        </a:rPr>
                        <a:t>) </a:t>
                      </a:r>
                    </a:p>
                    <a:p>
                      <a:endParaRPr lang="en-GB" sz="900" b="0" dirty="0">
                        <a:latin typeface="Lucida Sans" panose="020B0602030504020204" pitchFamily="34" charset="0"/>
                      </a:endParaRPr>
                    </a:p>
                  </a:txBody>
                  <a:tcPr/>
                </a:tc>
                <a:extLst>
                  <a:ext uri="{0D108BD9-81ED-4DB2-BD59-A6C34878D82A}">
                    <a16:rowId xmlns:a16="http://schemas.microsoft.com/office/drawing/2014/main" val="1659117771"/>
                  </a:ext>
                </a:extLst>
              </a:tr>
            </a:tbl>
          </a:graphicData>
        </a:graphic>
      </p:graphicFrame>
    </p:spTree>
    <p:extLst>
      <p:ext uri="{BB962C8B-B14F-4D97-AF65-F5344CB8AC3E}">
        <p14:creationId xmlns:p14="http://schemas.microsoft.com/office/powerpoint/2010/main" val="3846303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3D60ED4131A84DA24D72974A62942F" ma:contentTypeVersion="14" ma:contentTypeDescription="Create a new document." ma:contentTypeScope="" ma:versionID="8c7e6a2a58108f1f49c6d5eaca977a3c">
  <xsd:schema xmlns:xsd="http://www.w3.org/2001/XMLSchema" xmlns:xs="http://www.w3.org/2001/XMLSchema" xmlns:p="http://schemas.microsoft.com/office/2006/metadata/properties" xmlns:ns2="cb867cd9-1ebf-4326-8bf2-f0618fbf1605" xmlns:ns3="55eed747-021d-4554-9e4d-493dfc84f766" targetNamespace="http://schemas.microsoft.com/office/2006/metadata/properties" ma:root="true" ma:fieldsID="72efa41c6ab36465ba3a3765f6010439" ns2:_="" ns3:_="">
    <xsd:import namespace="cb867cd9-1ebf-4326-8bf2-f0618fbf1605"/>
    <xsd:import namespace="55eed747-021d-4554-9e4d-493dfc84f7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67cd9-1ebf-4326-8bf2-f0618fbf16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4db4caa-6185-494a-8c72-0bb2e6d5a2cc"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eed747-021d-4554-9e4d-493dfc84f76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1ab6bf6-cad7-4174-8264-1d95dd381cc1}" ma:internalName="TaxCatchAll" ma:showField="CatchAllData" ma:web="55eed747-021d-4554-9e4d-493dfc84f7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5eed747-021d-4554-9e4d-493dfc84f766" xsi:nil="true"/>
    <lcf76f155ced4ddcb4097134ff3c332f xmlns="cb867cd9-1ebf-4326-8bf2-f0618fbf160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AF279E-84C3-4E26-B1C4-AAE023261B6B}"/>
</file>

<file path=customXml/itemProps2.xml><?xml version="1.0" encoding="utf-8"?>
<ds:datastoreItem xmlns:ds="http://schemas.openxmlformats.org/officeDocument/2006/customXml" ds:itemID="{B62F149E-35E9-480B-A382-AF8992153D2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250ECA7-C404-40A3-90B7-697024A7AB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1895</TotalTime>
  <Words>3825</Words>
  <Application>Microsoft Office PowerPoint</Application>
  <PresentationFormat>A4 Paper (210x297 mm)</PresentationFormat>
  <Paragraphs>672</Paragraphs>
  <Slides>10</Slides>
  <Notes>4</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Riccardo Porcari</cp:lastModifiedBy>
  <cp:revision>251</cp:revision>
  <dcterms:created xsi:type="dcterms:W3CDTF">2019-04-07T19:25:29Z</dcterms:created>
  <dcterms:modified xsi:type="dcterms:W3CDTF">2022-04-01T11:04:17Z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0x010100473D60ED4131A84DA24D72974A62942F</vt:lpwstr>
  </property>
</Properties>
</file>