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56" r:id="rId5"/>
    <p:sldId id="257" r:id="rId6"/>
    <p:sldId id="268" r:id="rId7"/>
    <p:sldId id="271" r:id="rId8"/>
    <p:sldId id="276" r:id="rId9"/>
    <p:sldId id="269" r:id="rId10"/>
    <p:sldId id="278" r:id="rId11"/>
    <p:sldId id="277" r:id="rId12"/>
    <p:sldId id="263" r:id="rId13"/>
    <p:sldId id="261" r:id="rId14"/>
    <p:sldId id="270" r:id="rId15"/>
    <p:sldId id="26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CD2320-ED5E-7794-158C-56C87C6589D6}" v="488" dt="2024-06-13T07:42:19.6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illiams, J" userId="S::wsj@princehenrys.co.uk::c2567d77-589e-4990-acb4-5aa97cbddab8" providerId="AD" clId="Web-{CEB82732-A741-A5F7-B295-4B58CEA80DF7}"/>
    <pc:docChg chg="delSld">
      <pc:chgData name="Williams, J" userId="S::wsj@princehenrys.co.uk::c2567d77-589e-4990-acb4-5aa97cbddab8" providerId="AD" clId="Web-{CEB82732-A741-A5F7-B295-4B58CEA80DF7}" dt="2023-07-10T08:48:37.422" v="5"/>
      <pc:docMkLst>
        <pc:docMk/>
      </pc:docMkLst>
      <pc:sldChg chg="del">
        <pc:chgData name="Williams, J" userId="S::wsj@princehenrys.co.uk::c2567d77-589e-4990-acb4-5aa97cbddab8" providerId="AD" clId="Web-{CEB82732-A741-A5F7-B295-4B58CEA80DF7}" dt="2023-07-10T08:48:02.609" v="0"/>
        <pc:sldMkLst>
          <pc:docMk/>
          <pc:sldMk cId="3447996476" sldId="258"/>
        </pc:sldMkLst>
      </pc:sldChg>
      <pc:sldChg chg="del">
        <pc:chgData name="Williams, J" userId="S::wsj@princehenrys.co.uk::c2567d77-589e-4990-acb4-5aa97cbddab8" providerId="AD" clId="Web-{CEB82732-A741-A5F7-B295-4B58CEA80DF7}" dt="2023-07-10T08:48:37.422" v="5"/>
        <pc:sldMkLst>
          <pc:docMk/>
          <pc:sldMk cId="709760812" sldId="259"/>
        </pc:sldMkLst>
      </pc:sldChg>
      <pc:sldChg chg="del">
        <pc:chgData name="Williams, J" userId="S::wsj@princehenrys.co.uk::c2567d77-589e-4990-acb4-5aa97cbddab8" providerId="AD" clId="Web-{CEB82732-A741-A5F7-B295-4B58CEA80DF7}" dt="2023-07-10T08:48:32.407" v="4"/>
        <pc:sldMkLst>
          <pc:docMk/>
          <pc:sldMk cId="3767930501" sldId="264"/>
        </pc:sldMkLst>
      </pc:sldChg>
      <pc:sldChg chg="del">
        <pc:chgData name="Williams, J" userId="S::wsj@princehenrys.co.uk::c2567d77-589e-4990-acb4-5aa97cbddab8" providerId="AD" clId="Web-{CEB82732-A741-A5F7-B295-4B58CEA80DF7}" dt="2023-07-10T08:48:07.218" v="1"/>
        <pc:sldMkLst>
          <pc:docMk/>
          <pc:sldMk cId="1495394065" sldId="267"/>
        </pc:sldMkLst>
      </pc:sldChg>
      <pc:sldChg chg="del">
        <pc:chgData name="Williams, J" userId="S::wsj@princehenrys.co.uk::c2567d77-589e-4990-acb4-5aa97cbddab8" providerId="AD" clId="Web-{CEB82732-A741-A5F7-B295-4B58CEA80DF7}" dt="2023-07-10T08:48:28.344" v="3"/>
        <pc:sldMkLst>
          <pc:docMk/>
          <pc:sldMk cId="148109040" sldId="272"/>
        </pc:sldMkLst>
      </pc:sldChg>
      <pc:sldChg chg="del">
        <pc:chgData name="Williams, J" userId="S::wsj@princehenrys.co.uk::c2567d77-589e-4990-acb4-5aa97cbddab8" providerId="AD" clId="Web-{CEB82732-A741-A5F7-B295-4B58CEA80DF7}" dt="2023-07-10T08:48:16.515" v="2"/>
        <pc:sldMkLst>
          <pc:docMk/>
          <pc:sldMk cId="1710697871" sldId="274"/>
        </pc:sldMkLst>
      </pc:sldChg>
    </pc:docChg>
  </pc:docChgLst>
  <pc:docChgLst>
    <pc:chgData name="Williams, G" userId="S::wsg@princehenrys.co.uk::8541c2d0-4687-4bc5-9c62-dda51b0718d0" providerId="AD" clId="Web-{ABCD2320-ED5E-7794-158C-56C87C6589D6}"/>
    <pc:docChg chg="addSld delSld modSld sldOrd">
      <pc:chgData name="Williams, G" userId="S::wsg@princehenrys.co.uk::8541c2d0-4687-4bc5-9c62-dda51b0718d0" providerId="AD" clId="Web-{ABCD2320-ED5E-7794-158C-56C87C6589D6}" dt="2024-06-13T07:42:19.620" v="454"/>
      <pc:docMkLst>
        <pc:docMk/>
      </pc:docMkLst>
      <pc:sldChg chg="addSp delSp modSp">
        <pc:chgData name="Williams, G" userId="S::wsg@princehenrys.co.uk::8541c2d0-4687-4bc5-9c62-dda51b0718d0" providerId="AD" clId="Web-{ABCD2320-ED5E-7794-158C-56C87C6589D6}" dt="2024-06-13T07:32:52.614" v="155"/>
        <pc:sldMkLst>
          <pc:docMk/>
          <pc:sldMk cId="789199512" sldId="256"/>
        </pc:sldMkLst>
        <pc:spChg chg="mod">
          <ac:chgData name="Williams, G" userId="S::wsg@princehenrys.co.uk::8541c2d0-4687-4bc5-9c62-dda51b0718d0" providerId="AD" clId="Web-{ABCD2320-ED5E-7794-158C-56C87C6589D6}" dt="2024-06-13T07:32:04.222" v="147" actId="20577"/>
          <ac:spMkLst>
            <pc:docMk/>
            <pc:sldMk cId="789199512" sldId="256"/>
            <ac:spMk id="3" creationId="{00000000-0000-0000-0000-000000000000}"/>
          </ac:spMkLst>
        </pc:spChg>
        <pc:picChg chg="add">
          <ac:chgData name="Williams, G" userId="S::wsg@princehenrys.co.uk::8541c2d0-4687-4bc5-9c62-dda51b0718d0" providerId="AD" clId="Web-{ABCD2320-ED5E-7794-158C-56C87C6589D6}" dt="2024-06-13T07:32:52.614" v="155"/>
          <ac:picMkLst>
            <pc:docMk/>
            <pc:sldMk cId="789199512" sldId="256"/>
            <ac:picMk id="5" creationId="{5B104C2B-BA79-123A-070A-D8C6DD4D6902}"/>
          </ac:picMkLst>
        </pc:picChg>
        <pc:picChg chg="del">
          <ac:chgData name="Williams, G" userId="S::wsg@princehenrys.co.uk::8541c2d0-4687-4bc5-9c62-dda51b0718d0" providerId="AD" clId="Web-{ABCD2320-ED5E-7794-158C-56C87C6589D6}" dt="2024-06-13T07:32:08.019" v="148"/>
          <ac:picMkLst>
            <pc:docMk/>
            <pc:sldMk cId="789199512" sldId="256"/>
            <ac:picMk id="7" creationId="{00000000-0000-0000-0000-000000000000}"/>
          </ac:picMkLst>
        </pc:picChg>
      </pc:sldChg>
      <pc:sldChg chg="modSp">
        <pc:chgData name="Williams, G" userId="S::wsg@princehenrys.co.uk::8541c2d0-4687-4bc5-9c62-dda51b0718d0" providerId="AD" clId="Web-{ABCD2320-ED5E-7794-158C-56C87C6589D6}" dt="2024-06-13T07:27:24.055" v="4" actId="20577"/>
        <pc:sldMkLst>
          <pc:docMk/>
          <pc:sldMk cId="621928406" sldId="257"/>
        </pc:sldMkLst>
        <pc:spChg chg="mod">
          <ac:chgData name="Williams, G" userId="S::wsg@princehenrys.co.uk::8541c2d0-4687-4bc5-9c62-dda51b0718d0" providerId="AD" clId="Web-{ABCD2320-ED5E-7794-158C-56C87C6589D6}" dt="2024-06-13T07:27:07.601" v="1" actId="20577"/>
          <ac:spMkLst>
            <pc:docMk/>
            <pc:sldMk cId="621928406" sldId="257"/>
            <ac:spMk id="2" creationId="{00000000-0000-0000-0000-000000000000}"/>
          </ac:spMkLst>
        </pc:spChg>
        <pc:spChg chg="mod">
          <ac:chgData name="Williams, G" userId="S::wsg@princehenrys.co.uk::8541c2d0-4687-4bc5-9c62-dda51b0718d0" providerId="AD" clId="Web-{ABCD2320-ED5E-7794-158C-56C87C6589D6}" dt="2024-06-13T07:27:24.055" v="4" actId="20577"/>
          <ac:spMkLst>
            <pc:docMk/>
            <pc:sldMk cId="621928406" sldId="257"/>
            <ac:spMk id="3" creationId="{00000000-0000-0000-0000-000000000000}"/>
          </ac:spMkLst>
        </pc:spChg>
      </pc:sldChg>
      <pc:sldChg chg="modSp">
        <pc:chgData name="Williams, G" userId="S::wsg@princehenrys.co.uk::8541c2d0-4687-4bc5-9c62-dda51b0718d0" providerId="AD" clId="Web-{ABCD2320-ED5E-7794-158C-56C87C6589D6}" dt="2024-06-13T07:31:55.346" v="145" actId="20577"/>
        <pc:sldMkLst>
          <pc:docMk/>
          <pc:sldMk cId="3098579884" sldId="262"/>
        </pc:sldMkLst>
        <pc:spChg chg="mod">
          <ac:chgData name="Williams, G" userId="S::wsg@princehenrys.co.uk::8541c2d0-4687-4bc5-9c62-dda51b0718d0" providerId="AD" clId="Web-{ABCD2320-ED5E-7794-158C-56C87C6589D6}" dt="2024-06-13T07:31:55.346" v="145" actId="20577"/>
          <ac:spMkLst>
            <pc:docMk/>
            <pc:sldMk cId="3098579884" sldId="262"/>
            <ac:spMk id="3" creationId="{00000000-0000-0000-0000-000000000000}"/>
          </ac:spMkLst>
        </pc:spChg>
      </pc:sldChg>
      <pc:sldChg chg="addSp delSp modSp">
        <pc:chgData name="Williams, G" userId="S::wsg@princehenrys.co.uk::8541c2d0-4687-4bc5-9c62-dda51b0718d0" providerId="AD" clId="Web-{ABCD2320-ED5E-7794-158C-56C87C6589D6}" dt="2024-06-13T07:32:49.286" v="154" actId="1076"/>
        <pc:sldMkLst>
          <pc:docMk/>
          <pc:sldMk cId="1372806632" sldId="268"/>
        </pc:sldMkLst>
        <pc:spChg chg="mod">
          <ac:chgData name="Williams, G" userId="S::wsg@princehenrys.co.uk::8541c2d0-4687-4bc5-9c62-dda51b0718d0" providerId="AD" clId="Web-{ABCD2320-ED5E-7794-158C-56C87C6589D6}" dt="2024-06-13T07:27:29.883" v="6" actId="20577"/>
          <ac:spMkLst>
            <pc:docMk/>
            <pc:sldMk cId="1372806632" sldId="268"/>
            <ac:spMk id="6" creationId="{00000000-0000-0000-0000-000000000000}"/>
          </ac:spMkLst>
        </pc:spChg>
        <pc:picChg chg="add del mod">
          <ac:chgData name="Williams, G" userId="S::wsg@princehenrys.co.uk::8541c2d0-4687-4bc5-9c62-dda51b0718d0" providerId="AD" clId="Web-{ABCD2320-ED5E-7794-158C-56C87C6589D6}" dt="2024-06-13T07:32:31.410" v="150"/>
          <ac:picMkLst>
            <pc:docMk/>
            <pc:sldMk cId="1372806632" sldId="268"/>
            <ac:picMk id="3" creationId="{E819DA60-974A-7E02-1886-E7E3B911D700}"/>
          </ac:picMkLst>
        </pc:picChg>
        <pc:picChg chg="add mod">
          <ac:chgData name="Williams, G" userId="S::wsg@princehenrys.co.uk::8541c2d0-4687-4bc5-9c62-dda51b0718d0" providerId="AD" clId="Web-{ABCD2320-ED5E-7794-158C-56C87C6589D6}" dt="2024-06-13T07:32:49.286" v="154" actId="1076"/>
          <ac:picMkLst>
            <pc:docMk/>
            <pc:sldMk cId="1372806632" sldId="268"/>
            <ac:picMk id="4" creationId="{57CD7ECA-0CD1-5FE8-F831-9C1FE052E772}"/>
          </ac:picMkLst>
        </pc:picChg>
      </pc:sldChg>
      <pc:sldChg chg="addSp modSp">
        <pc:chgData name="Williams, G" userId="S::wsg@princehenrys.co.uk::8541c2d0-4687-4bc5-9c62-dda51b0718d0" providerId="AD" clId="Web-{ABCD2320-ED5E-7794-158C-56C87C6589D6}" dt="2024-06-13T07:32:56.911" v="156"/>
        <pc:sldMkLst>
          <pc:docMk/>
          <pc:sldMk cId="4013382289" sldId="269"/>
        </pc:sldMkLst>
        <pc:spChg chg="mod">
          <ac:chgData name="Williams, G" userId="S::wsg@princehenrys.co.uk::8541c2d0-4687-4bc5-9c62-dda51b0718d0" providerId="AD" clId="Web-{ABCD2320-ED5E-7794-158C-56C87C6589D6}" dt="2024-06-13T07:27:43.150" v="8" actId="20577"/>
          <ac:spMkLst>
            <pc:docMk/>
            <pc:sldMk cId="4013382289" sldId="269"/>
            <ac:spMk id="7" creationId="{00000000-0000-0000-0000-000000000000}"/>
          </ac:spMkLst>
        </pc:spChg>
        <pc:picChg chg="add">
          <ac:chgData name="Williams, G" userId="S::wsg@princehenrys.co.uk::8541c2d0-4687-4bc5-9c62-dda51b0718d0" providerId="AD" clId="Web-{ABCD2320-ED5E-7794-158C-56C87C6589D6}" dt="2024-06-13T07:32:56.911" v="156"/>
          <ac:picMkLst>
            <pc:docMk/>
            <pc:sldMk cId="4013382289" sldId="269"/>
            <ac:picMk id="4" creationId="{F28BC18B-9A8C-4758-C25E-6E18A59E87B6}"/>
          </ac:picMkLst>
        </pc:picChg>
      </pc:sldChg>
      <pc:sldChg chg="addSp modSp">
        <pc:chgData name="Williams, G" userId="S::wsg@princehenrys.co.uk::8541c2d0-4687-4bc5-9c62-dda51b0718d0" providerId="AD" clId="Web-{ABCD2320-ED5E-7794-158C-56C87C6589D6}" dt="2024-06-13T07:33:00.865" v="157"/>
        <pc:sldMkLst>
          <pc:docMk/>
          <pc:sldMk cId="4288839976" sldId="270"/>
        </pc:sldMkLst>
        <pc:spChg chg="mod">
          <ac:chgData name="Williams, G" userId="S::wsg@princehenrys.co.uk::8541c2d0-4687-4bc5-9c62-dda51b0718d0" providerId="AD" clId="Web-{ABCD2320-ED5E-7794-158C-56C87C6589D6}" dt="2024-06-13T07:28:00.635" v="9" actId="20577"/>
          <ac:spMkLst>
            <pc:docMk/>
            <pc:sldMk cId="4288839976" sldId="270"/>
            <ac:spMk id="9" creationId="{00000000-0000-0000-0000-000000000000}"/>
          </ac:spMkLst>
        </pc:spChg>
        <pc:picChg chg="add">
          <ac:chgData name="Williams, G" userId="S::wsg@princehenrys.co.uk::8541c2d0-4687-4bc5-9c62-dda51b0718d0" providerId="AD" clId="Web-{ABCD2320-ED5E-7794-158C-56C87C6589D6}" dt="2024-06-13T07:33:00.865" v="157"/>
          <ac:picMkLst>
            <pc:docMk/>
            <pc:sldMk cId="4288839976" sldId="270"/>
            <ac:picMk id="4" creationId="{187E5B24-EF1A-728D-A5BE-C19C0553B4D1}"/>
          </ac:picMkLst>
        </pc:picChg>
      </pc:sldChg>
      <pc:sldChg chg="modSp">
        <pc:chgData name="Williams, G" userId="S::wsg@princehenrys.co.uk::8541c2d0-4687-4bc5-9c62-dda51b0718d0" providerId="AD" clId="Web-{ABCD2320-ED5E-7794-158C-56C87C6589D6}" dt="2024-06-13T07:30:21.749" v="106" actId="20577"/>
        <pc:sldMkLst>
          <pc:docMk/>
          <pc:sldMk cId="1460150041" sldId="271"/>
        </pc:sldMkLst>
        <pc:spChg chg="mod">
          <ac:chgData name="Williams, G" userId="S::wsg@princehenrys.co.uk::8541c2d0-4687-4bc5-9c62-dda51b0718d0" providerId="AD" clId="Web-{ABCD2320-ED5E-7794-158C-56C87C6589D6}" dt="2024-06-13T07:30:21.749" v="106" actId="20577"/>
          <ac:spMkLst>
            <pc:docMk/>
            <pc:sldMk cId="1460150041" sldId="271"/>
            <ac:spMk id="3" creationId="{00000000-0000-0000-0000-000000000000}"/>
          </ac:spMkLst>
        </pc:spChg>
      </pc:sldChg>
      <pc:sldChg chg="modSp">
        <pc:chgData name="Williams, G" userId="S::wsg@princehenrys.co.uk::8541c2d0-4687-4bc5-9c62-dda51b0718d0" providerId="AD" clId="Web-{ABCD2320-ED5E-7794-158C-56C87C6589D6}" dt="2024-06-13T07:30:42.828" v="123" actId="20577"/>
        <pc:sldMkLst>
          <pc:docMk/>
          <pc:sldMk cId="2858221615" sldId="276"/>
        </pc:sldMkLst>
        <pc:spChg chg="mod">
          <ac:chgData name="Williams, G" userId="S::wsg@princehenrys.co.uk::8541c2d0-4687-4bc5-9c62-dda51b0718d0" providerId="AD" clId="Web-{ABCD2320-ED5E-7794-158C-56C87C6589D6}" dt="2024-06-13T07:30:42.828" v="123" actId="20577"/>
          <ac:spMkLst>
            <pc:docMk/>
            <pc:sldMk cId="2858221615" sldId="276"/>
            <ac:spMk id="3" creationId="{00000000-0000-0000-0000-000000000000}"/>
          </ac:spMkLst>
        </pc:spChg>
      </pc:sldChg>
      <pc:sldChg chg="modSp">
        <pc:chgData name="Williams, G" userId="S::wsg@princehenrys.co.uk::8541c2d0-4687-4bc5-9c62-dda51b0718d0" providerId="AD" clId="Web-{ABCD2320-ED5E-7794-158C-56C87C6589D6}" dt="2024-06-13T07:35:36.058" v="328"/>
        <pc:sldMkLst>
          <pc:docMk/>
          <pc:sldMk cId="657641051" sldId="277"/>
        </pc:sldMkLst>
        <pc:graphicFrameChg chg="mod modGraphic">
          <ac:chgData name="Williams, G" userId="S::wsg@princehenrys.co.uk::8541c2d0-4687-4bc5-9c62-dda51b0718d0" providerId="AD" clId="Web-{ABCD2320-ED5E-7794-158C-56C87C6589D6}" dt="2024-06-13T07:35:36.058" v="328"/>
          <ac:graphicFrameMkLst>
            <pc:docMk/>
            <pc:sldMk cId="657641051" sldId="277"/>
            <ac:graphicFrameMk id="9" creationId="{00000000-0000-0000-0000-000000000000}"/>
          </ac:graphicFrameMkLst>
        </pc:graphicFrameChg>
      </pc:sldChg>
      <pc:sldChg chg="delSp modSp add ord replId">
        <pc:chgData name="Williams, G" userId="S::wsg@princehenrys.co.uk::8541c2d0-4687-4bc5-9c62-dda51b0718d0" providerId="AD" clId="Web-{ABCD2320-ED5E-7794-158C-56C87C6589D6}" dt="2024-06-13T07:42:19.620" v="454"/>
        <pc:sldMkLst>
          <pc:docMk/>
          <pc:sldMk cId="1656019781" sldId="278"/>
        </pc:sldMkLst>
        <pc:graphicFrameChg chg="mod modGraphic">
          <ac:chgData name="Williams, G" userId="S::wsg@princehenrys.co.uk::8541c2d0-4687-4bc5-9c62-dda51b0718d0" providerId="AD" clId="Web-{ABCD2320-ED5E-7794-158C-56C87C6589D6}" dt="2024-06-13T07:36:56.639" v="358"/>
          <ac:graphicFrameMkLst>
            <pc:docMk/>
            <pc:sldMk cId="1656019781" sldId="278"/>
            <ac:graphicFrameMk id="4" creationId="{00000000-0000-0000-0000-000000000000}"/>
          </ac:graphicFrameMkLst>
        </pc:graphicFrameChg>
        <pc:graphicFrameChg chg="mod modGraphic">
          <ac:chgData name="Williams, G" userId="S::wsg@princehenrys.co.uk::8541c2d0-4687-4bc5-9c62-dda51b0718d0" providerId="AD" clId="Web-{ABCD2320-ED5E-7794-158C-56C87C6589D6}" dt="2024-06-13T07:38:56.800" v="396"/>
          <ac:graphicFrameMkLst>
            <pc:docMk/>
            <pc:sldMk cId="1656019781" sldId="278"/>
            <ac:graphicFrameMk id="9" creationId="{00000000-0000-0000-0000-000000000000}"/>
          </ac:graphicFrameMkLst>
        </pc:graphicFrameChg>
        <pc:graphicFrameChg chg="mod modGraphic">
          <ac:chgData name="Williams, G" userId="S::wsg@princehenrys.co.uk::8541c2d0-4687-4bc5-9c62-dda51b0718d0" providerId="AD" clId="Web-{ABCD2320-ED5E-7794-158C-56C87C6589D6}" dt="2024-06-13T07:40:34.444" v="412"/>
          <ac:graphicFrameMkLst>
            <pc:docMk/>
            <pc:sldMk cId="1656019781" sldId="278"/>
            <ac:graphicFrameMk id="11" creationId="{00000000-0000-0000-0000-000000000000}"/>
          </ac:graphicFrameMkLst>
        </pc:graphicFrameChg>
        <pc:graphicFrameChg chg="mod modGraphic">
          <ac:chgData name="Williams, G" userId="S::wsg@princehenrys.co.uk::8541c2d0-4687-4bc5-9c62-dda51b0718d0" providerId="AD" clId="Web-{ABCD2320-ED5E-7794-158C-56C87C6589D6}" dt="2024-06-13T07:42:14.354" v="453"/>
          <ac:graphicFrameMkLst>
            <pc:docMk/>
            <pc:sldMk cId="1656019781" sldId="278"/>
            <ac:graphicFrameMk id="12" creationId="{00000000-0000-0000-0000-000000000000}"/>
          </ac:graphicFrameMkLst>
        </pc:graphicFrameChg>
        <pc:graphicFrameChg chg="del">
          <ac:chgData name="Williams, G" userId="S::wsg@princehenrys.co.uk::8541c2d0-4687-4bc5-9c62-dda51b0718d0" providerId="AD" clId="Web-{ABCD2320-ED5E-7794-158C-56C87C6589D6}" dt="2024-06-13T07:41:40.087" v="425"/>
          <ac:graphicFrameMkLst>
            <pc:docMk/>
            <pc:sldMk cId="1656019781" sldId="278"/>
            <ac:graphicFrameMk id="13" creationId="{00000000-0000-0000-0000-000000000000}"/>
          </ac:graphicFrameMkLst>
        </pc:graphicFrameChg>
        <pc:graphicFrameChg chg="del">
          <ac:chgData name="Williams, G" userId="S::wsg@princehenrys.co.uk::8541c2d0-4687-4bc5-9c62-dda51b0718d0" providerId="AD" clId="Web-{ABCD2320-ED5E-7794-158C-56C87C6589D6}" dt="2024-06-13T07:41:37.087" v="424"/>
          <ac:graphicFrameMkLst>
            <pc:docMk/>
            <pc:sldMk cId="1656019781" sldId="278"/>
            <ac:graphicFrameMk id="14" creationId="{00000000-0000-0000-0000-000000000000}"/>
          </ac:graphicFrameMkLst>
        </pc:graphicFrameChg>
      </pc:sldChg>
      <pc:sldChg chg="modSp add del replId">
        <pc:chgData name="Williams, G" userId="S::wsg@princehenrys.co.uk::8541c2d0-4687-4bc5-9c62-dda51b0718d0" providerId="AD" clId="Web-{ABCD2320-ED5E-7794-158C-56C87C6589D6}" dt="2024-06-13T07:33:39.819" v="162"/>
        <pc:sldMkLst>
          <pc:docMk/>
          <pc:sldMk cId="3390139537" sldId="278"/>
        </pc:sldMkLst>
        <pc:spChg chg="mod">
          <ac:chgData name="Williams, G" userId="S::wsg@princehenrys.co.uk::8541c2d0-4687-4bc5-9c62-dda51b0718d0" providerId="AD" clId="Web-{ABCD2320-ED5E-7794-158C-56C87C6589D6}" dt="2024-06-13T07:33:39.116" v="161" actId="20577"/>
          <ac:spMkLst>
            <pc:docMk/>
            <pc:sldMk cId="3390139537" sldId="278"/>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EFE840-3E44-4645-B4D4-2A42B13CDF9F}" type="datetimeFigureOut">
              <a:rPr lang="en-GB" smtClean="0"/>
              <a:t>13/06/2024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D199F1-56FC-4309-BA5A-16134171658C}" type="slidenum">
              <a:rPr lang="en-GB" smtClean="0"/>
              <a:t>‹#›</a:t>
            </a:fld>
            <a:endParaRPr lang="en-GB"/>
          </a:p>
        </p:txBody>
      </p:sp>
    </p:spTree>
    <p:extLst>
      <p:ext uri="{BB962C8B-B14F-4D97-AF65-F5344CB8AC3E}">
        <p14:creationId xmlns:p14="http://schemas.microsoft.com/office/powerpoint/2010/main" val="1692749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3E417B2-C370-47E2-9DD8-A2CC3515A4B4}" type="datetimeFigureOut">
              <a:rPr lang="en-GB" smtClean="0"/>
              <a:t>13/06/2024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3690870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E417B2-C370-47E2-9DD8-A2CC3515A4B4}" type="datetimeFigureOut">
              <a:rPr lang="en-GB" smtClean="0"/>
              <a:t>13/06/2024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1338831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3E417B2-C370-47E2-9DD8-A2CC3515A4B4}" type="datetimeFigureOut">
              <a:rPr lang="en-GB" smtClean="0"/>
              <a:t>13/06/2024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2155573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3E417B2-C370-47E2-9DD8-A2CC3515A4B4}" type="datetimeFigureOut">
              <a:rPr lang="en-GB" smtClean="0"/>
              <a:t>13/06/2024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1800235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3E417B2-C370-47E2-9DD8-A2CC3515A4B4}" type="datetimeFigureOut">
              <a:rPr lang="en-GB" smtClean="0"/>
              <a:t>13/06/2024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1325806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3E417B2-C370-47E2-9DD8-A2CC3515A4B4}" type="datetimeFigureOut">
              <a:rPr lang="en-GB" smtClean="0"/>
              <a:t>13/06/2024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1058690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E417B2-C370-47E2-9DD8-A2CC3515A4B4}" type="datetimeFigureOut">
              <a:rPr lang="en-GB" smtClean="0"/>
              <a:t>13/06/2024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1440042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3E417B2-C370-47E2-9DD8-A2CC3515A4B4}" type="datetimeFigureOut">
              <a:rPr lang="en-GB" smtClean="0"/>
              <a:t>13/06/2024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2649012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3E417B2-C370-47E2-9DD8-A2CC3515A4B4}" type="datetimeFigureOut">
              <a:rPr lang="en-GB" smtClean="0"/>
              <a:t>13/06/2024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3317328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E417B2-C370-47E2-9DD8-A2CC3515A4B4}" type="datetimeFigureOut">
              <a:rPr lang="en-GB" smtClean="0"/>
              <a:t>13/06/2024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35984670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E417B2-C370-47E2-9DD8-A2CC3515A4B4}" type="datetimeFigureOut">
              <a:rPr lang="en-GB" smtClean="0"/>
              <a:t>13/06/2024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70A43C-310F-454B-9D7E-94AC957E33A8}" type="slidenum">
              <a:rPr lang="en-GB" smtClean="0"/>
              <a:t>‹#›</a:t>
            </a:fld>
            <a:endParaRPr lang="en-GB"/>
          </a:p>
        </p:txBody>
      </p:sp>
    </p:spTree>
    <p:extLst>
      <p:ext uri="{BB962C8B-B14F-4D97-AF65-F5344CB8AC3E}">
        <p14:creationId xmlns:p14="http://schemas.microsoft.com/office/powerpoint/2010/main" val="647612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E417B2-C370-47E2-9DD8-A2CC3515A4B4}" type="datetimeFigureOut">
              <a:rPr lang="en-GB" smtClean="0"/>
              <a:t>13/06/2024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70A43C-310F-454B-9D7E-94AC957E33A8}" type="slidenum">
              <a:rPr lang="en-GB" smtClean="0"/>
              <a:t>‹#›</a:t>
            </a:fld>
            <a:endParaRPr lang="en-GB"/>
          </a:p>
        </p:txBody>
      </p:sp>
    </p:spTree>
    <p:extLst>
      <p:ext uri="{BB962C8B-B14F-4D97-AF65-F5344CB8AC3E}">
        <p14:creationId xmlns:p14="http://schemas.microsoft.com/office/powerpoint/2010/main" val="527870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designmuseum.org/designers"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hyperlink" Target="https://www.amazon.co.uk/Westwood-Punk-Activist-Lorna-Tucker/dp/B07DR1ZSQF"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hyperlink" Target="https://www.tvguide.com/movies/mcqueen/2000323896/"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vogue.co.uk/video/the-future-of-fashion-with-alexa-chung-series-1-episode-1" TargetMode="External"/><Relationship Id="rId7"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www.channel4.com/programmes/inside-missguided-made-in-manchester/episode-guide" TargetMode="External"/><Relationship Id="rId5" Type="http://schemas.openxmlformats.org/officeDocument/2006/relationships/hyperlink" Target="https://www.youtube.com/watch?v=OyaQk_Iv-Yg&amp;vl=en-GB" TargetMode="External"/><Relationship Id="rId4" Type="http://schemas.openxmlformats.org/officeDocument/2006/relationships/hyperlink" Target="https://www.youtube.com/watch?v=Bi2nc_xxnvs"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designmuseum.org/design" TargetMode="External"/><Relationship Id="rId3" Type="http://schemas.openxmlformats.org/officeDocument/2006/relationships/hyperlink" Target="https://www.youtube.com/channel/UCBtSgEZk914z5InEs_U2J3w" TargetMode="External"/><Relationship Id="rId7" Type="http://schemas.openxmlformats.org/officeDocument/2006/relationships/hyperlink" Target="https://designmuseum.org/digital-design-calendar" TargetMode="External"/><Relationship Id="rId2" Type="http://schemas.openxmlformats.org/officeDocument/2006/relationships/hyperlink" Target="http://www2.open.ac.uk/openlearn/design_nutshell/" TargetMode="External"/><Relationship Id="rId1" Type="http://schemas.openxmlformats.org/officeDocument/2006/relationships/slideLayout" Target="../slideLayouts/slideLayout2.xml"/><Relationship Id="rId6" Type="http://schemas.openxmlformats.org/officeDocument/2006/relationships/hyperlink" Target="https://www.vam.ac.uk/collections?type=featured" TargetMode="External"/><Relationship Id="rId5" Type="http://schemas.openxmlformats.org/officeDocument/2006/relationships/image" Target="../media/image6.png"/><Relationship Id="rId10" Type="http://schemas.openxmlformats.org/officeDocument/2006/relationships/image" Target="../media/image2.jpeg"/><Relationship Id="rId4" Type="http://schemas.openxmlformats.org/officeDocument/2006/relationships/hyperlink" Target="https://ventura.designmuseum.org/2020/03/30/design-ventura-online-mini-challenge/" TargetMode="External"/><Relationship Id="rId9" Type="http://schemas.openxmlformats.org/officeDocument/2006/relationships/hyperlink" Target="https://designmuseum.org/designers"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podcasts.apple.com/gb/podcast/dressed-the-history-of-fashion/id1350850605" TargetMode="External"/><Relationship Id="rId7"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hyperlink" Target="https://thewardrobecrisis.com/podcast" TargetMode="External"/><Relationship Id="rId4" Type="http://schemas.openxmlformats.org/officeDocument/2006/relationships/hyperlink" Target="https://podcasts.apple.com/gb/podcast/the-business-of-fashion-podcast/id1225204588" TargetMode="External"/><Relationship Id="rId9"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hyperlink" Target="http://www.julieboyd.co.uk/free-resources/techdoodle-resources.html" TargetMode="External"/><Relationship Id="rId2" Type="http://schemas.openxmlformats.org/officeDocument/2006/relationships/hyperlink" Target="http://www.julieboyd.co.uk/free-resources/thinkdo-cards/thinkdo-quick-activities/" TargetMode="Externa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6.png"/><Relationship Id="rId4" Type="http://schemas.openxmlformats.org/officeDocument/2006/relationships/hyperlink" Target="https://www.skillshare.com/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68072" y="1205490"/>
            <a:ext cx="9144000" cy="534589"/>
          </a:xfrm>
        </p:spPr>
        <p:txBody>
          <a:bodyPr>
            <a:normAutofit fontScale="90000"/>
          </a:bodyPr>
          <a:lstStyle/>
          <a:p>
            <a:r>
              <a:rPr lang="en-US"/>
              <a:t>PREPARING FOR</a:t>
            </a:r>
            <a:endParaRPr lang="en-GB"/>
          </a:p>
        </p:txBody>
      </p:sp>
      <p:sp>
        <p:nvSpPr>
          <p:cNvPr id="3" name="Subtitle 2"/>
          <p:cNvSpPr>
            <a:spLocks noGrp="1"/>
          </p:cNvSpPr>
          <p:nvPr>
            <p:ph type="subTitle" idx="1"/>
          </p:nvPr>
        </p:nvSpPr>
        <p:spPr>
          <a:xfrm>
            <a:off x="6701840" y="2606930"/>
            <a:ext cx="3689070" cy="527650"/>
          </a:xfrm>
        </p:spPr>
        <p:txBody>
          <a:bodyPr vert="horz" lIns="91440" tIns="45720" rIns="91440" bIns="45720" rtlCol="0" anchor="t">
            <a:normAutofit fontScale="92500" lnSpcReduction="10000"/>
          </a:bodyPr>
          <a:lstStyle/>
          <a:p>
            <a:r>
              <a:rPr lang="en-US" sz="3600" dirty="0"/>
              <a:t>Summer 2024</a:t>
            </a:r>
            <a:endParaRPr lang="en-GB" sz="3600" dirty="0"/>
          </a:p>
        </p:txBody>
      </p:sp>
      <p:pic>
        <p:nvPicPr>
          <p:cNvPr id="6" name="Picture 5"/>
          <p:cNvPicPr>
            <a:picLocks noChangeAspect="1"/>
          </p:cNvPicPr>
          <p:nvPr/>
        </p:nvPicPr>
        <p:blipFill rotWithShape="1">
          <a:blip r:embed="rId2"/>
          <a:srcRect l="11755" t="59360" r="45815" b="30523"/>
          <a:stretch/>
        </p:blipFill>
        <p:spPr>
          <a:xfrm>
            <a:off x="2339426" y="1624739"/>
            <a:ext cx="7759680" cy="1040722"/>
          </a:xfrm>
          <a:prstGeom prst="rect">
            <a:avLst/>
          </a:prstGeom>
        </p:spPr>
      </p:pic>
      <p:pic>
        <p:nvPicPr>
          <p:cNvPr id="2050" name="Picture 2" descr="Textile &amp; Fashion | Cycle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8639" y="2757775"/>
            <a:ext cx="4768016" cy="363631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5 reasons to try… Eduqas - Teachwire">
            <a:extLst>
              <a:ext uri="{FF2B5EF4-FFF2-40B4-BE49-F238E27FC236}">
                <a16:creationId xmlns:a16="http://schemas.microsoft.com/office/drawing/2014/main" id="{5B104C2B-BA79-123A-070A-D8C6DD4D6902}"/>
              </a:ext>
            </a:extLst>
          </p:cNvPr>
          <p:cNvPicPr>
            <a:picLocks noChangeAspect="1"/>
          </p:cNvPicPr>
          <p:nvPr/>
        </p:nvPicPr>
        <p:blipFill>
          <a:blip r:embed="rId4"/>
          <a:stretch>
            <a:fillRect/>
          </a:stretch>
        </p:blipFill>
        <p:spPr>
          <a:xfrm>
            <a:off x="379496" y="5950869"/>
            <a:ext cx="1316456" cy="711368"/>
          </a:xfrm>
          <a:prstGeom prst="rect">
            <a:avLst/>
          </a:prstGeom>
        </p:spPr>
      </p:pic>
    </p:spTree>
    <p:extLst>
      <p:ext uri="{BB962C8B-B14F-4D97-AF65-F5344CB8AC3E}">
        <p14:creationId xmlns:p14="http://schemas.microsoft.com/office/powerpoint/2010/main" val="789199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994" y="50733"/>
            <a:ext cx="10515600" cy="1325563"/>
          </a:xfrm>
        </p:spPr>
        <p:txBody>
          <a:bodyPr/>
          <a:lstStyle/>
          <a:p>
            <a:r>
              <a:rPr lang="en-US" b="1" dirty="0">
                <a:solidFill>
                  <a:srgbClr val="FF0000"/>
                </a:solidFill>
              </a:rPr>
              <a:t>Considering A level </a:t>
            </a:r>
            <a:r>
              <a:rPr lang="en-US" b="1" dirty="0" err="1">
                <a:solidFill>
                  <a:srgbClr val="FF0000"/>
                </a:solidFill>
              </a:rPr>
              <a:t>F&amp;T</a:t>
            </a:r>
            <a:r>
              <a:rPr lang="en-US" b="1" dirty="0">
                <a:solidFill>
                  <a:srgbClr val="FF0000"/>
                </a:solidFill>
              </a:rPr>
              <a:t> in September 2024?</a:t>
            </a:r>
            <a:endParaRPr lang="en-GB" b="1" dirty="0">
              <a:solidFill>
                <a:srgbClr val="FF0000"/>
              </a:solidFill>
            </a:endParaRPr>
          </a:p>
        </p:txBody>
      </p:sp>
      <p:sp>
        <p:nvSpPr>
          <p:cNvPr id="3" name="Content Placeholder 2"/>
          <p:cNvSpPr>
            <a:spLocks noGrp="1"/>
          </p:cNvSpPr>
          <p:nvPr>
            <p:ph idx="1"/>
          </p:nvPr>
        </p:nvSpPr>
        <p:spPr>
          <a:xfrm>
            <a:off x="315685" y="1164558"/>
            <a:ext cx="10515600" cy="4351338"/>
          </a:xfrm>
        </p:spPr>
        <p:txBody>
          <a:bodyPr vert="horz" lIns="91440" tIns="45720" rIns="91440" bIns="45720" rtlCol="0" anchor="t">
            <a:normAutofit fontScale="92500" lnSpcReduction="20000"/>
          </a:bodyPr>
          <a:lstStyle/>
          <a:p>
            <a:pPr marL="0" indent="0">
              <a:buNone/>
            </a:pPr>
            <a:r>
              <a:rPr lang="en-US" dirty="0"/>
              <a:t>If you are, then these are activities that you should complete over the summer to prepare yourself for the very large step up to A Level from GCSE. </a:t>
            </a:r>
            <a:endParaRPr lang="en-US"/>
          </a:p>
          <a:p>
            <a:pPr marL="0" indent="0">
              <a:buNone/>
            </a:pPr>
            <a:endParaRPr lang="en-US"/>
          </a:p>
          <a:p>
            <a:pPr marL="0" indent="0">
              <a:buNone/>
            </a:pPr>
            <a:r>
              <a:rPr lang="en-US" dirty="0"/>
              <a:t>These activities are designed not only to prepare you for the course but help develop skills which you will be able to draw upon throughout the course. </a:t>
            </a:r>
            <a:endParaRPr lang="en-US" dirty="0">
              <a:ea typeface="Calibri"/>
              <a:cs typeface="Calibri"/>
            </a:endParaRPr>
          </a:p>
          <a:p>
            <a:pPr marL="0" indent="0">
              <a:buNone/>
            </a:pPr>
            <a:endParaRPr lang="en-US"/>
          </a:p>
          <a:p>
            <a:pPr marL="0" indent="0">
              <a:buNone/>
            </a:pPr>
            <a:r>
              <a:rPr lang="en-US" dirty="0"/>
              <a:t>The activities are divided into:</a:t>
            </a:r>
            <a:endParaRPr lang="en-US" dirty="0">
              <a:ea typeface="Calibri"/>
              <a:cs typeface="Calibri"/>
            </a:endParaRPr>
          </a:p>
          <a:p>
            <a:pPr marL="0" indent="0">
              <a:buNone/>
            </a:pPr>
            <a:r>
              <a:rPr lang="en-US" b="1" dirty="0">
                <a:solidFill>
                  <a:srgbClr val="FF0000"/>
                </a:solidFill>
              </a:rPr>
              <a:t>Essential</a:t>
            </a:r>
            <a:r>
              <a:rPr lang="en-US" dirty="0"/>
              <a:t> - suggested as good preparation for the course.</a:t>
            </a:r>
            <a:endParaRPr lang="en-US" dirty="0">
              <a:ea typeface="Calibri"/>
              <a:cs typeface="Calibri"/>
            </a:endParaRPr>
          </a:p>
          <a:p>
            <a:pPr marL="0" indent="0">
              <a:buNone/>
            </a:pPr>
            <a:r>
              <a:rPr lang="en-US" b="1" dirty="0">
                <a:solidFill>
                  <a:srgbClr val="FF0000"/>
                </a:solidFill>
              </a:rPr>
              <a:t>Recommended</a:t>
            </a:r>
            <a:r>
              <a:rPr lang="en-US" dirty="0"/>
              <a:t> – suggested to support the essential activities for the course</a:t>
            </a:r>
            <a:endParaRPr lang="en-US" dirty="0">
              <a:ea typeface="Calibri"/>
              <a:cs typeface="Calibri"/>
            </a:endParaRPr>
          </a:p>
          <a:p>
            <a:pPr marL="0" indent="0">
              <a:buNone/>
            </a:pPr>
            <a:r>
              <a:rPr lang="en-US" b="1" dirty="0">
                <a:solidFill>
                  <a:srgbClr val="FF0000"/>
                </a:solidFill>
              </a:rPr>
              <a:t>Optional</a:t>
            </a:r>
            <a:r>
              <a:rPr lang="en-US" b="1" dirty="0"/>
              <a:t> </a:t>
            </a:r>
            <a:r>
              <a:rPr lang="en-US" dirty="0"/>
              <a:t>– suggested to support wider learning around the subject; you are 			expected to do this independently at A level.</a:t>
            </a:r>
            <a:endParaRPr lang="en-US" dirty="0">
              <a:ea typeface="Calibri"/>
              <a:cs typeface="Calibri"/>
            </a:endParaRPr>
          </a:p>
        </p:txBody>
      </p:sp>
      <p:pic>
        <p:nvPicPr>
          <p:cNvPr id="3074" name="Picture 2" descr="Textile &amp; Fashion | Cycle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5107" y="5438171"/>
            <a:ext cx="1562389" cy="1191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1928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534589"/>
          </a:xfrm>
        </p:spPr>
        <p:txBody>
          <a:bodyPr>
            <a:normAutofit fontScale="90000"/>
          </a:bodyPr>
          <a:lstStyle/>
          <a:p>
            <a:r>
              <a:rPr lang="en-US"/>
              <a:t>Essential Activities for</a:t>
            </a:r>
            <a:endParaRPr lang="en-GB"/>
          </a:p>
        </p:txBody>
      </p:sp>
      <p:sp>
        <p:nvSpPr>
          <p:cNvPr id="6" name="Subtitle 2"/>
          <p:cNvSpPr txBox="1">
            <a:spLocks/>
          </p:cNvSpPr>
          <p:nvPr/>
        </p:nvSpPr>
        <p:spPr>
          <a:xfrm>
            <a:off x="6687127" y="2704613"/>
            <a:ext cx="3689070" cy="527650"/>
          </a:xfrm>
          <a:prstGeom prst="rect">
            <a:avLst/>
          </a:prstGeom>
        </p:spPr>
        <p:txBody>
          <a:bodyPr vert="horz" lIns="91440" tIns="45720" rIns="91440" bIns="45720" rtlCol="0" anchor="t">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dirty="0"/>
              <a:t>Summer 2024</a:t>
            </a:r>
            <a:endParaRPr lang="en-GB" sz="3600" dirty="0"/>
          </a:p>
        </p:txBody>
      </p:sp>
      <p:pic>
        <p:nvPicPr>
          <p:cNvPr id="7" name="Picture 6"/>
          <p:cNvPicPr>
            <a:picLocks noChangeAspect="1"/>
          </p:cNvPicPr>
          <p:nvPr/>
        </p:nvPicPr>
        <p:blipFill rotWithShape="1">
          <a:blip r:embed="rId2"/>
          <a:srcRect l="11755" t="59360" r="45815" b="30523"/>
          <a:stretch/>
        </p:blipFill>
        <p:spPr>
          <a:xfrm>
            <a:off x="2287767" y="1656952"/>
            <a:ext cx="7759680" cy="1040722"/>
          </a:xfrm>
          <a:prstGeom prst="rect">
            <a:avLst/>
          </a:prstGeom>
          <a:ln>
            <a:solidFill>
              <a:srgbClr val="FF0000"/>
            </a:solidFill>
          </a:ln>
        </p:spPr>
      </p:pic>
      <p:pic>
        <p:nvPicPr>
          <p:cNvPr id="1026" name="Picture 2" descr="Textile &amp; Fashion | Cycle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3491" y="3164668"/>
            <a:ext cx="2447925" cy="1866901"/>
          </a:xfrm>
          <a:prstGeom prst="rect">
            <a:avLst/>
          </a:prstGeom>
          <a:noFill/>
          <a:extLst>
            <a:ext uri="{909E8E84-426E-40DD-AFC4-6F175D3DCCD1}">
              <a14:hiddenFill xmlns:a14="http://schemas.microsoft.com/office/drawing/2010/main">
                <a:solidFill>
                  <a:srgbClr val="FFFFFF"/>
                </a:solidFill>
              </a14:hiddenFill>
            </a:ext>
          </a:extLst>
        </p:spPr>
      </p:pic>
      <p:sp>
        <p:nvSpPr>
          <p:cNvPr id="10" name="Oval 9"/>
          <p:cNvSpPr/>
          <p:nvPr/>
        </p:nvSpPr>
        <p:spPr>
          <a:xfrm>
            <a:off x="2595418" y="1034473"/>
            <a:ext cx="387927" cy="332509"/>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5 reasons to try… Eduqas - Teachwire">
            <a:extLst>
              <a:ext uri="{FF2B5EF4-FFF2-40B4-BE49-F238E27FC236}">
                <a16:creationId xmlns:a16="http://schemas.microsoft.com/office/drawing/2014/main" id="{57CD7ECA-0CD1-5FE8-F831-9C1FE052E772}"/>
              </a:ext>
            </a:extLst>
          </p:cNvPr>
          <p:cNvPicPr>
            <a:picLocks noChangeAspect="1"/>
          </p:cNvPicPr>
          <p:nvPr/>
        </p:nvPicPr>
        <p:blipFill>
          <a:blip r:embed="rId4"/>
          <a:stretch>
            <a:fillRect/>
          </a:stretch>
        </p:blipFill>
        <p:spPr>
          <a:xfrm>
            <a:off x="379496" y="5950869"/>
            <a:ext cx="1316456" cy="711368"/>
          </a:xfrm>
          <a:prstGeom prst="rect">
            <a:avLst/>
          </a:prstGeom>
        </p:spPr>
      </p:pic>
    </p:spTree>
    <p:extLst>
      <p:ext uri="{BB962C8B-B14F-4D97-AF65-F5344CB8AC3E}">
        <p14:creationId xmlns:p14="http://schemas.microsoft.com/office/powerpoint/2010/main" val="137280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4023" y="373561"/>
            <a:ext cx="10282646" cy="836658"/>
          </a:xfrm>
        </p:spPr>
        <p:txBody>
          <a:bodyPr/>
          <a:lstStyle/>
          <a:p>
            <a:r>
              <a:rPr lang="en-US">
                <a:solidFill>
                  <a:srgbClr val="FF0000"/>
                </a:solidFill>
              </a:rPr>
              <a:t>Investigating…</a:t>
            </a:r>
            <a:endParaRPr lang="en-GB">
              <a:solidFill>
                <a:srgbClr val="FF0000"/>
              </a:solidFill>
            </a:endParaRPr>
          </a:p>
        </p:txBody>
      </p:sp>
      <p:sp>
        <p:nvSpPr>
          <p:cNvPr id="3" name="Content Placeholder 2"/>
          <p:cNvSpPr>
            <a:spLocks noGrp="1"/>
          </p:cNvSpPr>
          <p:nvPr>
            <p:ph idx="1"/>
          </p:nvPr>
        </p:nvSpPr>
        <p:spPr>
          <a:xfrm>
            <a:off x="486614" y="1574241"/>
            <a:ext cx="11126266" cy="4752667"/>
          </a:xfrm>
        </p:spPr>
        <p:txBody>
          <a:bodyPr vert="horz" lIns="91440" tIns="45720" rIns="91440" bIns="45720" rtlCol="0" anchor="t">
            <a:normAutofit fontScale="92500" lnSpcReduction="10000"/>
          </a:bodyPr>
          <a:lstStyle/>
          <a:p>
            <a:pPr marL="457200" indent="-457200"/>
            <a:r>
              <a:rPr lang="en-US" dirty="0"/>
              <a:t>Visit</a:t>
            </a:r>
            <a:r>
              <a:rPr lang="en-US" dirty="0">
                <a:solidFill>
                  <a:srgbClr val="000000"/>
                </a:solidFill>
              </a:rPr>
              <a:t> </a:t>
            </a:r>
            <a:r>
              <a:rPr lang="en-US" dirty="0"/>
              <a:t>a local gallery, mill or museum and take photos</a:t>
            </a:r>
            <a:endParaRPr lang="en-US"/>
          </a:p>
          <a:p>
            <a:pPr marL="0" indent="0">
              <a:buNone/>
            </a:pPr>
            <a:r>
              <a:rPr lang="en-US" dirty="0">
                <a:solidFill>
                  <a:srgbClr val="0070C0"/>
                </a:solidFill>
                <a:ea typeface="Calibri"/>
                <a:cs typeface="Calibri"/>
              </a:rPr>
              <a:t>Salts Mills </a:t>
            </a:r>
            <a:r>
              <a:rPr lang="en-US" err="1">
                <a:solidFill>
                  <a:srgbClr val="0070C0"/>
                </a:solidFill>
                <a:ea typeface="Calibri"/>
                <a:cs typeface="Calibri"/>
              </a:rPr>
              <a:t>Saltaire</a:t>
            </a:r>
            <a:r>
              <a:rPr lang="en-US" dirty="0">
                <a:solidFill>
                  <a:srgbClr val="0070C0"/>
                </a:solidFill>
                <a:ea typeface="Calibri"/>
                <a:cs typeface="Calibri"/>
              </a:rPr>
              <a:t>, </a:t>
            </a:r>
            <a:r>
              <a:rPr lang="en-US" err="1">
                <a:solidFill>
                  <a:srgbClr val="0070C0"/>
                </a:solidFill>
                <a:ea typeface="Calibri"/>
                <a:cs typeface="Calibri"/>
              </a:rPr>
              <a:t>Bankfield</a:t>
            </a:r>
            <a:r>
              <a:rPr lang="en-US" dirty="0">
                <a:solidFill>
                  <a:srgbClr val="0070C0"/>
                </a:solidFill>
                <a:ea typeface="Calibri"/>
                <a:cs typeface="Calibri"/>
              </a:rPr>
              <a:t> Museum Halifax, Sunnybank Mills Farsley, Hepworth Museum Wakefield, Leeds City Museum</a:t>
            </a:r>
          </a:p>
          <a:p>
            <a:pPr marL="457200" indent="-457200"/>
            <a:r>
              <a:rPr lang="en-US" dirty="0">
                <a:ea typeface="Calibri"/>
                <a:cs typeface="Calibri"/>
              </a:rPr>
              <a:t>Investigate an iconic fashion designer you admire</a:t>
            </a:r>
          </a:p>
          <a:p>
            <a:pPr marL="0" indent="0">
              <a:buNone/>
            </a:pPr>
            <a:r>
              <a:rPr lang="en-US" dirty="0"/>
              <a:t>What are their most significant products? What made their products more desirable than preceding products? What influenced them? What are they doing now?  How have they influenced their design genre and other genres in their time?</a:t>
            </a:r>
            <a:endParaRPr lang="en-US" dirty="0">
              <a:ea typeface="Calibri"/>
              <a:cs typeface="Calibri"/>
            </a:endParaRPr>
          </a:p>
          <a:p>
            <a:pPr marL="0" indent="0">
              <a:buNone/>
            </a:pPr>
            <a:r>
              <a:rPr lang="en-US" dirty="0"/>
              <a:t>This case study should be presented in an creative manner of your choice using images and annotation to describe, explain and evaluate.</a:t>
            </a:r>
            <a:endParaRPr lang="en-US" dirty="0">
              <a:ea typeface="Calibri"/>
              <a:cs typeface="Calibri"/>
            </a:endParaRPr>
          </a:p>
          <a:p>
            <a:pPr marL="0" indent="0">
              <a:buNone/>
            </a:pPr>
            <a:r>
              <a:rPr lang="en-US" dirty="0"/>
              <a:t>Useful links:</a:t>
            </a:r>
            <a:endParaRPr lang="en-US" dirty="0">
              <a:ea typeface="Calibri"/>
              <a:cs typeface="Calibri"/>
            </a:endParaRPr>
          </a:p>
          <a:p>
            <a:pPr marL="0" indent="0">
              <a:buNone/>
            </a:pPr>
            <a:r>
              <a:rPr lang="en-GB" dirty="0">
                <a:hlinkClick r:id="rId2"/>
              </a:rPr>
              <a:t>https://designmuseum.org/designers</a:t>
            </a:r>
            <a:endParaRPr lang="en-US" dirty="0"/>
          </a:p>
          <a:p>
            <a:pPr marL="0" indent="0">
              <a:buNone/>
            </a:pPr>
            <a:endParaRPr lang="en-US"/>
          </a:p>
          <a:p>
            <a:pPr marL="0" indent="0">
              <a:buNone/>
            </a:pPr>
            <a:endParaRPr lang="en-GB"/>
          </a:p>
        </p:txBody>
      </p:sp>
      <p:pic>
        <p:nvPicPr>
          <p:cNvPr id="5" name="Picture 4"/>
          <p:cNvPicPr>
            <a:picLocks noChangeAspect="1"/>
          </p:cNvPicPr>
          <p:nvPr/>
        </p:nvPicPr>
        <p:blipFill rotWithShape="1">
          <a:blip r:embed="rId3">
            <a:clrChange>
              <a:clrFrom>
                <a:srgbClr val="FAFAFA"/>
              </a:clrFrom>
              <a:clrTo>
                <a:srgbClr val="FAFAFA">
                  <a:alpha val="0"/>
                </a:srgbClr>
              </a:clrTo>
            </a:clrChange>
          </a:blip>
          <a:srcRect l="55254" t="44553" r="20952" b="14732"/>
          <a:stretch/>
        </p:blipFill>
        <p:spPr>
          <a:xfrm>
            <a:off x="5774738" y="229394"/>
            <a:ext cx="1140594" cy="1097281"/>
          </a:xfrm>
          <a:prstGeom prst="rect">
            <a:avLst/>
          </a:prstGeom>
        </p:spPr>
      </p:pic>
      <p:pic>
        <p:nvPicPr>
          <p:cNvPr id="6" name="Picture 2" descr="Textile &amp; Fashion | CycleO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55107" y="5438171"/>
            <a:ext cx="1562389" cy="1191550"/>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1826096" y="611781"/>
            <a:ext cx="387927" cy="332509"/>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601500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4023" y="373561"/>
            <a:ext cx="10282646" cy="836658"/>
          </a:xfrm>
        </p:spPr>
        <p:txBody>
          <a:bodyPr/>
          <a:lstStyle/>
          <a:p>
            <a:r>
              <a:rPr lang="en-US">
                <a:solidFill>
                  <a:srgbClr val="FF0000"/>
                </a:solidFill>
              </a:rPr>
              <a:t>Investigating…</a:t>
            </a:r>
            <a:endParaRPr lang="en-GB">
              <a:solidFill>
                <a:srgbClr val="FF0000"/>
              </a:solidFill>
            </a:endParaRPr>
          </a:p>
        </p:txBody>
      </p:sp>
      <p:sp>
        <p:nvSpPr>
          <p:cNvPr id="3" name="Content Placeholder 2"/>
          <p:cNvSpPr>
            <a:spLocks noGrp="1"/>
          </p:cNvSpPr>
          <p:nvPr>
            <p:ph idx="1"/>
          </p:nvPr>
        </p:nvSpPr>
        <p:spPr>
          <a:xfrm>
            <a:off x="486614" y="1574242"/>
            <a:ext cx="11126266" cy="4093018"/>
          </a:xfrm>
        </p:spPr>
        <p:txBody>
          <a:bodyPr vert="horz" lIns="91440" tIns="45720" rIns="91440" bIns="45720" rtlCol="0" anchor="t">
            <a:normAutofit fontScale="92500" lnSpcReduction="10000"/>
          </a:bodyPr>
          <a:lstStyle/>
          <a:p>
            <a:pPr marL="0" indent="0">
              <a:buNone/>
            </a:pPr>
            <a:r>
              <a:rPr lang="en-GB" dirty="0"/>
              <a:t>Have you got access to a sewing machine at home? </a:t>
            </a:r>
            <a:endParaRPr lang="en-GB"/>
          </a:p>
          <a:p>
            <a:pPr marL="0" indent="0">
              <a:buNone/>
            </a:pPr>
            <a:endParaRPr lang="en-GB"/>
          </a:p>
          <a:p>
            <a:pPr marL="0" indent="0">
              <a:buNone/>
            </a:pPr>
            <a:r>
              <a:rPr lang="en-GB" dirty="0"/>
              <a:t>Practical investigation activity:</a:t>
            </a:r>
            <a:endParaRPr lang="en-GB" dirty="0">
              <a:ea typeface="Calibri"/>
              <a:cs typeface="Calibri"/>
            </a:endParaRPr>
          </a:p>
          <a:p>
            <a:pPr marL="0" indent="0">
              <a:buNone/>
            </a:pPr>
            <a:r>
              <a:rPr lang="en-GB" dirty="0"/>
              <a:t>Thread the upper thread/lower thread and fill the bobbin – photograph and present creatively.</a:t>
            </a:r>
            <a:endParaRPr lang="en-GB" dirty="0">
              <a:ea typeface="Calibri"/>
              <a:cs typeface="Calibri"/>
            </a:endParaRPr>
          </a:p>
          <a:p>
            <a:pPr marL="0" indent="0">
              <a:buNone/>
            </a:pPr>
            <a:r>
              <a:rPr lang="en-GB" dirty="0"/>
              <a:t>Create a range of samples using your machine</a:t>
            </a:r>
            <a:endParaRPr lang="en-GB" dirty="0">
              <a:ea typeface="Calibri"/>
              <a:cs typeface="Calibri"/>
            </a:endParaRPr>
          </a:p>
          <a:p>
            <a:pPr marL="0" indent="0">
              <a:buNone/>
            </a:pPr>
            <a:r>
              <a:rPr lang="en-GB" dirty="0"/>
              <a:t>Included are some suggestions below, but you can create your own range to show your skills.  Collate your images using </a:t>
            </a:r>
            <a:r>
              <a:rPr lang="en-GB" dirty="0" err="1"/>
              <a:t>PicCollage</a:t>
            </a:r>
            <a:r>
              <a:rPr lang="en-GB" dirty="0"/>
              <a:t> and print off and bring in September to your first lesson</a:t>
            </a:r>
            <a:endParaRPr lang="en-GB" dirty="0">
              <a:ea typeface="Calibri"/>
              <a:cs typeface="Calibri"/>
            </a:endParaRPr>
          </a:p>
          <a:p>
            <a:r>
              <a:rPr lang="en-GB" dirty="0"/>
              <a:t>SEAMS/ HEMS/SINGLE POINT DART/RUFFLE/FREE MACHINE EMBROIDERY</a:t>
            </a:r>
            <a:endParaRPr lang="en-US" dirty="0"/>
          </a:p>
          <a:p>
            <a:pPr marL="0" indent="0">
              <a:buNone/>
            </a:pPr>
            <a:endParaRPr lang="en-US"/>
          </a:p>
          <a:p>
            <a:pPr marL="0" indent="0">
              <a:buNone/>
            </a:pPr>
            <a:endParaRPr lang="en-GB"/>
          </a:p>
        </p:txBody>
      </p:sp>
      <p:pic>
        <p:nvPicPr>
          <p:cNvPr id="5" name="Picture 4"/>
          <p:cNvPicPr>
            <a:picLocks noChangeAspect="1"/>
          </p:cNvPicPr>
          <p:nvPr/>
        </p:nvPicPr>
        <p:blipFill rotWithShape="1">
          <a:blip r:embed="rId2">
            <a:clrChange>
              <a:clrFrom>
                <a:srgbClr val="FAFAFA"/>
              </a:clrFrom>
              <a:clrTo>
                <a:srgbClr val="FAFAFA">
                  <a:alpha val="0"/>
                </a:srgbClr>
              </a:clrTo>
            </a:clrChange>
          </a:blip>
          <a:srcRect l="55254" t="44553" r="20952" b="14732"/>
          <a:stretch/>
        </p:blipFill>
        <p:spPr>
          <a:xfrm>
            <a:off x="5774738" y="229394"/>
            <a:ext cx="1140594" cy="1097281"/>
          </a:xfrm>
          <a:prstGeom prst="rect">
            <a:avLst/>
          </a:prstGeom>
        </p:spPr>
      </p:pic>
      <p:pic>
        <p:nvPicPr>
          <p:cNvPr id="6" name="Picture 2" descr="Textile &amp; Fashion | Cycle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55107" y="5438171"/>
            <a:ext cx="1562389" cy="1191550"/>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1826096" y="611781"/>
            <a:ext cx="387927" cy="332509"/>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582216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534589"/>
          </a:xfrm>
        </p:spPr>
        <p:txBody>
          <a:bodyPr>
            <a:normAutofit fontScale="90000"/>
          </a:bodyPr>
          <a:lstStyle/>
          <a:p>
            <a:r>
              <a:rPr lang="en-US"/>
              <a:t>Recommended activities for</a:t>
            </a:r>
            <a:endParaRPr lang="en-GB"/>
          </a:p>
        </p:txBody>
      </p:sp>
      <p:pic>
        <p:nvPicPr>
          <p:cNvPr id="6" name="Picture 2" descr="Textile &amp; Fashion | Cycle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1421" y="3232263"/>
            <a:ext cx="2447925" cy="1866901"/>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p:cNvSpPr txBox="1">
            <a:spLocks/>
          </p:cNvSpPr>
          <p:nvPr/>
        </p:nvSpPr>
        <p:spPr>
          <a:xfrm>
            <a:off x="6687127" y="2704613"/>
            <a:ext cx="3689070" cy="527650"/>
          </a:xfrm>
          <a:prstGeom prst="rect">
            <a:avLst/>
          </a:prstGeom>
        </p:spPr>
        <p:txBody>
          <a:bodyPr vert="horz" lIns="91440" tIns="45720" rIns="91440" bIns="45720" rtlCol="0" anchor="t">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dirty="0"/>
              <a:t>Summer 2024</a:t>
            </a:r>
            <a:endParaRPr lang="en-GB" sz="3600" dirty="0"/>
          </a:p>
        </p:txBody>
      </p:sp>
      <p:pic>
        <p:nvPicPr>
          <p:cNvPr id="8" name="Picture 7"/>
          <p:cNvPicPr>
            <a:picLocks noChangeAspect="1"/>
          </p:cNvPicPr>
          <p:nvPr/>
        </p:nvPicPr>
        <p:blipFill rotWithShape="1">
          <a:blip r:embed="rId3"/>
          <a:srcRect l="11755" t="59360" r="45815" b="30523"/>
          <a:stretch/>
        </p:blipFill>
        <p:spPr>
          <a:xfrm>
            <a:off x="2287767" y="1656952"/>
            <a:ext cx="7759680" cy="1040722"/>
          </a:xfrm>
          <a:prstGeom prst="rect">
            <a:avLst/>
          </a:prstGeom>
          <a:ln>
            <a:solidFill>
              <a:schemeClr val="accent2"/>
            </a:solidFill>
          </a:ln>
        </p:spPr>
      </p:pic>
      <p:sp>
        <p:nvSpPr>
          <p:cNvPr id="9" name="Oval 8"/>
          <p:cNvSpPr/>
          <p:nvPr/>
        </p:nvSpPr>
        <p:spPr>
          <a:xfrm>
            <a:off x="1852748" y="1057148"/>
            <a:ext cx="387927" cy="332509"/>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5 reasons to try… Eduqas - Teachwire">
            <a:extLst>
              <a:ext uri="{FF2B5EF4-FFF2-40B4-BE49-F238E27FC236}">
                <a16:creationId xmlns:a16="http://schemas.microsoft.com/office/drawing/2014/main" id="{F28BC18B-9A8C-4758-C25E-6E18A59E87B6}"/>
              </a:ext>
            </a:extLst>
          </p:cNvPr>
          <p:cNvPicPr>
            <a:picLocks noChangeAspect="1"/>
          </p:cNvPicPr>
          <p:nvPr/>
        </p:nvPicPr>
        <p:blipFill>
          <a:blip r:embed="rId4"/>
          <a:stretch>
            <a:fillRect/>
          </a:stretch>
        </p:blipFill>
        <p:spPr>
          <a:xfrm>
            <a:off x="379496" y="5950869"/>
            <a:ext cx="1316456" cy="711368"/>
          </a:xfrm>
          <a:prstGeom prst="rect">
            <a:avLst/>
          </a:prstGeom>
        </p:spPr>
      </p:pic>
    </p:spTree>
    <p:extLst>
      <p:ext uri="{BB962C8B-B14F-4D97-AF65-F5344CB8AC3E}">
        <p14:creationId xmlns:p14="http://schemas.microsoft.com/office/powerpoint/2010/main" val="4013382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0462" y="251744"/>
            <a:ext cx="9257221" cy="1019538"/>
          </a:xfrm>
        </p:spPr>
        <p:txBody>
          <a:bodyPr/>
          <a:lstStyle/>
          <a:p>
            <a:r>
              <a:rPr lang="en-US" b="1">
                <a:solidFill>
                  <a:schemeClr val="accent2"/>
                </a:solidFill>
              </a:rPr>
              <a:t>Watch these…</a:t>
            </a:r>
            <a:endParaRPr lang="en-GB" b="1">
              <a:solidFill>
                <a:schemeClr val="accent2"/>
              </a:solidFill>
            </a:endParaRPr>
          </a:p>
        </p:txBody>
      </p:sp>
      <p:pic>
        <p:nvPicPr>
          <p:cNvPr id="5" name="Picture 4"/>
          <p:cNvPicPr>
            <a:picLocks noChangeAspect="1"/>
          </p:cNvPicPr>
          <p:nvPr/>
        </p:nvPicPr>
        <p:blipFill rotWithShape="1">
          <a:blip r:embed="rId2">
            <a:clrChange>
              <a:clrFrom>
                <a:srgbClr val="FAFAFA"/>
              </a:clrFrom>
              <a:clrTo>
                <a:srgbClr val="FAFAFA">
                  <a:alpha val="0"/>
                </a:srgbClr>
              </a:clrTo>
            </a:clrChange>
          </a:blip>
          <a:srcRect l="55132" t="44301" r="20270" b="11948"/>
          <a:stretch/>
        </p:blipFill>
        <p:spPr>
          <a:xfrm>
            <a:off x="5354782" y="58115"/>
            <a:ext cx="1134291" cy="1134291"/>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876793682"/>
              </p:ext>
            </p:extLst>
          </p:nvPr>
        </p:nvGraphicFramePr>
        <p:xfrm>
          <a:off x="810490" y="1192406"/>
          <a:ext cx="9772650" cy="1847850"/>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409324020"/>
                    </a:ext>
                  </a:extLst>
                </a:gridCol>
                <a:gridCol w="4859718">
                  <a:extLst>
                    <a:ext uri="{9D8B030D-6E8A-4147-A177-3AD203B41FA5}">
                      <a16:colId xmlns:a16="http://schemas.microsoft.com/office/drawing/2014/main" val="3424186020"/>
                    </a:ext>
                  </a:extLst>
                </a:gridCol>
                <a:gridCol w="3799184">
                  <a:extLst>
                    <a:ext uri="{9D8B030D-6E8A-4147-A177-3AD203B41FA5}">
                      <a16:colId xmlns:a16="http://schemas.microsoft.com/office/drawing/2014/main" val="3877692881"/>
                    </a:ext>
                  </a:extLst>
                </a:gridCol>
              </a:tblGrid>
              <a:tr h="0">
                <a:tc>
                  <a:txBody>
                    <a:bodyPr/>
                    <a:lstStyle/>
                    <a:p>
                      <a:pPr>
                        <a:lnSpc>
                          <a:spcPct val="107000"/>
                        </a:lnSpc>
                        <a:spcAft>
                          <a:spcPts val="0"/>
                        </a:spcAft>
                      </a:pPr>
                      <a:r>
                        <a:rPr lang="en-GB" sz="1100" dirty="0">
                          <a:effectLst/>
                        </a:rPr>
                        <a:t>Disney - Becoming Karl Lagerfeld </a:t>
                      </a:r>
                    </a:p>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lvl="0">
                        <a:buNone/>
                      </a:pPr>
                      <a:r>
                        <a:rPr lang="en-GB" sz="1100" b="0" i="0" u="none" strike="noStrike" noProof="0" dirty="0">
                          <a:solidFill>
                            <a:srgbClr val="333333"/>
                          </a:solidFill>
                          <a:effectLst/>
                        </a:rPr>
                        <a:t>In </a:t>
                      </a:r>
                      <a:r>
                        <a:rPr lang="en-GB" sz="1100" b="0" i="1" u="none" strike="noStrike" noProof="0" dirty="0">
                          <a:solidFill>
                            <a:srgbClr val="333333"/>
                          </a:solidFill>
                          <a:effectLst/>
                        </a:rPr>
                        <a:t>Becoming Karl Lagerfeld</a:t>
                      </a:r>
                      <a:r>
                        <a:rPr lang="en-GB" sz="1100" b="0" i="0" u="none" strike="noStrike" noProof="0" dirty="0">
                          <a:solidFill>
                            <a:srgbClr val="333333"/>
                          </a:solidFill>
                          <a:effectLst/>
                        </a:rPr>
                        <a:t>, a new six-part series from Disney+, audiences are made privy to a designer still ascending. Interpreted by the German-Spanish actor Daniel Brühl, this Lagerfeld finds pleasure in sartorial eclecticism, adorning himself in tall red boots, vibrant striped ties, and pyjamas speckled with sports figures. His subsequent, distinctive armour of sobering black and white receives only vague recognition via the show’s costume design, elsewhere informing an exchange with a potential business partner, as Lagerfeld highlights the appeal of ‘austerity, white, black, brown, timeless things’ before describing his would-be namesake label as ‘for those who like purity in clothing design’.</a:t>
                      </a:r>
                      <a:br>
                        <a:rPr lang="en-GB" sz="1100" dirty="0">
                          <a:effectLst/>
                        </a:rPr>
                      </a:br>
                      <a:endParaRPr lang="en-GB" sz="1100">
                        <a:effectLst/>
                      </a:endParaRPr>
                    </a:p>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lvl="0">
                        <a:lnSpc>
                          <a:spcPct val="107000"/>
                        </a:lnSpc>
                        <a:spcAft>
                          <a:spcPts val="0"/>
                        </a:spcAft>
                        <a:buNone/>
                      </a:pPr>
                      <a:r>
                        <a:rPr lang="en-GB" sz="1100" b="0" i="0" u="none" strike="noStrike" noProof="0" dirty="0">
                          <a:effectLst/>
                          <a:latin typeface="Calibri"/>
                        </a:rPr>
                        <a:t>https://www.wallpaper.com/fashion-beauty/becoming-karl-lagerfeld-disney-plus-daniel-bruhl-interview</a:t>
                      </a:r>
                      <a:endParaRPr lang="en-US" dirty="0"/>
                    </a:p>
                    <a:p>
                      <a:pPr>
                        <a:lnSpc>
                          <a:spcPct val="107000"/>
                        </a:lnSpc>
                        <a:spcAft>
                          <a:spcPts val="0"/>
                        </a:spcAft>
                      </a:pP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1186457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17240974"/>
              </p:ext>
            </p:extLst>
          </p:nvPr>
        </p:nvGraphicFramePr>
        <p:xfrm>
          <a:off x="810490" y="3112846"/>
          <a:ext cx="9772650" cy="709613"/>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1033493170"/>
                    </a:ext>
                  </a:extLst>
                </a:gridCol>
                <a:gridCol w="4859718">
                  <a:extLst>
                    <a:ext uri="{9D8B030D-6E8A-4147-A177-3AD203B41FA5}">
                      <a16:colId xmlns:a16="http://schemas.microsoft.com/office/drawing/2014/main" val="3402126344"/>
                    </a:ext>
                  </a:extLst>
                </a:gridCol>
                <a:gridCol w="3799184">
                  <a:extLst>
                    <a:ext uri="{9D8B030D-6E8A-4147-A177-3AD203B41FA5}">
                      <a16:colId xmlns:a16="http://schemas.microsoft.com/office/drawing/2014/main" val="2349931216"/>
                    </a:ext>
                  </a:extLst>
                </a:gridCol>
              </a:tblGrid>
              <a:tr h="0">
                <a:tc>
                  <a:txBody>
                    <a:bodyPr/>
                    <a:lstStyle/>
                    <a:p>
                      <a:pPr lvl="0">
                        <a:lnSpc>
                          <a:spcPct val="107000"/>
                        </a:lnSpc>
                        <a:spcAft>
                          <a:spcPts val="0"/>
                        </a:spcAft>
                        <a:buNone/>
                      </a:pPr>
                      <a:r>
                        <a:rPr lang="en-GB" sz="1100" kern="1200" noProof="0" dirty="0">
                          <a:solidFill>
                            <a:schemeClr val="tx1"/>
                          </a:solidFill>
                          <a:effectLst/>
                          <a:latin typeface="+mn-lt"/>
                          <a:ea typeface="+mn-ea"/>
                          <a:cs typeface="+mn-cs"/>
                        </a:rPr>
                        <a:t>Movie - Westwood: Punk. Icon. Activist</a:t>
                      </a:r>
                      <a:endParaRPr lang="en-GB" sz="1100" kern="1200" dirty="0">
                        <a:solidFill>
                          <a:schemeClr val="tx1"/>
                        </a:solidFill>
                        <a:effectLst/>
                        <a:latin typeface="+mn-lt"/>
                        <a:ea typeface="+mn-ea"/>
                        <a:cs typeface="+mn-cs"/>
                      </a:endParaRPr>
                    </a:p>
                  </a:txBody>
                  <a:tcPr marL="68580" marR="68580" marT="0" marB="0"/>
                </a:tc>
                <a:tc>
                  <a:txBody>
                    <a:bodyPr/>
                    <a:lstStyle/>
                    <a:p>
                      <a:pPr lvl="0">
                        <a:buNone/>
                      </a:pPr>
                      <a:r>
                        <a:rPr lang="en-GB" sz="1100" kern="1200" noProof="0">
                          <a:solidFill>
                            <a:schemeClr val="tx1"/>
                          </a:solidFill>
                          <a:effectLst/>
                          <a:latin typeface="+mn-lt"/>
                          <a:ea typeface="+mn-ea"/>
                          <a:cs typeface="+mn-cs"/>
                        </a:rPr>
                        <a:t>This looks back over Westwood’s career arc, it also shows her </a:t>
                      </a:r>
                      <a:r>
                        <a:rPr lang="en-GB" sz="1100" kern="1200" noProof="0" dirty="0">
                          <a:solidFill>
                            <a:schemeClr val="tx1"/>
                          </a:solidFill>
                          <a:effectLst/>
                          <a:latin typeface="+mn-lt"/>
                          <a:ea typeface="+mn-ea"/>
                          <a:cs typeface="+mn-cs"/>
                        </a:rPr>
                        <a:t>to be a trailblazer in her final years, pushing her brand forward with the same anarchic enthusiasm that made her a legend to begin with.</a:t>
                      </a:r>
                      <a:endParaRPr lang="en-US" sz="1100" kern="1200" dirty="0">
                        <a:solidFill>
                          <a:schemeClr val="tx1"/>
                        </a:solidFill>
                        <a:effectLst/>
                        <a:latin typeface="+mn-lt"/>
                        <a:ea typeface="+mn-ea"/>
                        <a:cs typeface="+mn-cs"/>
                      </a:endParaRPr>
                    </a:p>
                    <a:p>
                      <a:pPr lvl="0">
                        <a:buNone/>
                      </a:pPr>
                      <a:endParaRPr lang="en-GB" sz="1100" dirty="0">
                        <a:effectLst/>
                      </a:endParaRPr>
                    </a:p>
                  </a:txBody>
                  <a:tcPr marL="68580" marR="68580" marT="0" marB="0"/>
                </a:tc>
                <a:tc>
                  <a:txBody>
                    <a:bodyPr/>
                    <a:lstStyle/>
                    <a:p>
                      <a:pPr lvl="0">
                        <a:lnSpc>
                          <a:spcPct val="107000"/>
                        </a:lnSpc>
                        <a:spcAft>
                          <a:spcPts val="0"/>
                        </a:spcAft>
                        <a:buNone/>
                      </a:pPr>
                      <a:r>
                        <a:rPr lang="en-GB" sz="1100" b="0" i="0" u="none" strike="noStrike" noProof="0" dirty="0">
                          <a:effectLst/>
                          <a:latin typeface="Calibri"/>
                          <a:hlinkClick r:id="rId3"/>
                        </a:rPr>
                        <a:t>https://www.amazon.co.uk/Westwood-Punk-Activist-Lorna-Tucker/dp/B07DR1ZSQF</a:t>
                      </a:r>
                      <a:endParaRPr lang="en-US" dirty="0"/>
                    </a:p>
                    <a:p>
                      <a:pPr lvl="0">
                        <a:lnSpc>
                          <a:spcPct val="107000"/>
                        </a:lnSpc>
                        <a:spcAft>
                          <a:spcPts val="0"/>
                        </a:spcAft>
                        <a:buNone/>
                      </a:pPr>
                      <a:endParaRPr lang="en-GB" sz="1100" b="0" i="0" u="none" strike="noStrike" noProof="0" dirty="0">
                        <a:effectLst/>
                        <a:latin typeface="Calibri"/>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0178678"/>
                  </a:ext>
                </a:extLst>
              </a:tr>
            </a:tbl>
          </a:graphicData>
        </a:graphic>
      </p:graphicFrame>
      <p:sp>
        <p:nvSpPr>
          <p:cNvPr id="10" name="Oval 9"/>
          <p:cNvSpPr/>
          <p:nvPr/>
        </p:nvSpPr>
        <p:spPr>
          <a:xfrm>
            <a:off x="1464820" y="516382"/>
            <a:ext cx="387927" cy="332509"/>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p:cNvGraphicFramePr>
            <a:graphicFrameLocks noGrp="1"/>
          </p:cNvGraphicFramePr>
          <p:nvPr>
            <p:extLst>
              <p:ext uri="{D42A27DB-BD31-4B8C-83A1-F6EECF244321}">
                <p14:modId xmlns:p14="http://schemas.microsoft.com/office/powerpoint/2010/main" val="2007982523"/>
              </p:ext>
            </p:extLst>
          </p:nvPr>
        </p:nvGraphicFramePr>
        <p:xfrm>
          <a:off x="810490" y="3919263"/>
          <a:ext cx="9772650" cy="731520"/>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1178609858"/>
                    </a:ext>
                  </a:extLst>
                </a:gridCol>
                <a:gridCol w="4859718">
                  <a:extLst>
                    <a:ext uri="{9D8B030D-6E8A-4147-A177-3AD203B41FA5}">
                      <a16:colId xmlns:a16="http://schemas.microsoft.com/office/drawing/2014/main" val="2619014916"/>
                    </a:ext>
                  </a:extLst>
                </a:gridCol>
                <a:gridCol w="3799184">
                  <a:extLst>
                    <a:ext uri="{9D8B030D-6E8A-4147-A177-3AD203B41FA5}">
                      <a16:colId xmlns:a16="http://schemas.microsoft.com/office/drawing/2014/main" val="1390985805"/>
                    </a:ext>
                  </a:extLst>
                </a:gridCol>
              </a:tblGrid>
              <a:tr h="0">
                <a:tc>
                  <a:txBody>
                    <a:bodyPr/>
                    <a:lstStyle/>
                    <a:p>
                      <a:pPr lvl="0" algn="l">
                        <a:lnSpc>
                          <a:spcPct val="100000"/>
                        </a:lnSpc>
                        <a:spcBef>
                          <a:spcPts val="0"/>
                        </a:spcBef>
                        <a:spcAft>
                          <a:spcPts val="0"/>
                        </a:spcAft>
                        <a:buNone/>
                      </a:pPr>
                      <a:r>
                        <a:rPr lang="en-GB" sz="1100" kern="1200" dirty="0">
                          <a:solidFill>
                            <a:schemeClr val="tx1"/>
                          </a:solidFill>
                          <a:effectLst/>
                          <a:latin typeface="+mn-lt"/>
                          <a:ea typeface="+mn-ea"/>
                          <a:cs typeface="+mn-cs"/>
                        </a:rPr>
                        <a:t>McQueen</a:t>
                      </a:r>
                      <a:endParaRPr lang="en-US" sz="1100" kern="1200">
                        <a:solidFill>
                          <a:schemeClr val="tx1"/>
                        </a:solidFill>
                        <a:effectLst/>
                        <a:latin typeface="+mn-lt"/>
                        <a:ea typeface="+mn-ea"/>
                        <a:cs typeface="+mn-cs"/>
                      </a:endParaRPr>
                    </a:p>
                    <a:p>
                      <a:pPr lvl="0">
                        <a:lnSpc>
                          <a:spcPct val="107000"/>
                        </a:lnSpc>
                        <a:spcBef>
                          <a:spcPts val="200"/>
                        </a:spcBef>
                        <a:spcAft>
                          <a:spcPts val="0"/>
                        </a:spcAft>
                        <a:buNone/>
                      </a:pPr>
                      <a:endParaRPr lang="en-GB" sz="1100" dirty="0">
                        <a:effectLst/>
                      </a:endParaRPr>
                    </a:p>
                  </a:txBody>
                  <a:tcPr marL="68580" marR="68580" marT="0" marB="0"/>
                </a:tc>
                <a:tc>
                  <a:txBody>
                    <a:bodyPr/>
                    <a:lstStyle/>
                    <a:p>
                      <a:r>
                        <a:rPr lang="en-GB" sz="1200" b="0" i="0" u="none" strike="noStrike" noProof="0" dirty="0">
                          <a:solidFill>
                            <a:srgbClr val="262626"/>
                          </a:solidFill>
                          <a:effectLst/>
                          <a:latin typeface="Calibri"/>
                        </a:rPr>
                        <a:t>Detailing the life and work of celebrated British fashion designer Alexander McQueen this documentary draws on the personal accounts of those who knew him best, giving a detailed look at the lowly London boy who went on to achieve international success in a tough and uncompromising industry.</a:t>
                      </a:r>
                      <a:endParaRPr lang="en-GB" sz="1200" b="0" i="0" u="none" strike="noStrike" noProof="0" dirty="0">
                        <a:solidFill>
                          <a:srgbClr val="262626"/>
                        </a:solidFill>
                        <a:effectLst/>
                        <a:latin typeface="Calibri"/>
                        <a:ea typeface="Times New Roman" panose="02020603050405020304" pitchFamily="18" charset="0"/>
                        <a:cs typeface="Times New Roman" panose="02020603050405020304" pitchFamily="18" charset="0"/>
                      </a:endParaRPr>
                    </a:p>
                  </a:txBody>
                  <a:tcPr marL="68580" marR="68580" marT="0" marB="0"/>
                </a:tc>
                <a:tc>
                  <a:txBody>
                    <a:bodyPr/>
                    <a:lstStyle/>
                    <a:p>
                      <a:pPr lvl="0">
                        <a:lnSpc>
                          <a:spcPct val="107000"/>
                        </a:lnSpc>
                        <a:spcAft>
                          <a:spcPts val="0"/>
                        </a:spcAft>
                        <a:buNone/>
                      </a:pPr>
                      <a:r>
                        <a:rPr lang="en-GB" sz="1100" b="0" i="0" u="none" strike="noStrike" noProof="0" dirty="0">
                          <a:effectLst/>
                          <a:latin typeface="Calibri"/>
                          <a:hlinkClick r:id="rId4"/>
                        </a:rPr>
                        <a:t>https://www.tvguide.com/movies/mcqueen/2000323896/</a:t>
                      </a:r>
                      <a:endParaRPr lang="en-GB" sz="1100" b="0" i="0" u="none" strike="noStrike" noProof="0" dirty="0">
                        <a:effectLst/>
                        <a:latin typeface="Calibri"/>
                      </a:endParaRPr>
                    </a:p>
                    <a:p>
                      <a:pPr lvl="0">
                        <a:lnSpc>
                          <a:spcPct val="107000"/>
                        </a:lnSpc>
                        <a:spcAft>
                          <a:spcPts val="0"/>
                        </a:spcAft>
                        <a:buNone/>
                      </a:pPr>
                      <a:endParaRPr lang="en-GB" sz="1100" b="0" i="0" u="none" strike="noStrike" noProof="0" dirty="0">
                        <a:effectLst/>
                        <a:latin typeface="Calibri"/>
                      </a:endParaRPr>
                    </a:p>
                  </a:txBody>
                  <a:tcPr marL="68580" marR="68580" marT="0" marB="0"/>
                </a:tc>
                <a:extLst>
                  <a:ext uri="{0D108BD9-81ED-4DB2-BD59-A6C34878D82A}">
                    <a16:rowId xmlns:a16="http://schemas.microsoft.com/office/drawing/2014/main" val="2527626878"/>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747096884"/>
              </p:ext>
            </p:extLst>
          </p:nvPr>
        </p:nvGraphicFramePr>
        <p:xfrm>
          <a:off x="810490" y="4762119"/>
          <a:ext cx="9772650" cy="1097280"/>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1814197551"/>
                    </a:ext>
                  </a:extLst>
                </a:gridCol>
                <a:gridCol w="4859718">
                  <a:extLst>
                    <a:ext uri="{9D8B030D-6E8A-4147-A177-3AD203B41FA5}">
                      <a16:colId xmlns:a16="http://schemas.microsoft.com/office/drawing/2014/main" val="2149645507"/>
                    </a:ext>
                  </a:extLst>
                </a:gridCol>
                <a:gridCol w="3799184">
                  <a:extLst>
                    <a:ext uri="{9D8B030D-6E8A-4147-A177-3AD203B41FA5}">
                      <a16:colId xmlns:a16="http://schemas.microsoft.com/office/drawing/2014/main" val="3465643711"/>
                    </a:ext>
                  </a:extLst>
                </a:gridCol>
              </a:tblGrid>
              <a:tr h="0">
                <a:tc>
                  <a:txBody>
                    <a:bodyPr/>
                    <a:lstStyle/>
                    <a:p>
                      <a:pPr lvl="0" algn="l">
                        <a:lnSpc>
                          <a:spcPct val="100000"/>
                        </a:lnSpc>
                        <a:spcBef>
                          <a:spcPts val="0"/>
                        </a:spcBef>
                        <a:spcAft>
                          <a:spcPts val="0"/>
                        </a:spcAft>
                        <a:buNone/>
                      </a:pPr>
                      <a:r>
                        <a:rPr lang="en-GB" sz="1100" kern="1200" dirty="0">
                          <a:solidFill>
                            <a:schemeClr val="tx1"/>
                          </a:solidFill>
                          <a:effectLst/>
                          <a:latin typeface="+mn-lt"/>
                          <a:ea typeface="+mn-ea"/>
                          <a:cs typeface="+mn-cs"/>
                        </a:rPr>
                        <a:t>Valentino: The Last Emperor (2008)</a:t>
                      </a:r>
                      <a:endParaRPr lang="en-US" sz="1100" kern="1200" dirty="0">
                        <a:solidFill>
                          <a:schemeClr val="tx1"/>
                        </a:solidFill>
                        <a:effectLst/>
                        <a:latin typeface="+mn-lt"/>
                        <a:ea typeface="+mn-ea"/>
                        <a:cs typeface="+mn-cs"/>
                      </a:endParaRPr>
                    </a:p>
                    <a:p>
                      <a:pPr lvl="0">
                        <a:lnSpc>
                          <a:spcPct val="107000"/>
                        </a:lnSpc>
                        <a:spcBef>
                          <a:spcPts val="200"/>
                        </a:spcBef>
                        <a:spcAft>
                          <a:spcPts val="0"/>
                        </a:spcAft>
                        <a:buNone/>
                      </a:pPr>
                      <a:endParaRPr lang="en-GB" sz="1100" kern="1200" dirty="0">
                        <a:solidFill>
                          <a:schemeClr val="tx1"/>
                        </a:solidFill>
                        <a:effectLst/>
                        <a:latin typeface="+mn-lt"/>
                        <a:ea typeface="+mn-ea"/>
                        <a:cs typeface="+mn-cs"/>
                      </a:endParaRPr>
                    </a:p>
                  </a:txBody>
                  <a:tcPr marL="68580" marR="68580" marT="0" marB="0"/>
                </a:tc>
                <a:tc>
                  <a:txBody>
                    <a:bodyPr/>
                    <a:lstStyle/>
                    <a:p>
                      <a:pPr lvl="0">
                        <a:spcAft>
                          <a:spcPts val="0"/>
                        </a:spcAft>
                        <a:buNone/>
                      </a:pPr>
                      <a:r>
                        <a:rPr lang="en-GB" sz="1200" b="0" i="0" u="none" strike="noStrike" kern="1200" noProof="0" dirty="0">
                          <a:solidFill>
                            <a:srgbClr val="262626"/>
                          </a:solidFill>
                          <a:effectLst/>
                          <a:latin typeface="Calibri"/>
                          <a:ea typeface="+mn-ea"/>
                          <a:cs typeface="+mn-cs"/>
                        </a:rPr>
                        <a:t>Almost 50 years after founding his fashion house, in 1959, Valentino </a:t>
                      </a:r>
                      <a:r>
                        <a:rPr lang="en-GB" sz="1200" b="0" i="0" u="none" strike="noStrike" kern="1200" noProof="0" err="1">
                          <a:solidFill>
                            <a:srgbClr val="262626"/>
                          </a:solidFill>
                          <a:effectLst/>
                          <a:latin typeface="Calibri"/>
                          <a:ea typeface="+mn-ea"/>
                          <a:cs typeface="+mn-cs"/>
                        </a:rPr>
                        <a:t>Garavani</a:t>
                      </a:r>
                      <a:r>
                        <a:rPr lang="en-GB" sz="1200" b="0" i="0" u="none" strike="noStrike" kern="1200" noProof="0" dirty="0">
                          <a:solidFill>
                            <a:srgbClr val="262626"/>
                          </a:solidFill>
                          <a:effectLst/>
                          <a:latin typeface="Calibri"/>
                          <a:ea typeface="+mn-ea"/>
                          <a:cs typeface="+mn-cs"/>
                        </a:rPr>
                        <a:t>, one of the world’s most celebrated designers, announced his retirement in 2007. Valentino: The Last Emperor explores the professional and personal life of the designer, paying tribute to his career as he prepares for his final show, and taking a closer look at the relationship between him and his long-term partner in business and life, Giancarlo </a:t>
                      </a:r>
                      <a:r>
                        <a:rPr lang="en-GB" sz="1200" b="0" i="0" u="none" strike="noStrike" kern="1200" noProof="0" err="1">
                          <a:solidFill>
                            <a:srgbClr val="262626"/>
                          </a:solidFill>
                          <a:effectLst/>
                          <a:latin typeface="Calibri"/>
                          <a:ea typeface="+mn-ea"/>
                          <a:cs typeface="+mn-cs"/>
                        </a:rPr>
                        <a:t>Giammetti</a:t>
                      </a:r>
                      <a:r>
                        <a:rPr lang="en-GB" sz="1200" b="0" i="0" u="none" strike="noStrike" kern="1200" noProof="0" dirty="0">
                          <a:solidFill>
                            <a:srgbClr val="262626"/>
                          </a:solidFill>
                          <a:effectLst/>
                          <a:latin typeface="Calibri"/>
                          <a:ea typeface="+mn-ea"/>
                          <a:cs typeface="+mn-cs"/>
                        </a:rPr>
                        <a:t>.</a:t>
                      </a:r>
                      <a:endParaRPr lang="en-US" sz="1200" b="0" i="0" u="none" strike="noStrike" kern="1200" dirty="0">
                        <a:solidFill>
                          <a:srgbClr val="262626"/>
                        </a:solidFill>
                        <a:effectLst/>
                        <a:latin typeface="Calibri"/>
                        <a:ea typeface="+mn-ea"/>
                        <a:cs typeface="+mn-cs"/>
                      </a:endParaRPr>
                    </a:p>
                  </a:txBody>
                  <a:tcPr marL="68580" marR="68580" marT="0" marB="0"/>
                </a:tc>
                <a:tc>
                  <a:txBody>
                    <a:bodyPr/>
                    <a:lstStyle/>
                    <a:p>
                      <a:pPr>
                        <a:lnSpc>
                          <a:spcPct val="107000"/>
                        </a:lnSpc>
                        <a:spcAft>
                          <a:spcPts val="0"/>
                        </a:spcAft>
                      </a:pPr>
                      <a:r>
                        <a:rPr lang="en-GB" sz="1100" dirty="0">
                          <a:effectLst/>
                        </a:rPr>
                        <a:t>Stream on Amazon Prime </a:t>
                      </a:r>
                      <a:endParaRPr lang="en-GB" sz="1100" dirty="0" err="1">
                        <a:effectLst/>
                      </a:endParaRPr>
                    </a:p>
                    <a:p>
                      <a:pPr>
                        <a:lnSpc>
                          <a:spcPct val="107000"/>
                        </a:lnSpc>
                        <a:spcAft>
                          <a:spcPts val="0"/>
                        </a:spcAft>
                      </a:pPr>
                      <a:endParaRPr lang="en-GB" sz="1100" dirty="0">
                        <a:effectLst/>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88606182"/>
                  </a:ext>
                </a:extLst>
              </a:tr>
            </a:tbl>
          </a:graphicData>
        </a:graphic>
      </p:graphicFrame>
      <p:pic>
        <p:nvPicPr>
          <p:cNvPr id="15" name="Picture 2" descr="Textile &amp; Fashion | CycleO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47471" y="5558244"/>
            <a:ext cx="1562389" cy="1191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019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0462" y="251744"/>
            <a:ext cx="9257221" cy="1019538"/>
          </a:xfrm>
        </p:spPr>
        <p:txBody>
          <a:bodyPr/>
          <a:lstStyle/>
          <a:p>
            <a:r>
              <a:rPr lang="en-US" b="1">
                <a:solidFill>
                  <a:schemeClr val="accent2"/>
                </a:solidFill>
              </a:rPr>
              <a:t>Watch these…</a:t>
            </a:r>
            <a:endParaRPr lang="en-GB" b="1">
              <a:solidFill>
                <a:schemeClr val="accent2"/>
              </a:solidFill>
            </a:endParaRPr>
          </a:p>
        </p:txBody>
      </p:sp>
      <p:pic>
        <p:nvPicPr>
          <p:cNvPr id="5" name="Picture 4"/>
          <p:cNvPicPr>
            <a:picLocks noChangeAspect="1"/>
          </p:cNvPicPr>
          <p:nvPr/>
        </p:nvPicPr>
        <p:blipFill rotWithShape="1">
          <a:blip r:embed="rId2">
            <a:clrChange>
              <a:clrFrom>
                <a:srgbClr val="FAFAFA"/>
              </a:clrFrom>
              <a:clrTo>
                <a:srgbClr val="FAFAFA">
                  <a:alpha val="0"/>
                </a:srgbClr>
              </a:clrTo>
            </a:clrChange>
          </a:blip>
          <a:srcRect l="55132" t="44301" r="20270" b="11948"/>
          <a:stretch/>
        </p:blipFill>
        <p:spPr>
          <a:xfrm>
            <a:off x="5354782" y="58115"/>
            <a:ext cx="1134291" cy="1134291"/>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2662857780"/>
              </p:ext>
            </p:extLst>
          </p:nvPr>
        </p:nvGraphicFramePr>
        <p:xfrm>
          <a:off x="810490" y="1192406"/>
          <a:ext cx="9772650" cy="1847850"/>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409324020"/>
                    </a:ext>
                  </a:extLst>
                </a:gridCol>
                <a:gridCol w="4859718">
                  <a:extLst>
                    <a:ext uri="{9D8B030D-6E8A-4147-A177-3AD203B41FA5}">
                      <a16:colId xmlns:a16="http://schemas.microsoft.com/office/drawing/2014/main" val="3424186020"/>
                    </a:ext>
                  </a:extLst>
                </a:gridCol>
                <a:gridCol w="3799184">
                  <a:extLst>
                    <a:ext uri="{9D8B030D-6E8A-4147-A177-3AD203B41FA5}">
                      <a16:colId xmlns:a16="http://schemas.microsoft.com/office/drawing/2014/main" val="3877692881"/>
                    </a:ext>
                  </a:extLst>
                </a:gridCol>
              </a:tblGrid>
              <a:tr h="0">
                <a:tc>
                  <a:txBody>
                    <a:bodyPr/>
                    <a:lstStyle/>
                    <a:p>
                      <a:pPr>
                        <a:lnSpc>
                          <a:spcPct val="107000"/>
                        </a:lnSpc>
                        <a:spcAft>
                          <a:spcPts val="0"/>
                        </a:spcAft>
                      </a:pPr>
                      <a:r>
                        <a:rPr lang="en-GB" sz="1100">
                          <a:effectLst/>
                        </a:rPr>
                        <a:t>Alexa Chung: The future of fashion (2015)</a:t>
                      </a:r>
                    </a:p>
                    <a:p>
                      <a:pPr>
                        <a:lnSpc>
                          <a:spcPct val="107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100">
                          <a:effectLst/>
                        </a:rPr>
                        <a:t> “The Future of Fashion is a mission to uncover the depth of the industry and the huge variety of roles that go towards sending clothes down the catwalk season after season,” explains Vogue contributing editor Alexa Chung, who set out to investigate the truth about the fashion industry with her Vogue Video series by asking the questions everybody wants answers to. From finding out first-hand from Olivier </a:t>
                      </a:r>
                      <a:r>
                        <a:rPr lang="en-GB" sz="1100" err="1">
                          <a:effectLst/>
                        </a:rPr>
                        <a:t>Rousteing</a:t>
                      </a:r>
                      <a:r>
                        <a:rPr lang="en-GB" sz="1100">
                          <a:effectLst/>
                        </a:rPr>
                        <a:t> how he rose to the ranks of fashion royalty at Balmain, to exploring how to secure a job at Vogue, Alexa brings her signature charm and wit to give an insider view of the ins and outs of the fashion world.</a:t>
                      </a:r>
                      <a:br>
                        <a:rPr lang="en-GB" sz="1100">
                          <a:effectLst/>
                        </a:rPr>
                      </a:br>
                      <a:br>
                        <a:rPr lang="en-GB" sz="1100">
                          <a:effectLst/>
                        </a:rPr>
                      </a:br>
                      <a:r>
                        <a:rPr lang="en-GB" sz="1100">
                          <a:effectLst/>
                        </a:rPr>
                        <a:t>*</a:t>
                      </a:r>
                      <a:r>
                        <a:rPr lang="en-GB" sz="1100" u="sng">
                          <a:effectLst/>
                          <a:hlinkClick r:id="rId3"/>
                        </a:rPr>
                        <a:t>Watch the award-winning series on Vogue Video here.</a:t>
                      </a:r>
                      <a:r>
                        <a:rPr lang="en-GB" sz="1100">
                          <a:effectLst/>
                        </a:rPr>
                        <a:t> *</a:t>
                      </a:r>
                    </a:p>
                    <a:p>
                      <a:pPr>
                        <a:lnSpc>
                          <a:spcPct val="107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u="sng">
                          <a:effectLst/>
                          <a:hlinkClick r:id="rId4"/>
                        </a:rPr>
                        <a:t>https://www.youtube.com/watch?v=Bi2nc_xxnvs</a:t>
                      </a:r>
                      <a:endParaRPr lang="en-GB" sz="1100">
                        <a:effectLst/>
                      </a:endParaRPr>
                    </a:p>
                    <a:p>
                      <a:pPr>
                        <a:lnSpc>
                          <a:spcPct val="107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11864571"/>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4634971"/>
              </p:ext>
            </p:extLst>
          </p:nvPr>
        </p:nvGraphicFramePr>
        <p:xfrm>
          <a:off x="810490" y="3112846"/>
          <a:ext cx="9772650" cy="1173480"/>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1033493170"/>
                    </a:ext>
                  </a:extLst>
                </a:gridCol>
                <a:gridCol w="4859718">
                  <a:extLst>
                    <a:ext uri="{9D8B030D-6E8A-4147-A177-3AD203B41FA5}">
                      <a16:colId xmlns:a16="http://schemas.microsoft.com/office/drawing/2014/main" val="3402126344"/>
                    </a:ext>
                  </a:extLst>
                </a:gridCol>
                <a:gridCol w="3799184">
                  <a:extLst>
                    <a:ext uri="{9D8B030D-6E8A-4147-A177-3AD203B41FA5}">
                      <a16:colId xmlns:a16="http://schemas.microsoft.com/office/drawing/2014/main" val="2349931216"/>
                    </a:ext>
                  </a:extLst>
                </a:gridCol>
              </a:tblGrid>
              <a:tr h="0">
                <a:tc>
                  <a:txBody>
                    <a:bodyPr/>
                    <a:lstStyle/>
                    <a:p>
                      <a:pPr>
                        <a:lnSpc>
                          <a:spcPct val="107000"/>
                        </a:lnSpc>
                        <a:spcAft>
                          <a:spcPts val="0"/>
                        </a:spcAft>
                      </a:pPr>
                      <a:r>
                        <a:rPr lang="en-GB" sz="1100" dirty="0" err="1">
                          <a:effectLst/>
                        </a:rPr>
                        <a:t>Lagerfield</a:t>
                      </a:r>
                      <a:r>
                        <a:rPr lang="en-GB" sz="1100" dirty="0">
                          <a:effectLst/>
                        </a:rPr>
                        <a:t> Confidential (2007)</a:t>
                      </a:r>
                    </a:p>
                  </a:txBody>
                  <a:tcPr marL="68580" marR="68580" marT="0" marB="0"/>
                </a:tc>
                <a:tc>
                  <a:txBody>
                    <a:bodyPr/>
                    <a:lstStyle/>
                    <a:p>
                      <a:r>
                        <a:rPr lang="en-GB" sz="1100" dirty="0">
                          <a:effectLst/>
                        </a:rPr>
                        <a:t>What does a day in the life of Karl Lagerfeld look like? Lagerfeld Confidential gives you an idea, with its peek inside the everyday routine of the famously private designer. Karl opens up about his German upbringing and early career, allowing the camera to follow him to intimate spaces, from his chaotic Parisian apartment to a flight in a private jet, giving viewers an insight into the man behind the infamous dark glasses</a:t>
                      </a:r>
                      <a:endParaRPr lang="en-US" dirty="0"/>
                    </a:p>
                    <a:p>
                      <a:pPr lvl="0">
                        <a:buNone/>
                      </a:pPr>
                      <a:endParaRPr lang="en-GB" sz="1100" dirty="0">
                        <a:effectLst/>
                      </a:endParaRPr>
                    </a:p>
                  </a:txBody>
                  <a:tcPr marL="68580" marR="68580" marT="0" marB="0"/>
                </a:tc>
                <a:tc>
                  <a:txBody>
                    <a:bodyPr/>
                    <a:lstStyle/>
                    <a:p>
                      <a:pPr>
                        <a:lnSpc>
                          <a:spcPct val="107000"/>
                        </a:lnSpc>
                        <a:spcAft>
                          <a:spcPts val="0"/>
                        </a:spcAft>
                      </a:pPr>
                      <a:r>
                        <a:rPr lang="en-GB" sz="1100" u="sng" dirty="0">
                          <a:effectLst/>
                          <a:hlinkClick r:id="rId5"/>
                        </a:rPr>
                        <a:t>https://www.youtube.com/watch?v=OyaQk_Iv-Yg&amp;vl=en-GB</a:t>
                      </a:r>
                      <a:endParaRPr lang="en-GB" sz="1100" dirty="0">
                        <a:effectLst/>
                      </a:endParaRPr>
                    </a:p>
                    <a:p>
                      <a:pPr>
                        <a:lnSpc>
                          <a:spcPct val="107000"/>
                        </a:lnSpc>
                        <a:spcAft>
                          <a:spcPts val="0"/>
                        </a:spcAft>
                      </a:pPr>
                      <a:r>
                        <a:rPr lang="en-GB" sz="1100" dirty="0">
                          <a:effectLst/>
                        </a:rPr>
                        <a:t>(English subtitles)</a:t>
                      </a: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0178678"/>
                  </a:ext>
                </a:extLst>
              </a:tr>
            </a:tbl>
          </a:graphicData>
        </a:graphic>
      </p:graphicFrame>
      <p:sp>
        <p:nvSpPr>
          <p:cNvPr id="10" name="Oval 9"/>
          <p:cNvSpPr/>
          <p:nvPr/>
        </p:nvSpPr>
        <p:spPr>
          <a:xfrm>
            <a:off x="1464820" y="516382"/>
            <a:ext cx="387927" cy="332509"/>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Table 10"/>
          <p:cNvGraphicFramePr>
            <a:graphicFrameLocks noGrp="1"/>
          </p:cNvGraphicFramePr>
          <p:nvPr>
            <p:extLst>
              <p:ext uri="{D42A27DB-BD31-4B8C-83A1-F6EECF244321}">
                <p14:modId xmlns:p14="http://schemas.microsoft.com/office/powerpoint/2010/main" val="3753228190"/>
              </p:ext>
            </p:extLst>
          </p:nvPr>
        </p:nvGraphicFramePr>
        <p:xfrm>
          <a:off x="810490" y="4360421"/>
          <a:ext cx="9772650" cy="335280"/>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1178609858"/>
                    </a:ext>
                  </a:extLst>
                </a:gridCol>
                <a:gridCol w="4859718">
                  <a:extLst>
                    <a:ext uri="{9D8B030D-6E8A-4147-A177-3AD203B41FA5}">
                      <a16:colId xmlns:a16="http://schemas.microsoft.com/office/drawing/2014/main" val="2619014916"/>
                    </a:ext>
                  </a:extLst>
                </a:gridCol>
                <a:gridCol w="3799184">
                  <a:extLst>
                    <a:ext uri="{9D8B030D-6E8A-4147-A177-3AD203B41FA5}">
                      <a16:colId xmlns:a16="http://schemas.microsoft.com/office/drawing/2014/main" val="1390985805"/>
                    </a:ext>
                  </a:extLst>
                </a:gridCol>
              </a:tblGrid>
              <a:tr h="0">
                <a:tc>
                  <a:txBody>
                    <a:bodyPr/>
                    <a:lstStyle/>
                    <a:p>
                      <a:pPr>
                        <a:lnSpc>
                          <a:spcPct val="107000"/>
                        </a:lnSpc>
                        <a:spcBef>
                          <a:spcPts val="200"/>
                        </a:spcBef>
                        <a:spcAft>
                          <a:spcPts val="0"/>
                        </a:spcAft>
                      </a:pPr>
                      <a:r>
                        <a:rPr lang="en-GB" sz="1100">
                          <a:effectLst/>
                        </a:rPr>
                        <a:t>Breaking fashion</a:t>
                      </a:r>
                      <a:endParaRPr lang="en-GB" sz="1100" b="1" i="1">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1100">
                          <a:effectLst/>
                        </a:rPr>
                        <a:t>Set within the Salford offices of In the Style, Breaking Fashion takes us inside Greater Manchester’s new world of ultra-fast fashion.</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BBC IPlayer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27626878"/>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830922411"/>
              </p:ext>
            </p:extLst>
          </p:nvPr>
        </p:nvGraphicFramePr>
        <p:xfrm>
          <a:off x="810490" y="4762119"/>
          <a:ext cx="9772650" cy="530225"/>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1814197551"/>
                    </a:ext>
                  </a:extLst>
                </a:gridCol>
                <a:gridCol w="4859718">
                  <a:extLst>
                    <a:ext uri="{9D8B030D-6E8A-4147-A177-3AD203B41FA5}">
                      <a16:colId xmlns:a16="http://schemas.microsoft.com/office/drawing/2014/main" val="2149645507"/>
                    </a:ext>
                  </a:extLst>
                </a:gridCol>
                <a:gridCol w="3799184">
                  <a:extLst>
                    <a:ext uri="{9D8B030D-6E8A-4147-A177-3AD203B41FA5}">
                      <a16:colId xmlns:a16="http://schemas.microsoft.com/office/drawing/2014/main" val="3465643711"/>
                    </a:ext>
                  </a:extLst>
                </a:gridCol>
              </a:tblGrid>
              <a:tr h="0">
                <a:tc>
                  <a:txBody>
                    <a:bodyPr/>
                    <a:lstStyle/>
                    <a:p>
                      <a:pPr>
                        <a:lnSpc>
                          <a:spcPct val="107000"/>
                        </a:lnSpc>
                        <a:spcBef>
                          <a:spcPts val="200"/>
                        </a:spcBef>
                        <a:spcAft>
                          <a:spcPts val="0"/>
                        </a:spcAft>
                      </a:pPr>
                      <a:r>
                        <a:rPr lang="en-GB" sz="1100">
                          <a:effectLst/>
                        </a:rPr>
                        <a:t>Inside the factory series 6.2 Socks</a:t>
                      </a:r>
                      <a:endParaRPr lang="en-GB" sz="1100" b="1" i="1">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spcAft>
                          <a:spcPts val="0"/>
                        </a:spcAft>
                      </a:pPr>
                      <a:r>
                        <a:rPr lang="en-GB" sz="1100">
                          <a:effectLst/>
                        </a:rPr>
                        <a:t>A visit to a sock factory in Leicester and a cotton spinning factory in Manchester. Investigation into the 1980’s &amp; the Great War when the ‘Kitchener stitch’ helped to save the feet of British soldiers in the trenches..</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a:effectLst/>
                        </a:rPr>
                        <a:t>BBC IPlayer</a:t>
                      </a:r>
                    </a:p>
                    <a:p>
                      <a:pPr>
                        <a:lnSpc>
                          <a:spcPct val="107000"/>
                        </a:lnSpc>
                        <a:spcAft>
                          <a:spcPts val="0"/>
                        </a:spcAft>
                      </a:pPr>
                      <a:r>
                        <a:rPr lang="en-GB" sz="1100">
                          <a:effectLst/>
                        </a:rPr>
                        <a:t> </a:t>
                      </a:r>
                    </a:p>
                    <a:p>
                      <a:pPr>
                        <a:lnSpc>
                          <a:spcPct val="107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88606182"/>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236460742"/>
              </p:ext>
            </p:extLst>
          </p:nvPr>
        </p:nvGraphicFramePr>
        <p:xfrm>
          <a:off x="810490" y="5358762"/>
          <a:ext cx="9772650" cy="530225"/>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4274880581"/>
                    </a:ext>
                  </a:extLst>
                </a:gridCol>
                <a:gridCol w="4859718">
                  <a:extLst>
                    <a:ext uri="{9D8B030D-6E8A-4147-A177-3AD203B41FA5}">
                      <a16:colId xmlns:a16="http://schemas.microsoft.com/office/drawing/2014/main" val="2307602252"/>
                    </a:ext>
                  </a:extLst>
                </a:gridCol>
                <a:gridCol w="3799184">
                  <a:extLst>
                    <a:ext uri="{9D8B030D-6E8A-4147-A177-3AD203B41FA5}">
                      <a16:colId xmlns:a16="http://schemas.microsoft.com/office/drawing/2014/main" val="2108795352"/>
                    </a:ext>
                  </a:extLst>
                </a:gridCol>
              </a:tblGrid>
              <a:tr h="0">
                <a:tc>
                  <a:txBody>
                    <a:bodyPr/>
                    <a:lstStyle/>
                    <a:p>
                      <a:pPr>
                        <a:lnSpc>
                          <a:spcPct val="107000"/>
                        </a:lnSpc>
                        <a:spcBef>
                          <a:spcPts val="200"/>
                        </a:spcBef>
                        <a:spcAft>
                          <a:spcPts val="0"/>
                        </a:spcAft>
                      </a:pPr>
                      <a:r>
                        <a:rPr lang="en-GB" sz="1100">
                          <a:effectLst/>
                        </a:rPr>
                        <a:t>Inside Misguided</a:t>
                      </a:r>
                      <a:endParaRPr lang="en-GB" sz="1100" b="1" i="1">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800"/>
                        </a:spcAft>
                      </a:pPr>
                      <a:r>
                        <a:rPr lang="en-GB" sz="1100" err="1">
                          <a:effectLst/>
                        </a:rPr>
                        <a:t>Missguided</a:t>
                      </a:r>
                      <a:r>
                        <a:rPr lang="en-GB" sz="1100">
                          <a:effectLst/>
                        </a:rPr>
                        <a:t>, one of Britain's biggest fast-fashion brands, lets cameras behind the scenes to see what life is like for their young, female-dominated workforce at their offices in Manchester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u="sng">
                          <a:effectLst/>
                          <a:hlinkClick r:id="rId6"/>
                        </a:rPr>
                        <a:t>Inside </a:t>
                      </a:r>
                      <a:r>
                        <a:rPr lang="en-GB" sz="1100" u="sng" err="1">
                          <a:effectLst/>
                          <a:hlinkClick r:id="rId6"/>
                        </a:rPr>
                        <a:t>Missguided</a:t>
                      </a:r>
                      <a:r>
                        <a:rPr lang="en-GB" sz="1100" u="sng">
                          <a:effectLst/>
                          <a:hlinkClick r:id="rId6"/>
                        </a:rPr>
                        <a:t>: Made in Manchester - Episode Guide - All 4 (channel4.com)</a:t>
                      </a:r>
                      <a:endParaRPr lang="en-GB" sz="1100">
                        <a:effectLst/>
                      </a:endParaRPr>
                    </a:p>
                    <a:p>
                      <a:pPr>
                        <a:lnSpc>
                          <a:spcPct val="107000"/>
                        </a:lnSpc>
                        <a:spcAft>
                          <a:spcPts val="0"/>
                        </a:spcAft>
                      </a:pPr>
                      <a:r>
                        <a:rPr lang="en-GB" sz="1100">
                          <a:effectLst/>
                        </a:rPr>
                        <a:t>4 episodes all 47mins each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8345664"/>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756119853"/>
              </p:ext>
            </p:extLst>
          </p:nvPr>
        </p:nvGraphicFramePr>
        <p:xfrm>
          <a:off x="810490" y="5955405"/>
          <a:ext cx="9772650" cy="530225"/>
        </p:xfrm>
        <a:graphic>
          <a:graphicData uri="http://schemas.openxmlformats.org/drawingml/2006/table">
            <a:tbl>
              <a:tblPr firstRow="1" firstCol="1" bandRow="1">
                <a:tableStyleId>{5940675A-B579-460E-94D1-54222C63F5DA}</a:tableStyleId>
              </a:tblPr>
              <a:tblGrid>
                <a:gridCol w="1113748">
                  <a:extLst>
                    <a:ext uri="{9D8B030D-6E8A-4147-A177-3AD203B41FA5}">
                      <a16:colId xmlns:a16="http://schemas.microsoft.com/office/drawing/2014/main" val="4274880581"/>
                    </a:ext>
                  </a:extLst>
                </a:gridCol>
                <a:gridCol w="4859718">
                  <a:extLst>
                    <a:ext uri="{9D8B030D-6E8A-4147-A177-3AD203B41FA5}">
                      <a16:colId xmlns:a16="http://schemas.microsoft.com/office/drawing/2014/main" val="2307602252"/>
                    </a:ext>
                  </a:extLst>
                </a:gridCol>
                <a:gridCol w="3799184">
                  <a:extLst>
                    <a:ext uri="{9D8B030D-6E8A-4147-A177-3AD203B41FA5}">
                      <a16:colId xmlns:a16="http://schemas.microsoft.com/office/drawing/2014/main" val="2108795352"/>
                    </a:ext>
                  </a:extLst>
                </a:gridCol>
              </a:tblGrid>
              <a:tr h="0">
                <a:tc>
                  <a:txBody>
                    <a:bodyPr/>
                    <a:lstStyle/>
                    <a:p>
                      <a:pPr>
                        <a:lnSpc>
                          <a:spcPct val="107000"/>
                        </a:lnSpc>
                        <a:spcBef>
                          <a:spcPts val="200"/>
                        </a:spcBef>
                        <a:spcAft>
                          <a:spcPts val="0"/>
                        </a:spcAft>
                      </a:pPr>
                      <a:r>
                        <a:rPr lang="en-GB" sz="1100">
                          <a:effectLst/>
                        </a:rPr>
                        <a:t>Great British sewing bee</a:t>
                      </a:r>
                      <a:endParaRPr lang="en-GB" sz="1100" b="1" i="1">
                        <a:solidFill>
                          <a:srgbClr val="2F5496"/>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07000"/>
                        </a:lnSpc>
                        <a:spcAft>
                          <a:spcPts val="800"/>
                        </a:spcAft>
                      </a:pPr>
                      <a:r>
                        <a:rPr lang="en-GB" sz="1100">
                          <a:effectLst/>
                        </a:rPr>
                        <a:t>Series where home</a:t>
                      </a:r>
                      <a:r>
                        <a:rPr lang="en-GB" sz="1100" baseline="0">
                          <a:effectLst/>
                        </a:rPr>
                        <a:t> sewers demonstrate their skills in a range of different challenges – the challenges on each episode is excellent for helping develop essential pattern cutting knowledge and skills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100" u="none">
                          <a:effectLst/>
                        </a:rPr>
                        <a:t>BBC IPlayer </a:t>
                      </a:r>
                      <a:endParaRPr lang="en-GB" sz="1100" u="none">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8345664"/>
                  </a:ext>
                </a:extLst>
              </a:tr>
            </a:tbl>
          </a:graphicData>
        </a:graphic>
      </p:graphicFrame>
      <p:pic>
        <p:nvPicPr>
          <p:cNvPr id="15" name="Picture 2" descr="Textile &amp; Fashion | CycleOp"/>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47471" y="5558244"/>
            <a:ext cx="1562389" cy="1191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641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2491" y="479879"/>
            <a:ext cx="9257221" cy="1019538"/>
          </a:xfrm>
        </p:spPr>
        <p:txBody>
          <a:bodyPr/>
          <a:lstStyle/>
          <a:p>
            <a:r>
              <a:rPr lang="en-US" b="1">
                <a:solidFill>
                  <a:schemeClr val="accent2"/>
                </a:solidFill>
              </a:rPr>
              <a:t>Try these…</a:t>
            </a:r>
            <a:endParaRPr lang="en-GB" b="1">
              <a:solidFill>
                <a:schemeClr val="accent2"/>
              </a:solidFill>
            </a:endParaRPr>
          </a:p>
        </p:txBody>
      </p:sp>
      <p:sp>
        <p:nvSpPr>
          <p:cNvPr id="3" name="Content Placeholder 2"/>
          <p:cNvSpPr>
            <a:spLocks noGrp="1"/>
          </p:cNvSpPr>
          <p:nvPr>
            <p:ph idx="1"/>
          </p:nvPr>
        </p:nvSpPr>
        <p:spPr>
          <a:xfrm>
            <a:off x="838201" y="1888490"/>
            <a:ext cx="5079274" cy="4575175"/>
          </a:xfrm>
        </p:spPr>
        <p:txBody>
          <a:bodyPr>
            <a:normAutofit fontScale="70000" lnSpcReduction="20000"/>
          </a:bodyPr>
          <a:lstStyle/>
          <a:p>
            <a:pPr marL="0" indent="0">
              <a:buNone/>
            </a:pPr>
            <a:r>
              <a:rPr lang="en-US" b="1"/>
              <a:t>Design in a nutshell</a:t>
            </a:r>
            <a:endParaRPr lang="en-GB" b="1"/>
          </a:p>
          <a:p>
            <a:pPr marL="0" indent="0">
              <a:buNone/>
            </a:pPr>
            <a:r>
              <a:rPr lang="en-US"/>
              <a:t>Design era talks plus try the quiz to find out which designer your design thinking is similar to. </a:t>
            </a:r>
          </a:p>
          <a:p>
            <a:pPr marL="0" indent="0">
              <a:buNone/>
            </a:pPr>
            <a:r>
              <a:rPr lang="en-GB">
                <a:hlinkClick r:id="rId2"/>
              </a:rPr>
              <a:t>http://www2.open.ac.uk/openlearn/design_nutshell/</a:t>
            </a:r>
            <a:endParaRPr lang="en-GB"/>
          </a:p>
          <a:p>
            <a:pPr marL="0" indent="0">
              <a:buNone/>
            </a:pPr>
            <a:endParaRPr lang="en-US"/>
          </a:p>
          <a:p>
            <a:pPr marL="0" indent="0">
              <a:buNone/>
            </a:pPr>
            <a:r>
              <a:rPr lang="en-US" b="1"/>
              <a:t>Sketch-a-day</a:t>
            </a:r>
          </a:p>
          <a:p>
            <a:pPr marL="0" indent="0">
              <a:buNone/>
            </a:pPr>
            <a:r>
              <a:rPr lang="en-US"/>
              <a:t> Spencer Nugent developing sketching skills</a:t>
            </a:r>
          </a:p>
          <a:p>
            <a:pPr marL="0" indent="0">
              <a:buNone/>
            </a:pPr>
            <a:r>
              <a:rPr lang="en-GB">
                <a:hlinkClick r:id="rId3"/>
              </a:rPr>
              <a:t>https://www.youtube.com/channel/UCBtSgEZk914z5InEs_U2J3w</a:t>
            </a:r>
            <a:endParaRPr lang="en-GB"/>
          </a:p>
          <a:p>
            <a:pPr marL="0" indent="0">
              <a:buNone/>
            </a:pPr>
            <a:endParaRPr lang="en-US"/>
          </a:p>
          <a:p>
            <a:pPr marL="0" indent="0">
              <a:buNone/>
            </a:pPr>
            <a:r>
              <a:rPr lang="en-US" b="1"/>
              <a:t>Design Ventura Mini Challenge</a:t>
            </a:r>
          </a:p>
          <a:p>
            <a:pPr marL="0" indent="0">
              <a:buNone/>
            </a:pPr>
            <a:r>
              <a:rPr lang="en-GB">
                <a:hlinkClick r:id="rId4"/>
              </a:rPr>
              <a:t>https://ventura.designmuseum.org/2020/03/30/design-ventura-online-mini-challenge/</a:t>
            </a:r>
            <a:endParaRPr lang="en-GB"/>
          </a:p>
          <a:p>
            <a:pPr marL="0" indent="0">
              <a:buNone/>
            </a:pPr>
            <a:endParaRPr lang="en-US"/>
          </a:p>
          <a:p>
            <a:pPr marL="0" indent="0">
              <a:buNone/>
            </a:pPr>
            <a:endParaRPr lang="en-US"/>
          </a:p>
          <a:p>
            <a:pPr marL="0" indent="0">
              <a:buNone/>
            </a:pPr>
            <a:endParaRPr lang="en-US"/>
          </a:p>
        </p:txBody>
      </p:sp>
      <p:pic>
        <p:nvPicPr>
          <p:cNvPr id="4" name="Picture 3"/>
          <p:cNvPicPr>
            <a:picLocks noChangeAspect="1"/>
          </p:cNvPicPr>
          <p:nvPr/>
        </p:nvPicPr>
        <p:blipFill rotWithShape="1">
          <a:blip r:embed="rId5">
            <a:clrChange>
              <a:clrFrom>
                <a:srgbClr val="FAFAFA"/>
              </a:clrFrom>
              <a:clrTo>
                <a:srgbClr val="FAFAFA">
                  <a:alpha val="0"/>
                </a:srgbClr>
              </a:clrTo>
            </a:clrChange>
          </a:blip>
          <a:srcRect l="55956" t="44911" r="18041" b="13839"/>
          <a:stretch/>
        </p:blipFill>
        <p:spPr>
          <a:xfrm>
            <a:off x="4495800" y="395465"/>
            <a:ext cx="1332410" cy="1188366"/>
          </a:xfrm>
          <a:prstGeom prst="rect">
            <a:avLst/>
          </a:prstGeom>
        </p:spPr>
      </p:pic>
      <p:sp>
        <p:nvSpPr>
          <p:cNvPr id="7" name="Content Placeholder 2"/>
          <p:cNvSpPr txBox="1">
            <a:spLocks/>
          </p:cNvSpPr>
          <p:nvPr/>
        </p:nvSpPr>
        <p:spPr>
          <a:xfrm>
            <a:off x="6346373" y="1888489"/>
            <a:ext cx="5079274" cy="4575175"/>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t>Virtual Museums</a:t>
            </a:r>
            <a:endParaRPr lang="en-GB" b="1"/>
          </a:p>
          <a:p>
            <a:pPr marL="0" indent="0">
              <a:buFont typeface="Arial" panose="020B0604020202020204" pitchFamily="34" charset="0"/>
              <a:buNone/>
            </a:pPr>
            <a:r>
              <a:rPr lang="en-US" b="1"/>
              <a:t>V&amp;A London</a:t>
            </a:r>
          </a:p>
          <a:p>
            <a:pPr marL="0" indent="0">
              <a:buFont typeface="Arial" panose="020B0604020202020204" pitchFamily="34" charset="0"/>
              <a:buNone/>
            </a:pPr>
            <a:r>
              <a:rPr lang="en-US"/>
              <a:t>Take a trip through their collections</a:t>
            </a:r>
          </a:p>
          <a:p>
            <a:pPr marL="0" indent="0">
              <a:buNone/>
            </a:pPr>
            <a:r>
              <a:rPr lang="en-GB">
                <a:hlinkClick r:id="rId6"/>
              </a:rPr>
              <a:t>https://www.vam.ac.uk/collections?type=featured</a:t>
            </a:r>
            <a:endParaRPr lang="en-GB"/>
          </a:p>
          <a:p>
            <a:pPr marL="0" indent="0">
              <a:buNone/>
            </a:pPr>
            <a:endParaRPr lang="en-US"/>
          </a:p>
          <a:p>
            <a:pPr marL="0" indent="0">
              <a:buFont typeface="Arial" panose="020B0604020202020204" pitchFamily="34" charset="0"/>
              <a:buNone/>
            </a:pPr>
            <a:r>
              <a:rPr lang="en-US" b="1"/>
              <a:t>Design Museum</a:t>
            </a:r>
          </a:p>
          <a:p>
            <a:pPr marL="0" indent="0">
              <a:buFont typeface="Arial" panose="020B0604020202020204" pitchFamily="34" charset="0"/>
              <a:buNone/>
            </a:pPr>
            <a:r>
              <a:rPr lang="en-US"/>
              <a:t> Digital Museum content</a:t>
            </a:r>
          </a:p>
          <a:p>
            <a:pPr marL="0" indent="0">
              <a:buNone/>
            </a:pPr>
            <a:r>
              <a:rPr lang="en-GB">
                <a:hlinkClick r:id="rId7"/>
              </a:rPr>
              <a:t>https://designmuseum.org/digital-design-calendar</a:t>
            </a:r>
            <a:endParaRPr lang="en-GB"/>
          </a:p>
          <a:p>
            <a:pPr marL="0" indent="0">
              <a:buNone/>
            </a:pPr>
            <a:r>
              <a:rPr lang="en-US"/>
              <a:t>Design information</a:t>
            </a:r>
            <a:endParaRPr lang="en-GB"/>
          </a:p>
          <a:p>
            <a:pPr marL="0" indent="0">
              <a:buNone/>
            </a:pPr>
            <a:r>
              <a:rPr lang="en-GB">
                <a:hlinkClick r:id="rId8"/>
              </a:rPr>
              <a:t>https://designmuseum.org/design</a:t>
            </a:r>
            <a:endParaRPr lang="en-GB"/>
          </a:p>
          <a:p>
            <a:pPr marL="0" indent="0">
              <a:buNone/>
            </a:pPr>
            <a:r>
              <a:rPr lang="en-US"/>
              <a:t>Designers information</a:t>
            </a:r>
          </a:p>
          <a:p>
            <a:pPr marL="0" indent="0">
              <a:buNone/>
            </a:pPr>
            <a:r>
              <a:rPr lang="en-GB">
                <a:hlinkClick r:id="rId9"/>
              </a:rPr>
              <a:t>https://designmuseum.org/designers</a:t>
            </a: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p:txBody>
      </p:sp>
      <p:pic>
        <p:nvPicPr>
          <p:cNvPr id="8" name="Picture 2" descr="Textile &amp; Fashion | CycleOp"/>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355107" y="5438171"/>
            <a:ext cx="1562389" cy="1191550"/>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p:cNvSpPr/>
          <p:nvPr/>
        </p:nvSpPr>
        <p:spPr>
          <a:xfrm>
            <a:off x="1580802" y="823393"/>
            <a:ext cx="387927" cy="332509"/>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0353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3437" y="458532"/>
            <a:ext cx="9257221" cy="1019538"/>
          </a:xfrm>
        </p:spPr>
        <p:txBody>
          <a:bodyPr/>
          <a:lstStyle/>
          <a:p>
            <a:r>
              <a:rPr lang="en-US" b="1">
                <a:solidFill>
                  <a:schemeClr val="accent2"/>
                </a:solidFill>
              </a:rPr>
              <a:t>Listen to these…</a:t>
            </a:r>
            <a:endParaRPr lang="en-GB" b="1">
              <a:solidFill>
                <a:schemeClr val="accent2"/>
              </a:solidFill>
            </a:endParaRPr>
          </a:p>
        </p:txBody>
      </p:sp>
      <p:pic>
        <p:nvPicPr>
          <p:cNvPr id="7" name="Picture 6"/>
          <p:cNvPicPr>
            <a:picLocks noChangeAspect="1"/>
          </p:cNvPicPr>
          <p:nvPr/>
        </p:nvPicPr>
        <p:blipFill rotWithShape="1">
          <a:blip r:embed="rId2">
            <a:clrChange>
              <a:clrFrom>
                <a:srgbClr val="FAFAFA"/>
              </a:clrFrom>
              <a:clrTo>
                <a:srgbClr val="FAFAFA">
                  <a:alpha val="0"/>
                </a:srgbClr>
              </a:clrTo>
            </a:clrChange>
          </a:blip>
          <a:srcRect l="56860" t="46161" r="21454" b="16161"/>
          <a:stretch/>
        </p:blipFill>
        <p:spPr>
          <a:xfrm rot="799733">
            <a:off x="5392544" y="484049"/>
            <a:ext cx="949230" cy="927258"/>
          </a:xfrm>
          <a:prstGeom prst="rect">
            <a:avLst/>
          </a:prstGeom>
        </p:spPr>
      </p:pic>
      <p:sp>
        <p:nvSpPr>
          <p:cNvPr id="4" name="Content Placeholder 3"/>
          <p:cNvSpPr>
            <a:spLocks noGrp="1"/>
          </p:cNvSpPr>
          <p:nvPr>
            <p:ph idx="1"/>
          </p:nvPr>
        </p:nvSpPr>
        <p:spPr>
          <a:xfrm>
            <a:off x="1676400" y="1114871"/>
            <a:ext cx="10515600" cy="5949317"/>
          </a:xfrm>
        </p:spPr>
        <p:txBody>
          <a:bodyPr>
            <a:normAutofit/>
          </a:bodyPr>
          <a:lstStyle/>
          <a:p>
            <a:pPr marL="0" indent="0">
              <a:buNone/>
            </a:pPr>
            <a:endParaRPr lang="en-US" b="1"/>
          </a:p>
          <a:p>
            <a:pPr marL="0" indent="0">
              <a:buNone/>
            </a:pPr>
            <a:endParaRPr lang="en-US" b="1"/>
          </a:p>
          <a:p>
            <a:pPr marL="0" indent="0">
              <a:buNone/>
            </a:pPr>
            <a:r>
              <a:rPr lang="en-US" b="1">
                <a:hlinkClick r:id="rId3"/>
              </a:rPr>
              <a:t>https://podcasts.apple.com/gb/podcast/dressed-the-history-of-fashion/id1350850605</a:t>
            </a:r>
            <a:endParaRPr lang="en-US" b="1"/>
          </a:p>
          <a:p>
            <a:pPr marL="0" indent="0">
              <a:buNone/>
            </a:pPr>
            <a:endParaRPr lang="en-US" b="1"/>
          </a:p>
          <a:p>
            <a:pPr marL="0" indent="0">
              <a:buNone/>
            </a:pPr>
            <a:r>
              <a:rPr lang="en-US" b="1">
                <a:hlinkClick r:id="rId4"/>
              </a:rPr>
              <a:t>https://podcasts.apple.com/gb/podcast/the-business-of-fashion-podcast/id1225204588</a:t>
            </a:r>
            <a:endParaRPr lang="en-US" b="1"/>
          </a:p>
          <a:p>
            <a:pPr marL="0" indent="0">
              <a:buNone/>
            </a:pPr>
            <a:endParaRPr lang="en-US" b="1"/>
          </a:p>
          <a:p>
            <a:pPr marL="0" indent="0">
              <a:buNone/>
            </a:pPr>
            <a:endParaRPr lang="en-US" b="1"/>
          </a:p>
          <a:p>
            <a:pPr marL="0" indent="0">
              <a:buNone/>
            </a:pPr>
            <a:endParaRPr lang="en-US" b="1"/>
          </a:p>
          <a:p>
            <a:pPr marL="0" indent="0">
              <a:buNone/>
            </a:pPr>
            <a:r>
              <a:rPr lang="en-US" b="1">
                <a:hlinkClick r:id="rId5"/>
              </a:rPr>
              <a:t>https://thewardrobecrisis.com/podcast</a:t>
            </a:r>
            <a:endParaRPr lang="en-US" b="1"/>
          </a:p>
          <a:p>
            <a:pPr marL="0" indent="0">
              <a:buNone/>
            </a:pPr>
            <a:endParaRPr lang="en-US" b="1"/>
          </a:p>
          <a:p>
            <a:pPr marL="0" indent="0">
              <a:buNone/>
            </a:pPr>
            <a:endParaRPr lang="en-US" b="1"/>
          </a:p>
          <a:p>
            <a:pPr marL="0" indent="0">
              <a:buNone/>
            </a:pPr>
            <a:endParaRPr lang="en-US" b="1"/>
          </a:p>
        </p:txBody>
      </p:sp>
      <p:pic>
        <p:nvPicPr>
          <p:cNvPr id="6" name="Picture 2" descr="Textile &amp; Fashion | CycleO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55107" y="5438171"/>
            <a:ext cx="1562389" cy="1191550"/>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p:cNvSpPr/>
          <p:nvPr/>
        </p:nvSpPr>
        <p:spPr>
          <a:xfrm>
            <a:off x="1085508" y="816469"/>
            <a:ext cx="387927" cy="332509"/>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7"/>
          <a:srcRect l="9077" t="16550" r="81563" b="52140"/>
          <a:stretch/>
        </p:blipFill>
        <p:spPr>
          <a:xfrm>
            <a:off x="194270" y="1711669"/>
            <a:ext cx="1362635" cy="1367433"/>
          </a:xfrm>
          <a:prstGeom prst="rect">
            <a:avLst/>
          </a:prstGeom>
        </p:spPr>
      </p:pic>
      <p:sp>
        <p:nvSpPr>
          <p:cNvPr id="9" name="TextBox 8"/>
          <p:cNvSpPr txBox="1"/>
          <p:nvPr/>
        </p:nvSpPr>
        <p:spPr>
          <a:xfrm>
            <a:off x="1678929" y="1885667"/>
            <a:ext cx="5002306" cy="369332"/>
          </a:xfrm>
          <a:prstGeom prst="rect">
            <a:avLst/>
          </a:prstGeom>
          <a:noFill/>
        </p:spPr>
        <p:txBody>
          <a:bodyPr wrap="square" rtlCol="0">
            <a:spAutoFit/>
          </a:bodyPr>
          <a:lstStyle/>
          <a:p>
            <a:r>
              <a:rPr lang="en-GB" b="1"/>
              <a:t>Dressed: The History of Fashion</a:t>
            </a:r>
            <a:endParaRPr lang="en-GB"/>
          </a:p>
        </p:txBody>
      </p:sp>
      <p:sp>
        <p:nvSpPr>
          <p:cNvPr id="10" name="TextBox 9"/>
          <p:cNvSpPr txBox="1"/>
          <p:nvPr/>
        </p:nvSpPr>
        <p:spPr>
          <a:xfrm>
            <a:off x="1678929" y="5664614"/>
            <a:ext cx="5002306" cy="369332"/>
          </a:xfrm>
          <a:prstGeom prst="rect">
            <a:avLst/>
          </a:prstGeom>
          <a:noFill/>
        </p:spPr>
        <p:txBody>
          <a:bodyPr wrap="square" rtlCol="0">
            <a:spAutoFit/>
          </a:bodyPr>
          <a:lstStyle/>
          <a:p>
            <a:r>
              <a:rPr lang="en-GB" b="1"/>
              <a:t>WARDROBE CRISIS with Clare Press</a:t>
            </a:r>
          </a:p>
        </p:txBody>
      </p:sp>
      <p:pic>
        <p:nvPicPr>
          <p:cNvPr id="11" name="Picture 10"/>
          <p:cNvPicPr>
            <a:picLocks noChangeAspect="1"/>
          </p:cNvPicPr>
          <p:nvPr/>
        </p:nvPicPr>
        <p:blipFill rotWithShape="1">
          <a:blip r:embed="rId8"/>
          <a:srcRect l="9576" t="20748" r="81749" b="57598"/>
          <a:stretch/>
        </p:blipFill>
        <p:spPr>
          <a:xfrm>
            <a:off x="256496" y="3408708"/>
            <a:ext cx="1300409" cy="973747"/>
          </a:xfrm>
          <a:prstGeom prst="rect">
            <a:avLst/>
          </a:prstGeom>
        </p:spPr>
      </p:pic>
      <p:pic>
        <p:nvPicPr>
          <p:cNvPr id="1026" name="Picture 2" descr="https://encrypted-tbn0.gstatic.com/images?q=tbn:ANd9GcR2ORf-xdjoURlwIMwN1Ktp9WdBnrBqmI3-2n2af6E&amp;usqp=CAE&amp;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9962" y="5438171"/>
            <a:ext cx="1133475" cy="113347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1586753" y="3306606"/>
            <a:ext cx="5002306" cy="369332"/>
          </a:xfrm>
          <a:prstGeom prst="rect">
            <a:avLst/>
          </a:prstGeom>
          <a:noFill/>
        </p:spPr>
        <p:txBody>
          <a:bodyPr wrap="square" rtlCol="0">
            <a:spAutoFit/>
          </a:bodyPr>
          <a:lstStyle/>
          <a:p>
            <a:r>
              <a:rPr lang="en-GB" b="1"/>
              <a:t>The Business of Fashion Podcast</a:t>
            </a:r>
            <a:endParaRPr lang="en-GB"/>
          </a:p>
        </p:txBody>
      </p:sp>
    </p:spTree>
    <p:extLst>
      <p:ext uri="{BB962C8B-B14F-4D97-AF65-F5344CB8AC3E}">
        <p14:creationId xmlns:p14="http://schemas.microsoft.com/office/powerpoint/2010/main" val="1842133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534589"/>
          </a:xfrm>
        </p:spPr>
        <p:txBody>
          <a:bodyPr>
            <a:normAutofit fontScale="90000"/>
          </a:bodyPr>
          <a:lstStyle/>
          <a:p>
            <a:r>
              <a:rPr lang="en-US"/>
              <a:t>Optional activities for</a:t>
            </a:r>
            <a:endParaRPr lang="en-GB"/>
          </a:p>
        </p:txBody>
      </p:sp>
      <p:sp>
        <p:nvSpPr>
          <p:cNvPr id="7" name="Oval 6"/>
          <p:cNvSpPr/>
          <p:nvPr/>
        </p:nvSpPr>
        <p:spPr>
          <a:xfrm>
            <a:off x="2615274" y="1057148"/>
            <a:ext cx="387927" cy="33250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2" descr="Textile &amp; Fashion | CycleO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6598" y="3232263"/>
            <a:ext cx="2447925" cy="1866901"/>
          </a:xfrm>
          <a:prstGeom prst="rect">
            <a:avLst/>
          </a:prstGeom>
          <a:noFill/>
          <a:extLst>
            <a:ext uri="{909E8E84-426E-40DD-AFC4-6F175D3DCCD1}">
              <a14:hiddenFill xmlns:a14="http://schemas.microsoft.com/office/drawing/2010/main">
                <a:solidFill>
                  <a:srgbClr val="FFFFFF"/>
                </a:solidFill>
              </a14:hiddenFill>
            </a:ext>
          </a:extLst>
        </p:spPr>
      </p:pic>
      <p:sp>
        <p:nvSpPr>
          <p:cNvPr id="9" name="Subtitle 2"/>
          <p:cNvSpPr txBox="1">
            <a:spLocks/>
          </p:cNvSpPr>
          <p:nvPr/>
        </p:nvSpPr>
        <p:spPr>
          <a:xfrm>
            <a:off x="6687127" y="2704613"/>
            <a:ext cx="3689070" cy="527650"/>
          </a:xfrm>
          <a:prstGeom prst="rect">
            <a:avLst/>
          </a:prstGeom>
        </p:spPr>
        <p:txBody>
          <a:bodyPr vert="horz" lIns="91440" tIns="45720" rIns="91440" bIns="45720" rtlCol="0" anchor="t">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dirty="0"/>
              <a:t>Summer 2024</a:t>
            </a:r>
            <a:endParaRPr lang="en-GB" sz="3600" dirty="0"/>
          </a:p>
        </p:txBody>
      </p:sp>
      <p:pic>
        <p:nvPicPr>
          <p:cNvPr id="10" name="Picture 9"/>
          <p:cNvPicPr>
            <a:picLocks noChangeAspect="1"/>
          </p:cNvPicPr>
          <p:nvPr/>
        </p:nvPicPr>
        <p:blipFill rotWithShape="1">
          <a:blip r:embed="rId3"/>
          <a:srcRect l="11755" t="59360" r="45815" b="30523"/>
          <a:stretch/>
        </p:blipFill>
        <p:spPr>
          <a:xfrm>
            <a:off x="2287767" y="1656952"/>
            <a:ext cx="7759680" cy="1040722"/>
          </a:xfrm>
          <a:prstGeom prst="rect">
            <a:avLst/>
          </a:prstGeom>
          <a:ln>
            <a:solidFill>
              <a:srgbClr val="00B0F0"/>
            </a:solidFill>
          </a:ln>
        </p:spPr>
      </p:pic>
      <p:pic>
        <p:nvPicPr>
          <p:cNvPr id="4" name="Picture 3" descr="5 reasons to try… Eduqas - Teachwire">
            <a:extLst>
              <a:ext uri="{FF2B5EF4-FFF2-40B4-BE49-F238E27FC236}">
                <a16:creationId xmlns:a16="http://schemas.microsoft.com/office/drawing/2014/main" id="{187E5B24-EF1A-728D-A5BE-C19C0553B4D1}"/>
              </a:ext>
            </a:extLst>
          </p:cNvPr>
          <p:cNvPicPr>
            <a:picLocks noChangeAspect="1"/>
          </p:cNvPicPr>
          <p:nvPr/>
        </p:nvPicPr>
        <p:blipFill>
          <a:blip r:embed="rId4"/>
          <a:stretch>
            <a:fillRect/>
          </a:stretch>
        </p:blipFill>
        <p:spPr>
          <a:xfrm>
            <a:off x="379496" y="5950869"/>
            <a:ext cx="1316456" cy="711368"/>
          </a:xfrm>
          <a:prstGeom prst="rect">
            <a:avLst/>
          </a:prstGeom>
        </p:spPr>
      </p:pic>
    </p:spTree>
    <p:extLst>
      <p:ext uri="{BB962C8B-B14F-4D97-AF65-F5344CB8AC3E}">
        <p14:creationId xmlns:p14="http://schemas.microsoft.com/office/powerpoint/2010/main" val="4288839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6578" y="365126"/>
            <a:ext cx="9257221" cy="1019538"/>
          </a:xfrm>
        </p:spPr>
        <p:txBody>
          <a:bodyPr/>
          <a:lstStyle/>
          <a:p>
            <a:r>
              <a:rPr lang="en-US">
                <a:solidFill>
                  <a:srgbClr val="00B0F0"/>
                </a:solidFill>
              </a:rPr>
              <a:t>Quick design thinking activities</a:t>
            </a:r>
            <a:endParaRPr lang="en-GB">
              <a:solidFill>
                <a:srgbClr val="00B0F0"/>
              </a:solidFill>
            </a:endParaRPr>
          </a:p>
        </p:txBody>
      </p:sp>
      <p:sp>
        <p:nvSpPr>
          <p:cNvPr id="3" name="Content Placeholder 2"/>
          <p:cNvSpPr>
            <a:spLocks noGrp="1"/>
          </p:cNvSpPr>
          <p:nvPr>
            <p:ph idx="1"/>
          </p:nvPr>
        </p:nvSpPr>
        <p:spPr>
          <a:xfrm>
            <a:off x="1441263" y="1158026"/>
            <a:ext cx="10589628" cy="5517094"/>
          </a:xfrm>
        </p:spPr>
        <p:txBody>
          <a:bodyPr vert="horz" lIns="91440" tIns="45720" rIns="91440" bIns="45720" rtlCol="0" anchor="t">
            <a:normAutofit/>
          </a:bodyPr>
          <a:lstStyle/>
          <a:p>
            <a:pPr marL="0" indent="0">
              <a:buNone/>
            </a:pPr>
            <a:endParaRPr lang="en-US"/>
          </a:p>
          <a:p>
            <a:pPr marL="0" indent="0">
              <a:buNone/>
            </a:pPr>
            <a:r>
              <a:rPr lang="en-US" dirty="0"/>
              <a:t>#</a:t>
            </a:r>
            <a:r>
              <a:rPr lang="en-US" dirty="0" err="1"/>
              <a:t>thinkdo</a:t>
            </a:r>
            <a:r>
              <a:rPr lang="en-US" dirty="0"/>
              <a:t> activities</a:t>
            </a:r>
            <a:endParaRPr lang="en-US" dirty="0">
              <a:ea typeface="Calibri"/>
              <a:cs typeface="Calibri"/>
            </a:endParaRPr>
          </a:p>
          <a:p>
            <a:pPr marL="0" indent="0">
              <a:buNone/>
            </a:pPr>
            <a:r>
              <a:rPr lang="en-GB" dirty="0">
                <a:hlinkClick r:id="rId2"/>
              </a:rPr>
              <a:t>http://www.julieboyd.co.uk/free-resources/thinkdo-cards/thinkdo-quick-activities/</a:t>
            </a:r>
            <a:endParaRPr lang="en-GB" dirty="0"/>
          </a:p>
          <a:p>
            <a:pPr marL="0" indent="0">
              <a:buNone/>
            </a:pPr>
            <a:endParaRPr lang="en-US"/>
          </a:p>
          <a:p>
            <a:pPr marL="0" indent="0">
              <a:buNone/>
            </a:pPr>
            <a:r>
              <a:rPr lang="en-US" dirty="0" err="1"/>
              <a:t>Techdoodle</a:t>
            </a:r>
            <a:r>
              <a:rPr lang="en-US" dirty="0"/>
              <a:t> activities</a:t>
            </a:r>
            <a:endParaRPr lang="en-US" dirty="0">
              <a:ea typeface="Calibri"/>
              <a:cs typeface="Calibri"/>
            </a:endParaRPr>
          </a:p>
          <a:p>
            <a:pPr marL="0" indent="0">
              <a:buNone/>
            </a:pPr>
            <a:r>
              <a:rPr lang="en-GB" dirty="0">
                <a:hlinkClick r:id="rId3"/>
              </a:rPr>
              <a:t>http://www.julieboyd.co.uk/free-resources/techdoodle-resources.html</a:t>
            </a:r>
          </a:p>
          <a:p>
            <a:pPr marL="0" indent="0">
              <a:buNone/>
            </a:pPr>
            <a:endParaRPr lang="en-GB" dirty="0">
              <a:ea typeface="Calibri"/>
              <a:cs typeface="Calibri"/>
            </a:endParaRPr>
          </a:p>
          <a:p>
            <a:pPr marL="0" indent="0">
              <a:buNone/>
            </a:pPr>
            <a:r>
              <a:rPr lang="en-US" dirty="0" err="1">
                <a:ea typeface="Calibri"/>
                <a:cs typeface="Calibri"/>
              </a:rPr>
              <a:t>Skillshare</a:t>
            </a:r>
            <a:r>
              <a:rPr lang="en-US" dirty="0">
                <a:ea typeface="Calibri"/>
                <a:cs typeface="Calibri"/>
              </a:rPr>
              <a:t> activities</a:t>
            </a:r>
          </a:p>
          <a:p>
            <a:pPr marL="0" indent="0">
              <a:buNone/>
            </a:pPr>
            <a:r>
              <a:rPr lang="en-US" dirty="0">
                <a:ea typeface="+mn-lt"/>
                <a:cs typeface="+mn-lt"/>
                <a:hlinkClick r:id="rId4"/>
              </a:rPr>
              <a:t>https://www.skillshare.com/en/</a:t>
            </a:r>
            <a:endParaRPr lang="en-US"/>
          </a:p>
          <a:p>
            <a:pPr marL="0" indent="0">
              <a:buNone/>
            </a:pPr>
            <a:endParaRPr lang="en-US" dirty="0">
              <a:ea typeface="+mn-lt"/>
              <a:cs typeface="+mn-lt"/>
            </a:endParaRPr>
          </a:p>
        </p:txBody>
      </p:sp>
      <p:sp>
        <p:nvSpPr>
          <p:cNvPr id="5" name="AutoShape 2" descr="My Revision Notes: AQA A Level Design and Technology: Product Design by [Morrison, Julia, Sumpner, Dav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Essential Maths Skills for AS/A Level Design and Technology by [Warne, Peter, Walker, Chri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rotWithShape="1">
          <a:blip r:embed="rId5">
            <a:clrChange>
              <a:clrFrom>
                <a:srgbClr val="FAFAFA"/>
              </a:clrFrom>
              <a:clrTo>
                <a:srgbClr val="FAFAFA">
                  <a:alpha val="0"/>
                </a:srgbClr>
              </a:clrTo>
            </a:clrChange>
          </a:blip>
          <a:srcRect l="55956" t="44911" r="18041" b="13839"/>
          <a:stretch/>
        </p:blipFill>
        <p:spPr>
          <a:xfrm>
            <a:off x="9169400" y="365126"/>
            <a:ext cx="1332410" cy="1188366"/>
          </a:xfrm>
          <a:prstGeom prst="rect">
            <a:avLst/>
          </a:prstGeom>
        </p:spPr>
      </p:pic>
      <p:pic>
        <p:nvPicPr>
          <p:cNvPr id="10" name="Picture 2" descr="Textile &amp; Fashion | CycleO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55107" y="5438171"/>
            <a:ext cx="1562389" cy="1191550"/>
          </a:xfrm>
          <a:prstGeom prst="rect">
            <a:avLst/>
          </a:prstGeom>
          <a:noFill/>
          <a:extLst>
            <a:ext uri="{909E8E84-426E-40DD-AFC4-6F175D3DCCD1}">
              <a14:hiddenFill xmlns:a14="http://schemas.microsoft.com/office/drawing/2010/main">
                <a:solidFill>
                  <a:srgbClr val="FFFFFF"/>
                </a:solidFill>
              </a14:hiddenFill>
            </a:ext>
          </a:extLst>
        </p:spPr>
      </p:pic>
      <p:sp>
        <p:nvSpPr>
          <p:cNvPr id="11" name="Oval 10"/>
          <p:cNvSpPr/>
          <p:nvPr/>
        </p:nvSpPr>
        <p:spPr>
          <a:xfrm>
            <a:off x="1708651" y="656689"/>
            <a:ext cx="387927" cy="332509"/>
          </a:xfrm>
          <a:prstGeom prst="ellipse">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98579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F60D6F7F491B4CB64C9D4C138C0A3D" ma:contentTypeVersion="16" ma:contentTypeDescription="Create a new document." ma:contentTypeScope="" ma:versionID="b28207023a8f823ab4d3c50226e86b0d">
  <xsd:schema xmlns:xsd="http://www.w3.org/2001/XMLSchema" xmlns:xs="http://www.w3.org/2001/XMLSchema" xmlns:p="http://schemas.microsoft.com/office/2006/metadata/properties" xmlns:ns2="9bf20933-00d2-4891-afb5-6d1be79a8f14" xmlns:ns3="616fa6b7-aa88-4ea4-adeb-214dd02a5d83" targetNamespace="http://schemas.microsoft.com/office/2006/metadata/properties" ma:root="true" ma:fieldsID="4ee5f3fa5dc2a1ad0725aa8f2b813ef8" ns2:_="" ns3:_="">
    <xsd:import namespace="9bf20933-00d2-4891-afb5-6d1be79a8f14"/>
    <xsd:import namespace="616fa6b7-aa88-4ea4-adeb-214dd02a5d8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SearchProperties"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f20933-00d2-4891-afb5-6d1be79a8f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4db4caa-6185-494a-8c72-0bb2e6d5a2cc"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6fa6b7-aa88-4ea4-adeb-214dd02a5d83"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41b6454-bbfe-4398-a174-ccce48d32add}" ma:internalName="TaxCatchAll" ma:showField="CatchAllData" ma:web="616fa6b7-aa88-4ea4-adeb-214dd02a5d8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bf20933-00d2-4891-afb5-6d1be79a8f14">
      <Terms xmlns="http://schemas.microsoft.com/office/infopath/2007/PartnerControls"/>
    </lcf76f155ced4ddcb4097134ff3c332f>
    <TaxCatchAll xmlns="616fa6b7-aa88-4ea4-adeb-214dd02a5d8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E91CF83-DF2B-4C54-BC6F-FA5A566BE7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f20933-00d2-4891-afb5-6d1be79a8f14"/>
    <ds:schemaRef ds:uri="616fa6b7-aa88-4ea4-adeb-214dd02a5d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61166EA-71FC-4D7E-A546-6E3D13C22DC7}">
  <ds:schemaRefs>
    <ds:schemaRef ds:uri="616fa6b7-aa88-4ea4-adeb-214dd02a5d83"/>
    <ds:schemaRef ds:uri="9bf20933-00d2-4891-afb5-6d1be79a8f14"/>
    <ds:schemaRef ds:uri="9cdfdb6e-bd28-4df3-a054-13a8c089b97b"/>
    <ds:schemaRef ds:uri="fd776022-85b3-45ba-bfc0-132fc368960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8CEF2F7-072F-4203-A6FA-3AEDB7E876A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PREPARING FOR</vt:lpstr>
      <vt:lpstr>Considering A level F&amp;T in September 2024?</vt:lpstr>
      <vt:lpstr>Essential Activities for</vt:lpstr>
      <vt:lpstr>Investigating…</vt:lpstr>
      <vt:lpstr>Investigating…</vt:lpstr>
      <vt:lpstr>Recommended activities for</vt:lpstr>
      <vt:lpstr>Watch these…</vt:lpstr>
      <vt:lpstr>Watch these…</vt:lpstr>
      <vt:lpstr>Try these…</vt:lpstr>
      <vt:lpstr>Listen to these…</vt:lpstr>
      <vt:lpstr>Optional activities for</vt:lpstr>
      <vt:lpstr>Quick design thinking activities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PREPARING FOR</dc:title>
  <dc:creator>Linda Hill</dc:creator>
  <cp:revision>90</cp:revision>
  <dcterms:created xsi:type="dcterms:W3CDTF">2020-04-06T12:42:51Z</dcterms:created>
  <dcterms:modified xsi:type="dcterms:W3CDTF">2024-06-13T07:42:19Z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0x01010016F60D6F7F491B4CB64C9D4C138C0A3D</vt:lpwstr>
  </property>
  <property fmtid="{D5CDD505-2E9C-101B-9397-08002B2CF9AE}" pid="3" name="MediaServiceImageTags">
    <vt:lpwstr/>
  </property>
</Properties>
</file>