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4"/>
  </p:sldMasterIdLst>
  <p:notesMasterIdLst>
    <p:notesMasterId r:id="rId18"/>
  </p:notesMasterIdLst>
  <p:handoutMasterIdLst>
    <p:handoutMasterId r:id="rId19"/>
  </p:handoutMasterIdLst>
  <p:sldIdLst>
    <p:sldId id="270" r:id="rId5"/>
    <p:sldId id="286" r:id="rId6"/>
    <p:sldId id="271" r:id="rId7"/>
    <p:sldId id="284" r:id="rId8"/>
    <p:sldId id="285" r:id="rId9"/>
    <p:sldId id="276" r:id="rId10"/>
    <p:sldId id="287" r:id="rId11"/>
    <p:sldId id="277" r:id="rId12"/>
    <p:sldId id="278" r:id="rId13"/>
    <p:sldId id="279" r:id="rId14"/>
    <p:sldId id="281" r:id="rId15"/>
    <p:sldId id="282" r:id="rId16"/>
    <p:sldId id="280" r:id="rId17"/>
  </p:sldIdLst>
  <p:sldSz cx="9144000" cy="6858000" type="screen4x3"/>
  <p:notesSz cx="6805613" cy="9944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2D1796-DBC0-6D9B-AAB5-32190FDCE14A}" v="4" dt="2021-01-04T19:47:02.361"/>
    <p1510:client id="{E7AA58E3-D346-2886-12F4-54A13BE9A4B6}" v="95" dt="2020-01-06T22:03:33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32" autoAdjust="0"/>
    <p:restoredTop sz="94660"/>
  </p:normalViewPr>
  <p:slideViewPr>
    <p:cSldViewPr>
      <p:cViewPr varScale="1">
        <p:scale>
          <a:sx n="65" d="100"/>
          <a:sy n="65" d="100"/>
        </p:scale>
        <p:origin x="116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urtis, DB" userId="S::csd@princehenrys.co.uk::c42019ab-7bdf-45bf-aed5-80f802e66759" providerId="AD" clId="Web-{E7AA58E3-D346-2886-12F4-54A13BE9A4B6}"/>
    <pc:docChg chg="modSld">
      <pc:chgData name="Curtis, DB" userId="S::csd@princehenrys.co.uk::c42019ab-7bdf-45bf-aed5-80f802e66759" providerId="AD" clId="Web-{E7AA58E3-D346-2886-12F4-54A13BE9A4B6}" dt="2020-01-06T22:03:33.210" v="93" actId="20577"/>
      <pc:docMkLst>
        <pc:docMk/>
      </pc:docMkLst>
      <pc:sldChg chg="delSp modSp">
        <pc:chgData name="Curtis, DB" userId="S::csd@princehenrys.co.uk::c42019ab-7bdf-45bf-aed5-80f802e66759" providerId="AD" clId="Web-{E7AA58E3-D346-2886-12F4-54A13BE9A4B6}" dt="2020-01-06T22:03:32.663" v="91" actId="20577"/>
        <pc:sldMkLst>
          <pc:docMk/>
          <pc:sldMk cId="2043819829" sldId="286"/>
        </pc:sldMkLst>
        <pc:spChg chg="del">
          <ac:chgData name="Curtis, DB" userId="S::csd@princehenrys.co.uk::c42019ab-7bdf-45bf-aed5-80f802e66759" providerId="AD" clId="Web-{E7AA58E3-D346-2886-12F4-54A13BE9A4B6}" dt="2020-01-06T22:03:20.335" v="81"/>
          <ac:spMkLst>
            <pc:docMk/>
            <pc:sldMk cId="2043819829" sldId="286"/>
            <ac:spMk id="7" creationId="{858BE855-9482-4393-BBC1-E522435F4261}"/>
          </ac:spMkLst>
        </pc:spChg>
        <pc:spChg chg="del">
          <ac:chgData name="Curtis, DB" userId="S::csd@princehenrys.co.uk::c42019ab-7bdf-45bf-aed5-80f802e66759" providerId="AD" clId="Web-{E7AA58E3-D346-2886-12F4-54A13BE9A4B6}" dt="2020-01-06T22:03:18.257" v="79"/>
          <ac:spMkLst>
            <pc:docMk/>
            <pc:sldMk cId="2043819829" sldId="286"/>
            <ac:spMk id="7172" creationId="{00000000-0000-0000-0000-000000000000}"/>
          </ac:spMkLst>
        </pc:spChg>
        <pc:spChg chg="del">
          <ac:chgData name="Curtis, DB" userId="S::csd@princehenrys.co.uk::c42019ab-7bdf-45bf-aed5-80f802e66759" providerId="AD" clId="Web-{E7AA58E3-D346-2886-12F4-54A13BE9A4B6}" dt="2020-01-06T22:03:19.054" v="80"/>
          <ac:spMkLst>
            <pc:docMk/>
            <pc:sldMk cId="2043819829" sldId="286"/>
            <ac:spMk id="7173" creationId="{00000000-0000-0000-0000-000000000000}"/>
          </ac:spMkLst>
        </pc:spChg>
        <pc:spChg chg="mod">
          <ac:chgData name="Curtis, DB" userId="S::csd@princehenrys.co.uk::c42019ab-7bdf-45bf-aed5-80f802e66759" providerId="AD" clId="Web-{E7AA58E3-D346-2886-12F4-54A13BE9A4B6}" dt="2020-01-06T22:03:32.663" v="91" actId="20577"/>
          <ac:spMkLst>
            <pc:docMk/>
            <pc:sldMk cId="2043819829" sldId="286"/>
            <ac:spMk id="9218" creationId="{96250C7D-3D63-4265-A244-4A676A00DF37}"/>
          </ac:spMkLst>
        </pc:spChg>
        <pc:spChg chg="mod">
          <ac:chgData name="Curtis, DB" userId="S::csd@princehenrys.co.uk::c42019ab-7bdf-45bf-aed5-80f802e66759" providerId="AD" clId="Web-{E7AA58E3-D346-2886-12F4-54A13BE9A4B6}" dt="2020-01-06T22:03:24.601" v="88" actId="20577"/>
          <ac:spMkLst>
            <pc:docMk/>
            <pc:sldMk cId="2043819829" sldId="286"/>
            <ac:spMk id="117763" creationId="{D8FB162D-43C6-4EE3-9D16-29DF4B748721}"/>
          </ac:spMkLst>
        </pc:spChg>
      </pc:sldChg>
    </pc:docChg>
  </pc:docChgLst>
  <pc:docChgLst>
    <pc:chgData name="Curtis, DB" userId="S::csd@princehenrys.co.uk::c42019ab-7bdf-45bf-aed5-80f802e66759" providerId="AD" clId="Web-{192D1796-DBC0-6D9B-AAB5-32190FDCE14A}"/>
    <pc:docChg chg="modSld">
      <pc:chgData name="Curtis, DB" userId="S::csd@princehenrys.co.uk::c42019ab-7bdf-45bf-aed5-80f802e66759" providerId="AD" clId="Web-{192D1796-DBC0-6D9B-AAB5-32190FDCE14A}" dt="2021-01-04T19:47:01.955" v="2" actId="20577"/>
      <pc:docMkLst>
        <pc:docMk/>
      </pc:docMkLst>
      <pc:sldChg chg="modSp">
        <pc:chgData name="Curtis, DB" userId="S::csd@princehenrys.co.uk::c42019ab-7bdf-45bf-aed5-80f802e66759" providerId="AD" clId="Web-{192D1796-DBC0-6D9B-AAB5-32190FDCE14A}" dt="2021-01-04T19:46:58.471" v="1" actId="20577"/>
        <pc:sldMkLst>
          <pc:docMk/>
          <pc:sldMk cId="2405521376" sldId="284"/>
        </pc:sldMkLst>
        <pc:spChg chg="mod">
          <ac:chgData name="Curtis, DB" userId="S::csd@princehenrys.co.uk::c42019ab-7bdf-45bf-aed5-80f802e66759" providerId="AD" clId="Web-{192D1796-DBC0-6D9B-AAB5-32190FDCE14A}" dt="2021-01-04T19:46:58.471" v="1" actId="20577"/>
          <ac:spMkLst>
            <pc:docMk/>
            <pc:sldMk cId="2405521376" sldId="284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40" y="0"/>
            <a:ext cx="2949099" cy="497205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>
              <a:defRPr sz="1200"/>
            </a:lvl1pPr>
          </a:lstStyle>
          <a:p>
            <a:fld id="{068855C1-88B5-477D-978C-85C91CF50495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7205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40" y="9445170"/>
            <a:ext cx="2949099" cy="497205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>
              <a:defRPr sz="1200"/>
            </a:lvl1pPr>
          </a:lstStyle>
          <a:p>
            <a:fld id="{652880BD-82B2-4C95-88E7-A8CE2A5BE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8125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DBDA71-1075-4982-B19C-31C7CB43D734}" type="datetimeFigureOut">
              <a:rPr lang="en-GB" smtClean="0"/>
              <a:t>09/02/2022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3013"/>
            <a:ext cx="4475163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6313"/>
            <a:ext cx="5443537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625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450" y="9445625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7A1CBB-363E-471E-BF7F-E9C953284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53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718E6E4-66B4-4781-B077-665EBFA8C0DC}" type="slidenum">
              <a:rPr lang="en-GB" altLang="en-US" sz="1200" smtClean="0">
                <a:latin typeface="Arial" panose="020B0604020202020204" pitchFamily="34" charset="0"/>
              </a:rPr>
              <a:pPr/>
              <a:t>2</a:t>
            </a:fld>
            <a:endParaRPr lang="en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2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30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499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4250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56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521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731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2769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348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81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723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89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04AAB3B-B49B-4E4B-B0AB-1CC0C649B60D}" type="datetimeFigureOut">
              <a:rPr lang="en-US" smtClean="0"/>
              <a:pPr/>
              <a:t>2/9/2022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9C967F4-990B-4AE9-956E-BFCA12F3796A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08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rffI0HjlEE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BIG IDEA:</a:t>
            </a:r>
          </a:p>
          <a:p>
            <a:endParaRPr lang="en-GB" b="1" dirty="0"/>
          </a:p>
          <a:p>
            <a:r>
              <a:rPr lang="en-GB" b="1" dirty="0"/>
              <a:t>Which muscle(s) in the body are most vital to a 100m sprinter?</a:t>
            </a:r>
          </a:p>
          <a:p>
            <a:r>
              <a:rPr lang="en-GB" b="1" dirty="0"/>
              <a:t>Do you think that some athletes are born to perform their event</a:t>
            </a:r>
            <a:r>
              <a:rPr lang="en-GB" b="1" dirty="0" smtClean="0"/>
              <a:t>?</a:t>
            </a:r>
          </a:p>
          <a:p>
            <a:pPr fontAlgn="base"/>
            <a:r>
              <a:rPr lang="en-GB" b="1" dirty="0"/>
              <a:t>H</a:t>
            </a:r>
            <a:r>
              <a:rPr lang="en-GB" b="1" dirty="0" smtClean="0"/>
              <a:t>ow </a:t>
            </a:r>
            <a:r>
              <a:rPr lang="en-GB" b="1" dirty="0"/>
              <a:t>you got on the last time you did a long-distance run and/or a sprint. </a:t>
            </a:r>
            <a:r>
              <a:rPr lang="en-GB" b="1" dirty="0" smtClean="0"/>
              <a:t> Why </a:t>
            </a:r>
            <a:r>
              <a:rPr lang="en-GB" b="1" dirty="0"/>
              <a:t>do you think you finished where you did in the race or how you felt at the end?</a:t>
            </a:r>
            <a:r>
              <a:rPr lang="en-GB" dirty="0"/>
              <a:t> </a:t>
            </a:r>
          </a:p>
          <a:p>
            <a:endParaRPr lang="en-GB" b="1" dirty="0"/>
          </a:p>
          <a:p>
            <a:endParaRPr lang="en-GB" b="1" dirty="0"/>
          </a:p>
        </p:txBody>
      </p:sp>
      <p:pic>
        <p:nvPicPr>
          <p:cNvPr id="1026" name="Picture 2" descr="http://i.dailymail.co.uk/i/pix/2012/08/05/article-2184122-1466B186000005DC-689_964x5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108" y="3861048"/>
            <a:ext cx="5181605" cy="286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heresathomas.files.wordpress.com/2012/06/lightbulb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6632"/>
            <a:ext cx="1331640" cy="157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578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6250C7D-3D63-4265-A244-4A676A00DF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115888"/>
            <a:ext cx="6589712" cy="6445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b="1" dirty="0"/>
              <a:t>What?  Why?</a:t>
            </a:r>
            <a:endParaRPr lang="en-US"/>
          </a:p>
        </p:txBody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D8FB162D-43C6-4EE3-9D16-29DF4B7487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760413"/>
            <a:ext cx="8424862" cy="3619500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en-GB" altLang="en-US" sz="3600" b="1" dirty="0"/>
              <a:t>What? </a:t>
            </a:r>
            <a:endParaRPr lang="en-GB" altLang="en-US" sz="3600" b="1" dirty="0">
              <a:cs typeface="Calibri"/>
            </a:endParaRPr>
          </a:p>
          <a:p>
            <a:r>
              <a:rPr lang="en-GB" sz="3600" b="1" dirty="0"/>
              <a:t>Explain the characteristics of muscle fibres</a:t>
            </a:r>
            <a:endParaRPr lang="en-GB" altLang="en-US" sz="3600" b="1" dirty="0">
              <a:cs typeface="Calibri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endParaRPr lang="en-GB" altLang="en-US" sz="3600" b="1" dirty="0">
              <a:cs typeface="Calibri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3600" b="1" dirty="0"/>
              <a:t>Why?</a:t>
            </a:r>
            <a:endParaRPr lang="en-GB" altLang="en-US" sz="3600" b="1" dirty="0">
              <a:cs typeface="Calibri"/>
            </a:endParaRP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GB" altLang="en-US" sz="3600" b="1" dirty="0"/>
              <a:t>To help explain muscle functioning and how different muscle fibre types can benefit different sports performers </a:t>
            </a:r>
            <a:endParaRPr lang="en-GB" altLang="en-US" sz="36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3819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Starter Activity</a:t>
            </a:r>
          </a:p>
          <a:p>
            <a:pPr algn="ctr"/>
            <a:endParaRPr lang="en-GB" sz="3600" b="1" dirty="0"/>
          </a:p>
          <a:p>
            <a:r>
              <a:rPr lang="en-GB" sz="2800" b="1" dirty="0"/>
              <a:t>Describe, to the best of your knowledge, how a muscle is able to cause movement within the body</a:t>
            </a:r>
          </a:p>
          <a:p>
            <a:r>
              <a:rPr lang="en-GB" sz="2800" b="1" dirty="0"/>
              <a:t>Use one of the following examples in your answer:</a:t>
            </a:r>
          </a:p>
          <a:p>
            <a:pPr marL="0" indent="0">
              <a:buNone/>
            </a:pPr>
            <a:endParaRPr lang="en-GB" sz="2800" b="1" dirty="0"/>
          </a:p>
          <a:p>
            <a:r>
              <a:rPr lang="en-GB" sz="2800" b="1" dirty="0"/>
              <a:t>The biceps to flex the arm</a:t>
            </a:r>
          </a:p>
          <a:p>
            <a:r>
              <a:rPr lang="en-GB" sz="2800" b="1" dirty="0"/>
              <a:t>The triceps to extend the arm</a:t>
            </a:r>
          </a:p>
        </p:txBody>
      </p:sp>
      <p:pic>
        <p:nvPicPr>
          <p:cNvPr id="2050" name="Picture 2" descr="http://2.bp.blogspot.com/-7ObqYaTaUys/T-1gb3MB5gI/AAAAAAAAATw/rHdKtWCFMpc/s1600/218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93332"/>
            <a:ext cx="2948136" cy="294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97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 vert="horz" lIns="0" tIns="45720" rIns="0" bIns="45720" rtlCol="0" anchor="t">
            <a:normAutofit fontScale="85000" lnSpcReduction="10000"/>
          </a:bodyPr>
          <a:lstStyle/>
          <a:p>
            <a:pPr algn="ctr"/>
            <a:r>
              <a:rPr lang="en-GB" sz="3900" b="1" u="sng" dirty="0"/>
              <a:t>Outline of Muscle Structure</a:t>
            </a:r>
          </a:p>
          <a:p>
            <a:r>
              <a:rPr lang="en-GB" b="1" dirty="0"/>
              <a:t>Skeletal muscle is made up of thousands of cylindrical muscle fibres that are bound together by connective tissue through which blood vessels and nerves run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Sarcoplasm – the liquid interior of a muscle fibre</a:t>
            </a:r>
            <a:endParaRPr lang="en-GB" dirty="0"/>
          </a:p>
          <a:p>
            <a:r>
              <a:rPr lang="en-GB" b="1" dirty="0"/>
              <a:t>Sarcoplasmic reticulum – Forms a network of channels that spread over the surface of the myofibrils and stores/releases calcium ions to allow muscle contraction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4" name="Picture 2" descr="http://training.seer.cancer.gov/images/anatomy/muscular/muscle_stru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00808"/>
            <a:ext cx="5616624" cy="28048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552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4185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b="1" dirty="0"/>
              <a:t>Muscle fibres</a:t>
            </a:r>
          </a:p>
          <a:p>
            <a:endParaRPr lang="en-GB" sz="2800" b="1" dirty="0"/>
          </a:p>
          <a:p>
            <a:r>
              <a:rPr lang="en-GB" sz="2800" b="1" dirty="0"/>
              <a:t>The number of muscle fibres </a:t>
            </a:r>
          </a:p>
          <a:p>
            <a:r>
              <a:rPr lang="en-GB" sz="2800" b="1" dirty="0"/>
              <a:t>within a muscle is fixed</a:t>
            </a:r>
          </a:p>
          <a:p>
            <a:pPr marL="0" indent="0">
              <a:buNone/>
            </a:pPr>
            <a:endParaRPr lang="en-GB" sz="2800" b="1" dirty="0"/>
          </a:p>
          <a:p>
            <a:r>
              <a:rPr lang="en-GB" sz="2800" b="1" dirty="0"/>
              <a:t>TASK:	</a:t>
            </a:r>
          </a:p>
          <a:p>
            <a:r>
              <a:rPr lang="en-GB" sz="2800" b="1" dirty="0"/>
              <a:t>Explain how an athlete could increase their muscular strength</a:t>
            </a:r>
          </a:p>
          <a:p>
            <a:r>
              <a:rPr lang="en-GB" sz="2800" b="1" dirty="0"/>
              <a:t>If the number of muscle fibres are fixed, what would happen to them in order to make the athlete stronger?</a:t>
            </a:r>
          </a:p>
        </p:txBody>
      </p:sp>
      <p:pic>
        <p:nvPicPr>
          <p:cNvPr id="3074" name="Picture 2" descr="http://www.orbitnutrition.com/blog/wp-content/uploads/2012/05/BicepCurlFeatu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675" y="1340768"/>
            <a:ext cx="325712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19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TASK</a:t>
            </a:r>
          </a:p>
          <a:p>
            <a:pPr marL="0" indent="0">
              <a:buNone/>
            </a:pPr>
            <a:endParaRPr lang="en-GB" sz="2800" b="1" dirty="0"/>
          </a:p>
          <a:p>
            <a:r>
              <a:rPr lang="en-GB" sz="2800" b="1" dirty="0"/>
              <a:t>Identify which athletic event you feel is your strongest</a:t>
            </a:r>
          </a:p>
          <a:p>
            <a:r>
              <a:rPr lang="en-GB" sz="2800" b="1" dirty="0"/>
              <a:t>Describe why you think you are better at some events rather than others</a:t>
            </a:r>
          </a:p>
          <a:p>
            <a:endParaRPr lang="en-GB" sz="2800" b="1" dirty="0"/>
          </a:p>
          <a:p>
            <a:r>
              <a:rPr lang="en-GB" sz="2800" b="1" dirty="0"/>
              <a:t>EXTENSION:</a:t>
            </a:r>
          </a:p>
          <a:p>
            <a:r>
              <a:rPr lang="en-GB" sz="2800" b="1" dirty="0"/>
              <a:t>Are there any events that you feel you could never be outstanding in, despite how much you could train?</a:t>
            </a:r>
          </a:p>
        </p:txBody>
      </p:sp>
    </p:spTree>
    <p:extLst>
      <p:ext uri="{BB962C8B-B14F-4D97-AF65-F5344CB8AC3E}">
        <p14:creationId xmlns:p14="http://schemas.microsoft.com/office/powerpoint/2010/main" val="242942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838140"/>
          </a:xfrm>
        </p:spPr>
        <p:txBody>
          <a:bodyPr/>
          <a:lstStyle/>
          <a:p>
            <a:pPr algn="ctr"/>
            <a:r>
              <a:rPr lang="en-GB" dirty="0"/>
              <a:t>Types of muscle fibre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96943" cy="445631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What types of muscle fibre do you know?</a:t>
            </a:r>
          </a:p>
          <a:p>
            <a:r>
              <a:rPr lang="en-GB" sz="2400" dirty="0">
                <a:solidFill>
                  <a:srgbClr val="FF0000"/>
                </a:solidFill>
              </a:rPr>
              <a:t>Slow and fast twitch</a:t>
            </a:r>
          </a:p>
          <a:p>
            <a:endParaRPr lang="en-GB" sz="2400" dirty="0"/>
          </a:p>
          <a:p>
            <a:r>
              <a:rPr lang="en-GB" sz="2400" dirty="0">
                <a:solidFill>
                  <a:schemeClr val="tx1"/>
                </a:solidFill>
              </a:rPr>
              <a:t>We can break that down a little further into the following:</a:t>
            </a:r>
          </a:p>
          <a:p>
            <a:pPr>
              <a:buFontTx/>
              <a:buChar char="-"/>
            </a:pPr>
            <a:r>
              <a:rPr lang="en-GB" sz="2400" dirty="0"/>
              <a:t>Slow oxidative (type I)</a:t>
            </a:r>
          </a:p>
          <a:p>
            <a:pPr>
              <a:buFontTx/>
              <a:buChar char="-"/>
            </a:pPr>
            <a:r>
              <a:rPr lang="en-GB" sz="2400" dirty="0"/>
              <a:t>Fast oxidative glycolytic (type </a:t>
            </a:r>
            <a:r>
              <a:rPr lang="en-GB" sz="2400" dirty="0" err="1"/>
              <a:t>IIa</a:t>
            </a:r>
            <a:r>
              <a:rPr lang="en-GB" sz="2400" dirty="0"/>
              <a:t>)</a:t>
            </a:r>
          </a:p>
          <a:p>
            <a:pPr>
              <a:buFontTx/>
              <a:buChar char="-"/>
            </a:pPr>
            <a:r>
              <a:rPr lang="en-GB" sz="2400" dirty="0"/>
              <a:t>Fast glycolytic (type IIb or type </a:t>
            </a:r>
            <a:r>
              <a:rPr lang="en-GB" sz="2400" dirty="0" err="1"/>
              <a:t>IIx</a:t>
            </a:r>
            <a:r>
              <a:rPr lang="en-GB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5158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SLOW OXIDATIVE MUSCLE FIBRES: (TYPE I)</a:t>
            </a:r>
          </a:p>
          <a:p>
            <a:endParaRPr lang="en-GB" b="1" u="sng" dirty="0"/>
          </a:p>
          <a:p>
            <a:endParaRPr lang="en-GB" b="1" u="sng" dirty="0"/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Reach peak force very slowly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Energy efficient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High fatiguing tolerance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Energy produced from </a:t>
            </a:r>
            <a:r>
              <a:rPr lang="en-GB" sz="3200" b="1" dirty="0"/>
              <a:t>aerobic</a:t>
            </a:r>
            <a:r>
              <a:rPr lang="en-GB" b="1" dirty="0"/>
              <a:t> pathways</a:t>
            </a:r>
          </a:p>
          <a:p>
            <a:endParaRPr lang="en-GB" b="1" dirty="0"/>
          </a:p>
        </p:txBody>
      </p:sp>
      <p:pic>
        <p:nvPicPr>
          <p:cNvPr id="2050" name="Picture 2" descr="http://upload.wikimedia.org/wikipedia/commons/thumb/1/18/IMG_7180_-_Arbeitskopie_2.jpg/220px-IMG_7180_-_Arbeitskopie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044" y="1916832"/>
            <a:ext cx="2443756" cy="3665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16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en-GB" sz="3600" b="1" u="sng" dirty="0"/>
              <a:t>FAST TWITCH MUSCLE FIBRES (TYPE II):</a:t>
            </a:r>
          </a:p>
          <a:p>
            <a:endParaRPr lang="en-GB" b="1" u="sng" dirty="0"/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Reach peak force very quickly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Generate a greater force of contraction 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Energy produced from </a:t>
            </a:r>
            <a:r>
              <a:rPr lang="en-GB" sz="3600" b="1" dirty="0"/>
              <a:t>anaerobic</a:t>
            </a:r>
            <a:r>
              <a:rPr lang="en-GB" b="1" dirty="0"/>
              <a:t> pathways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Low fatiguing tolerance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Larger diameter due to more/thicker myosin filaments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4" name="Picture 2" descr="http://artistalife.com/wp-content/uploads/2012/08/82952-450x5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51" y="4104500"/>
            <a:ext cx="2446240" cy="27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79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sz="4800" b="1" u="sng" dirty="0"/>
              <a:t>FAST TWITCH MUSCLE FIBRES</a:t>
            </a:r>
          </a:p>
          <a:p>
            <a:pPr marL="0" indent="0">
              <a:buNone/>
            </a:pPr>
            <a:endParaRPr lang="en-GB" sz="2800" b="1" dirty="0"/>
          </a:p>
          <a:p>
            <a:r>
              <a:rPr lang="en-GB" sz="2800" b="1" u="sng" dirty="0">
                <a:solidFill>
                  <a:srgbClr val="FF0000"/>
                </a:solidFill>
              </a:rPr>
              <a:t>Type </a:t>
            </a:r>
            <a:r>
              <a:rPr lang="en-GB" sz="2800" b="1" u="sng" dirty="0" err="1">
                <a:solidFill>
                  <a:srgbClr val="FF0000"/>
                </a:solidFill>
              </a:rPr>
              <a:t>IIa</a:t>
            </a:r>
            <a:r>
              <a:rPr lang="en-GB" sz="2800" b="1" dirty="0">
                <a:solidFill>
                  <a:srgbClr val="FF0000"/>
                </a:solidFill>
              </a:rPr>
              <a:t>	</a:t>
            </a:r>
            <a:r>
              <a:rPr lang="en-GB" sz="2800" b="1" dirty="0"/>
              <a:t>			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Type </a:t>
            </a:r>
            <a:r>
              <a:rPr lang="en-GB" sz="2800" b="1" dirty="0" err="1">
                <a:solidFill>
                  <a:srgbClr val="FF0000"/>
                </a:solidFill>
              </a:rPr>
              <a:t>IIa</a:t>
            </a:r>
            <a:r>
              <a:rPr lang="en-GB" sz="2800" b="1" dirty="0">
                <a:solidFill>
                  <a:srgbClr val="FF0000"/>
                </a:solidFill>
              </a:rPr>
              <a:t> are fast oxidative glycolytic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- Used during short, high intensity endurance events </a:t>
            </a:r>
          </a:p>
          <a:p>
            <a:r>
              <a:rPr lang="en-GB" sz="2800" b="1" dirty="0" err="1">
                <a:solidFill>
                  <a:srgbClr val="FF0000"/>
                </a:solidFill>
              </a:rPr>
              <a:t>eg</a:t>
            </a:r>
            <a:r>
              <a:rPr lang="en-GB" sz="2800" b="1" dirty="0">
                <a:solidFill>
                  <a:srgbClr val="FF0000"/>
                </a:solidFill>
              </a:rPr>
              <a:t> 1500m in athletics where a longer burst of energy is needed</a:t>
            </a:r>
          </a:p>
          <a:p>
            <a:endParaRPr lang="en-GB" sz="2800" b="1" dirty="0"/>
          </a:p>
          <a:p>
            <a:r>
              <a:rPr lang="en-GB" sz="2800" b="1" u="sng" dirty="0">
                <a:solidFill>
                  <a:srgbClr val="002060"/>
                </a:solidFill>
              </a:rPr>
              <a:t>Type </a:t>
            </a:r>
            <a:r>
              <a:rPr lang="en-GB" sz="2800" b="1" u="sng" dirty="0" err="1">
                <a:solidFill>
                  <a:srgbClr val="002060"/>
                </a:solidFill>
              </a:rPr>
              <a:t>IIb</a:t>
            </a:r>
            <a:endParaRPr lang="en-GB" sz="2800" b="1" u="sng" dirty="0">
              <a:solidFill>
                <a:srgbClr val="002060"/>
              </a:solidFill>
            </a:endParaRPr>
          </a:p>
          <a:p>
            <a:r>
              <a:rPr lang="en-GB" sz="2800" b="1" dirty="0">
                <a:solidFill>
                  <a:srgbClr val="002060"/>
                </a:solidFill>
              </a:rPr>
              <a:t>Type </a:t>
            </a:r>
            <a:r>
              <a:rPr lang="en-GB" sz="2800" b="1" dirty="0" err="1">
                <a:solidFill>
                  <a:srgbClr val="002060"/>
                </a:solidFill>
              </a:rPr>
              <a:t>IIb</a:t>
            </a:r>
            <a:r>
              <a:rPr lang="en-GB" sz="2800" b="1" dirty="0">
                <a:solidFill>
                  <a:srgbClr val="002060"/>
                </a:solidFill>
              </a:rPr>
              <a:t> are fast glycolytic </a:t>
            </a:r>
          </a:p>
          <a:p>
            <a:r>
              <a:rPr lang="en-GB" sz="2800" b="1" dirty="0">
                <a:solidFill>
                  <a:srgbClr val="002060"/>
                </a:solidFill>
              </a:rPr>
              <a:t>They are used during highly explosive events </a:t>
            </a:r>
          </a:p>
          <a:p>
            <a:r>
              <a:rPr lang="en-GB" sz="2800" b="1" dirty="0" err="1">
                <a:solidFill>
                  <a:srgbClr val="002060"/>
                </a:solidFill>
              </a:rPr>
              <a:t>eg</a:t>
            </a:r>
            <a:r>
              <a:rPr lang="en-GB" sz="2800" b="1" dirty="0">
                <a:solidFill>
                  <a:srgbClr val="002060"/>
                </a:solidFill>
              </a:rPr>
              <a:t> 100m sprint in athletics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952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GB" sz="6400" b="1" u="sng" dirty="0"/>
              <a:t>MUSCLE FIBRES IN ACTION</a:t>
            </a:r>
          </a:p>
          <a:p>
            <a:endParaRPr lang="en-GB" sz="1200" b="1" dirty="0"/>
          </a:p>
          <a:p>
            <a:pPr marL="0" indent="0">
              <a:buNone/>
            </a:pPr>
            <a:r>
              <a:rPr lang="en-GB" sz="3400" b="1" dirty="0"/>
              <a:t>TASK: Watch the video of the London 2012 highlights</a:t>
            </a:r>
          </a:p>
          <a:p>
            <a:endParaRPr lang="en-GB" sz="3400" b="1" dirty="0"/>
          </a:p>
          <a:p>
            <a:r>
              <a:rPr lang="en-GB" sz="3400" b="1" dirty="0"/>
              <a:t>Identify some events that you feel the athletes would have a higher proportion of; </a:t>
            </a:r>
          </a:p>
          <a:p>
            <a:r>
              <a:rPr lang="en-GB" sz="3400" b="1" dirty="0"/>
              <a:t>slow oxidative (type I)</a:t>
            </a:r>
          </a:p>
          <a:p>
            <a:r>
              <a:rPr lang="en-GB" sz="3400" b="1" dirty="0"/>
              <a:t>fast oxidative </a:t>
            </a:r>
            <a:r>
              <a:rPr lang="en-GB" sz="3400" b="1" dirty="0" err="1"/>
              <a:t>gycolytic</a:t>
            </a:r>
            <a:r>
              <a:rPr lang="en-GB" sz="3400" b="1" dirty="0"/>
              <a:t> (type </a:t>
            </a:r>
            <a:r>
              <a:rPr lang="en-GB" sz="3400" b="1" dirty="0" err="1"/>
              <a:t>IIa</a:t>
            </a:r>
            <a:r>
              <a:rPr lang="en-GB" sz="3400" b="1" dirty="0"/>
              <a:t>)</a:t>
            </a:r>
          </a:p>
          <a:p>
            <a:r>
              <a:rPr lang="en-GB" sz="3400" b="1" dirty="0"/>
              <a:t>fast glycolytic (type </a:t>
            </a:r>
            <a:r>
              <a:rPr lang="en-GB" sz="3400" b="1" dirty="0" err="1"/>
              <a:t>IIb</a:t>
            </a:r>
            <a:r>
              <a:rPr lang="en-GB" sz="3400" b="1" dirty="0"/>
              <a:t>)</a:t>
            </a:r>
          </a:p>
          <a:p>
            <a:r>
              <a:rPr lang="en-GB" sz="3400" b="1" dirty="0">
                <a:solidFill>
                  <a:srgbClr val="FF0000"/>
                </a:solidFill>
              </a:rPr>
              <a:t>EXTENSION: For one of the activities from each muscle fibre type, explain your reasons for this</a:t>
            </a:r>
          </a:p>
          <a:p>
            <a:endParaRPr lang="en-GB" sz="1300" dirty="0"/>
          </a:p>
          <a:p>
            <a:r>
              <a:rPr lang="en-GB">
                <a:hlinkClick r:id="rId2"/>
              </a:rPr>
              <a:t>https</a:t>
            </a:r>
            <a:r>
              <a:rPr lang="en-GB">
                <a:hlinkClick r:id="rId2"/>
              </a:rPr>
              <a:t>://</a:t>
            </a:r>
            <a:r>
              <a:rPr lang="en-GB" smtClean="0">
                <a:hlinkClick r:id="rId2"/>
              </a:rPr>
              <a:t>www.youtube.com/watch?v=KrffI0HjlEE</a:t>
            </a:r>
            <a:r>
              <a:rPr lang="en-GB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93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/>
          </a:bodyPr>
          <a:lstStyle/>
          <a:p>
            <a:r>
              <a:rPr lang="en-GB" b="1" dirty="0"/>
              <a:t>PLENARY:</a:t>
            </a:r>
          </a:p>
          <a:p>
            <a:endParaRPr lang="en-GB" b="1" dirty="0"/>
          </a:p>
          <a:p>
            <a:r>
              <a:rPr lang="en-GB" b="1" dirty="0"/>
              <a:t>EXAM QUESTION:</a:t>
            </a:r>
          </a:p>
          <a:p>
            <a:r>
              <a:rPr lang="en-GB" b="1" dirty="0"/>
              <a:t>During a race, a swimmer has to dive off the starting blocks as quickly as possible</a:t>
            </a:r>
          </a:p>
          <a:p>
            <a:r>
              <a:rPr lang="en-GB" b="1" dirty="0"/>
              <a:t>Identify the ‘muscle fibre type’ used to complete this action and justify your answer (3 marks)</a:t>
            </a:r>
          </a:p>
          <a:p>
            <a:endParaRPr lang="en-GB" b="1" dirty="0"/>
          </a:p>
          <a:p>
            <a:r>
              <a:rPr lang="en-GB" b="1" dirty="0"/>
              <a:t>A. Fast twitch fibres/type 2</a:t>
            </a:r>
          </a:p>
          <a:p>
            <a:r>
              <a:rPr lang="en-GB" b="1" dirty="0"/>
              <a:t>B. Type 2b/fast twitch glycolytic</a:t>
            </a:r>
          </a:p>
          <a:p>
            <a:r>
              <a:rPr lang="en-GB" b="1" dirty="0"/>
              <a:t>C. Fast speed of contraction</a:t>
            </a:r>
          </a:p>
          <a:p>
            <a:r>
              <a:rPr lang="en-GB" b="1" dirty="0"/>
              <a:t>D. High force of contraction/powerful contraction/ strong contraction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51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919" y="499533"/>
            <a:ext cx="8079581" cy="84123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Characteristics of Muscle Fibres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6413" y="1700808"/>
          <a:ext cx="8066088" cy="4296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5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5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6098">
                <a:tc>
                  <a:txBody>
                    <a:bodyPr/>
                    <a:lstStyle/>
                    <a:p>
                      <a:r>
                        <a:rPr lang="en-GB" sz="1400" dirty="0"/>
                        <a:t>Characteristic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Type I</a:t>
                      </a:r>
                    </a:p>
                    <a:p>
                      <a:r>
                        <a:rPr lang="en-GB" sz="1400" dirty="0"/>
                        <a:t>Slow oxidative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Type </a:t>
                      </a:r>
                      <a:r>
                        <a:rPr lang="en-GB" sz="1400" dirty="0" err="1"/>
                        <a:t>IIa</a:t>
                      </a:r>
                      <a:r>
                        <a:rPr lang="en-GB" sz="1400" dirty="0"/>
                        <a:t> Fast oxidative  glycolytic 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Type </a:t>
                      </a:r>
                      <a:r>
                        <a:rPr lang="en-GB" sz="1400" dirty="0" err="1"/>
                        <a:t>IIb</a:t>
                      </a:r>
                      <a:r>
                        <a:rPr lang="en-GB" sz="1400" baseline="0" dirty="0"/>
                        <a:t> Fast glycolytic</a:t>
                      </a:r>
                      <a:endParaRPr lang="en-GB" sz="1400" dirty="0"/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/>
                        <a:t>Fibres</a:t>
                      </a:r>
                      <a:r>
                        <a:rPr lang="en-GB" sz="1400" b="1" baseline="0" dirty="0"/>
                        <a:t> per neurone</a:t>
                      </a:r>
                      <a:endParaRPr lang="en-GB" sz="1400" b="1" dirty="0"/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10-180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300-800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300-800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Motor neurone size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Small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Large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Large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/>
                        <a:t>Type of myosin ATPase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Slow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Fast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Fast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609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Sarcoplasmic reticulum development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Low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High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High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/>
                        <a:t>Aerobic capacity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High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Moderate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Low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Anaerobic capacity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Low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High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Very high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/>
                        <a:t>Contractile speed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Slow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Fast 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Fast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Fatigue resistance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High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Moderate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030A0"/>
                          </a:solidFill>
                        </a:rPr>
                        <a:t>Low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7992">
                <a:tc>
                  <a:txBody>
                    <a:bodyPr/>
                    <a:lstStyle/>
                    <a:p>
                      <a:r>
                        <a:rPr lang="en-GB" sz="1400" b="1" dirty="0"/>
                        <a:t>Motor unit strength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Low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High</a:t>
                      </a:r>
                    </a:p>
                  </a:txBody>
                  <a:tcPr marL="90127" marR="90127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High</a:t>
                      </a:r>
                    </a:p>
                  </a:txBody>
                  <a:tcPr marL="90127" marR="901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146097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6fa6b7-aa88-4ea4-adeb-214dd02a5d83" xsi:nil="true"/>
    <lcf76f155ced4ddcb4097134ff3c332f xmlns="9bf20933-00d2-4891-afb5-6d1be79a8f14">
      <Terms xmlns="http://schemas.microsoft.com/office/infopath/2007/PartnerControls"/>
    </lcf76f155ced4ddcb4097134ff3c332f>
    <SharedWithUsers xmlns="616fa6b7-aa88-4ea4-adeb-214dd02a5d83">
      <UserInfo>
        <DisplayName>Jacques, Ross</DisplayName>
        <AccountId>130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2253CD-2FF1-486F-A2BE-0EF04ED5C3F1}">
  <ds:schemaRefs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metadata/properties"/>
    <ds:schemaRef ds:uri="cbf038b1-390b-4f00-b0cb-9e9f552a0a0d"/>
  </ds:schemaRefs>
</ds:datastoreItem>
</file>

<file path=customXml/itemProps2.xml><?xml version="1.0" encoding="utf-8"?>
<ds:datastoreItem xmlns:ds="http://schemas.openxmlformats.org/officeDocument/2006/customXml" ds:itemID="{914605EA-CBDB-4E82-975F-93C90BC187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E52462-A3C1-4DD3-99AB-CB61FDAE3B1B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487</TotalTime>
  <Words>537</Words>
  <Application>Microsoft Office PowerPoint</Application>
  <PresentationFormat>On-screen Show (4:3)</PresentationFormat>
  <Paragraphs>144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 3</vt:lpstr>
      <vt:lpstr>Retrospect</vt:lpstr>
      <vt:lpstr>PowerPoint Presentation</vt:lpstr>
      <vt:lpstr>What?  Why?</vt:lpstr>
      <vt:lpstr>PowerPoint Presentation</vt:lpstr>
      <vt:lpstr>PowerPoint Presentation</vt:lpstr>
      <vt:lpstr>PowerPoint Presentation</vt:lpstr>
      <vt:lpstr>PowerPoint Presentation</vt:lpstr>
      <vt:lpstr>Types of muscle fibre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Muscle Fibres</vt:lpstr>
    </vt:vector>
  </TitlesOfParts>
  <Company>Morley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fraserj01</dc:creator>
  <cp:lastModifiedBy>Curtis, DB</cp:lastModifiedBy>
  <cp:revision>45</cp:revision>
  <cp:lastPrinted>2016-11-11T10:18:34Z</cp:lastPrinted>
  <dcterms:created xsi:type="dcterms:W3CDTF">2011-01-10T15:56:23Z</dcterms:created>
  <dcterms:modified xsi:type="dcterms:W3CDTF">2022-02-09T14:32:57Z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  <property fmtid="{D5CDD505-2E9C-101B-9397-08002B2CF9AE}" pid="3" name="ComplianceAssetId">
    <vt:lpwstr/>
  </property>
  <property fmtid="{D5CDD505-2E9C-101B-9397-08002B2CF9AE}" pid="4" name="SharedWithUsers">
    <vt:lpwstr>130;#Jacques, Ross</vt:lpwstr>
  </property>
  <property fmtid="{D5CDD505-2E9C-101B-9397-08002B2CF9AE}" pid="5" name="Order">
    <vt:r8>34170400</vt:r8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_ExtendedDescription">
    <vt:lpwstr/>
  </property>
  <property fmtid="{D5CDD505-2E9C-101B-9397-08002B2CF9AE}" pid="9" name="TemplateUrl">
    <vt:lpwstr/>
  </property>
  <property fmtid="{D5CDD505-2E9C-101B-9397-08002B2CF9AE}" pid="10" name="MediaServiceImageTags">
    <vt:lpwstr/>
  </property>
</Properties>
</file>