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F34AC0-AD33-13AE-C783-7A4CB5CB7138}" v="7" dt="2022-06-15T13:35:10.364"/>
    <p1510:client id="{7EDD72E5-E467-7939-C722-2E0A276FE1C2}" v="106" dt="2022-06-15T13:39:44.518"/>
    <p1510:client id="{B5F61AF3-F742-2FD1-F123-263488B8D979}" v="4" dt="2022-06-15T13:33:57.469"/>
    <p1510:client id="{BF94181C-3902-AD95-B02B-B75A22F37FF6}" v="17" dt="2023-07-07T07:32:41.5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keley, AJ" userId="S::bya@princehenrys.co.uk::2ca94965-46a1-4266-a201-9dd13fe03cc4" providerId="AD" clId="Web-{7EDD72E5-E467-7939-C722-2E0A276FE1C2}"/>
    <pc:docChg chg="addSld modSld sldOrd">
      <pc:chgData name="Blakeley, AJ" userId="S::bya@princehenrys.co.uk::2ca94965-46a1-4266-a201-9dd13fe03cc4" providerId="AD" clId="Web-{7EDD72E5-E467-7939-C722-2E0A276FE1C2}" dt="2022-06-15T13:39:43.409" v="104" actId="1076"/>
      <pc:docMkLst>
        <pc:docMk/>
      </pc:docMkLst>
      <pc:sldChg chg="ord">
        <pc:chgData name="Blakeley, AJ" userId="S::bya@princehenrys.co.uk::2ca94965-46a1-4266-a201-9dd13fe03cc4" providerId="AD" clId="Web-{7EDD72E5-E467-7939-C722-2E0A276FE1C2}" dt="2022-06-15T13:36:42.107" v="1"/>
        <pc:sldMkLst>
          <pc:docMk/>
          <pc:sldMk cId="897168071" sldId="257"/>
        </pc:sldMkLst>
      </pc:sldChg>
      <pc:sldChg chg="addSp delSp modSp new mod setBg setClrOvrMap">
        <pc:chgData name="Blakeley, AJ" userId="S::bya@princehenrys.co.uk::2ca94965-46a1-4266-a201-9dd13fe03cc4" providerId="AD" clId="Web-{7EDD72E5-E467-7939-C722-2E0A276FE1C2}" dt="2022-06-15T13:39:43.409" v="104" actId="1076"/>
        <pc:sldMkLst>
          <pc:docMk/>
          <pc:sldMk cId="213285119" sldId="267"/>
        </pc:sldMkLst>
        <pc:spChg chg="mod">
          <ac:chgData name="Blakeley, AJ" userId="S::bya@princehenrys.co.uk::2ca94965-46a1-4266-a201-9dd13fe03cc4" providerId="AD" clId="Web-{7EDD72E5-E467-7939-C722-2E0A276FE1C2}" dt="2022-06-15T13:39:43.409" v="104" actId="1076"/>
          <ac:spMkLst>
            <pc:docMk/>
            <pc:sldMk cId="213285119" sldId="267"/>
            <ac:spMk id="2" creationId="{B9DC1230-A5FE-F151-3710-A28BC76CAE72}"/>
          </ac:spMkLst>
        </pc:spChg>
        <pc:spChg chg="del">
          <ac:chgData name="Blakeley, AJ" userId="S::bya@princehenrys.co.uk::2ca94965-46a1-4266-a201-9dd13fe03cc4" providerId="AD" clId="Web-{7EDD72E5-E467-7939-C722-2E0A276FE1C2}" dt="2022-06-15T13:36:52.420" v="10"/>
          <ac:spMkLst>
            <pc:docMk/>
            <pc:sldMk cId="213285119" sldId="267"/>
            <ac:spMk id="3" creationId="{3644C954-996A-1B1F-D057-C79C7B937ABC}"/>
          </ac:spMkLst>
        </pc:spChg>
        <pc:spChg chg="add">
          <ac:chgData name="Blakeley, AJ" userId="S::bya@princehenrys.co.uk::2ca94965-46a1-4266-a201-9dd13fe03cc4" providerId="AD" clId="Web-{7EDD72E5-E467-7939-C722-2E0A276FE1C2}" dt="2022-06-15T13:36:52.420" v="10"/>
          <ac:spMkLst>
            <pc:docMk/>
            <pc:sldMk cId="213285119" sldId="267"/>
            <ac:spMk id="9" creationId="{71B2258F-86CA-4D4D-8270-BC05FCDEBFB3}"/>
          </ac:spMkLst>
        </pc:spChg>
        <pc:picChg chg="add">
          <ac:chgData name="Blakeley, AJ" userId="S::bya@princehenrys.co.uk::2ca94965-46a1-4266-a201-9dd13fe03cc4" providerId="AD" clId="Web-{7EDD72E5-E467-7939-C722-2E0A276FE1C2}" dt="2022-06-15T13:36:52.420" v="10"/>
          <ac:picMkLst>
            <pc:docMk/>
            <pc:sldMk cId="213285119" sldId="267"/>
            <ac:picMk id="5" creationId="{8EFB7EE9-7F30-A9A3-45F5-4CB1377BD043}"/>
          </ac:picMkLst>
        </pc:picChg>
      </pc:sldChg>
    </pc:docChg>
  </pc:docChgLst>
  <pc:docChgLst>
    <pc:chgData name="Blakeley, AJ" userId="S::bya@princehenrys.co.uk::2ca94965-46a1-4266-a201-9dd13fe03cc4" providerId="AD" clId="Web-{B5F61AF3-F742-2FD1-F123-263488B8D979}"/>
    <pc:docChg chg="modSld">
      <pc:chgData name="Blakeley, AJ" userId="S::bya@princehenrys.co.uk::2ca94965-46a1-4266-a201-9dd13fe03cc4" providerId="AD" clId="Web-{B5F61AF3-F742-2FD1-F123-263488B8D979}" dt="2022-06-15T13:33:57.469" v="3" actId="20577"/>
      <pc:docMkLst>
        <pc:docMk/>
      </pc:docMkLst>
      <pc:sldChg chg="modSp">
        <pc:chgData name="Blakeley, AJ" userId="S::bya@princehenrys.co.uk::2ca94965-46a1-4266-a201-9dd13fe03cc4" providerId="AD" clId="Web-{B5F61AF3-F742-2FD1-F123-263488B8D979}" dt="2022-06-15T13:33:57.469" v="3" actId="20577"/>
        <pc:sldMkLst>
          <pc:docMk/>
          <pc:sldMk cId="2188087808" sldId="258"/>
        </pc:sldMkLst>
        <pc:spChg chg="mod">
          <ac:chgData name="Blakeley, AJ" userId="S::bya@princehenrys.co.uk::2ca94965-46a1-4266-a201-9dd13fe03cc4" providerId="AD" clId="Web-{B5F61AF3-F742-2FD1-F123-263488B8D979}" dt="2022-06-15T13:33:57.469" v="3" actId="20577"/>
          <ac:spMkLst>
            <pc:docMk/>
            <pc:sldMk cId="2188087808" sldId="258"/>
            <ac:spMk id="5" creationId="{A6257A16-3664-934B-9E1B-018EC5036664}"/>
          </ac:spMkLst>
        </pc:spChg>
      </pc:sldChg>
    </pc:docChg>
  </pc:docChgLst>
  <pc:docChgLst>
    <pc:chgData name="Blakeley, A" userId="S::bya@princehenrys.co.uk::2ca94965-46a1-4266-a201-9dd13fe03cc4" providerId="AD" clId="Web-{BF94181C-3902-AD95-B02B-B75A22F37FF6}"/>
    <pc:docChg chg="modSld">
      <pc:chgData name="Blakeley, A" userId="S::bya@princehenrys.co.uk::2ca94965-46a1-4266-a201-9dd13fe03cc4" providerId="AD" clId="Web-{BF94181C-3902-AD95-B02B-B75A22F37FF6}" dt="2023-07-07T07:32:40.375" v="11" actId="20577"/>
      <pc:docMkLst>
        <pc:docMk/>
      </pc:docMkLst>
      <pc:sldChg chg="modSp">
        <pc:chgData name="Blakeley, A" userId="S::bya@princehenrys.co.uk::2ca94965-46a1-4266-a201-9dd13fe03cc4" providerId="AD" clId="Web-{BF94181C-3902-AD95-B02B-B75A22F37FF6}" dt="2023-07-07T07:32:40.375" v="11" actId="20577"/>
        <pc:sldMkLst>
          <pc:docMk/>
          <pc:sldMk cId="897168071" sldId="257"/>
        </pc:sldMkLst>
        <pc:spChg chg="mod">
          <ac:chgData name="Blakeley, A" userId="S::bya@princehenrys.co.uk::2ca94965-46a1-4266-a201-9dd13fe03cc4" providerId="AD" clId="Web-{BF94181C-3902-AD95-B02B-B75A22F37FF6}" dt="2023-07-07T07:32:40.375" v="11" actId="20577"/>
          <ac:spMkLst>
            <pc:docMk/>
            <pc:sldMk cId="897168071" sldId="257"/>
            <ac:spMk id="6" creationId="{6EF47F14-4D6F-1A4E-BC4C-940FB57B3CFF}"/>
          </ac:spMkLst>
        </pc:spChg>
      </pc:sldChg>
      <pc:sldChg chg="modSp">
        <pc:chgData name="Blakeley, A" userId="S::bya@princehenrys.co.uk::2ca94965-46a1-4266-a201-9dd13fe03cc4" providerId="AD" clId="Web-{BF94181C-3902-AD95-B02B-B75A22F37FF6}" dt="2023-07-07T07:32:21.406" v="8" actId="20577"/>
        <pc:sldMkLst>
          <pc:docMk/>
          <pc:sldMk cId="2188087808" sldId="258"/>
        </pc:sldMkLst>
        <pc:spChg chg="mod">
          <ac:chgData name="Blakeley, A" userId="S::bya@princehenrys.co.uk::2ca94965-46a1-4266-a201-9dd13fe03cc4" providerId="AD" clId="Web-{BF94181C-3902-AD95-B02B-B75A22F37FF6}" dt="2023-07-07T07:32:21.406" v="8" actId="20577"/>
          <ac:spMkLst>
            <pc:docMk/>
            <pc:sldMk cId="2188087808" sldId="258"/>
            <ac:spMk id="5" creationId="{A6257A16-3664-934B-9E1B-018EC5036664}"/>
          </ac:spMkLst>
        </pc:spChg>
      </pc:sldChg>
      <pc:sldChg chg="modSp">
        <pc:chgData name="Blakeley, A" userId="S::bya@princehenrys.co.uk::2ca94965-46a1-4266-a201-9dd13fe03cc4" providerId="AD" clId="Web-{BF94181C-3902-AD95-B02B-B75A22F37FF6}" dt="2023-07-07T07:32:01.374" v="5" actId="20577"/>
        <pc:sldMkLst>
          <pc:docMk/>
          <pc:sldMk cId="1092278191" sldId="259"/>
        </pc:sldMkLst>
        <pc:spChg chg="mod">
          <ac:chgData name="Blakeley, A" userId="S::bya@princehenrys.co.uk::2ca94965-46a1-4266-a201-9dd13fe03cc4" providerId="AD" clId="Web-{BF94181C-3902-AD95-B02B-B75A22F37FF6}" dt="2023-07-07T07:32:01.374" v="5" actId="20577"/>
          <ac:spMkLst>
            <pc:docMk/>
            <pc:sldMk cId="1092278191" sldId="259"/>
            <ac:spMk id="6" creationId="{170F79FA-B6B3-2242-ACB1-E51BD6C9E29A}"/>
          </ac:spMkLst>
        </pc:spChg>
      </pc:sldChg>
    </pc:docChg>
  </pc:docChgLst>
  <pc:docChgLst>
    <pc:chgData name="Blakeley, AJ" userId="S::bya@princehenrys.co.uk::2ca94965-46a1-4266-a201-9dd13fe03cc4" providerId="AD" clId="Web-{37F34AC0-AD33-13AE-C783-7A4CB5CB7138}"/>
    <pc:docChg chg="modSld">
      <pc:chgData name="Blakeley, AJ" userId="S::bya@princehenrys.co.uk::2ca94965-46a1-4266-a201-9dd13fe03cc4" providerId="AD" clId="Web-{37F34AC0-AD33-13AE-C783-7A4CB5CB7138}" dt="2022-06-15T13:35:08.254" v="5" actId="20577"/>
      <pc:docMkLst>
        <pc:docMk/>
      </pc:docMkLst>
      <pc:sldChg chg="modSp">
        <pc:chgData name="Blakeley, AJ" userId="S::bya@princehenrys.co.uk::2ca94965-46a1-4266-a201-9dd13fe03cc4" providerId="AD" clId="Web-{37F34AC0-AD33-13AE-C783-7A4CB5CB7138}" dt="2022-06-15T13:35:08.254" v="5" actId="20577"/>
        <pc:sldMkLst>
          <pc:docMk/>
          <pc:sldMk cId="2188087808" sldId="258"/>
        </pc:sldMkLst>
        <pc:spChg chg="mod">
          <ac:chgData name="Blakeley, AJ" userId="S::bya@princehenrys.co.uk::2ca94965-46a1-4266-a201-9dd13fe03cc4" providerId="AD" clId="Web-{37F34AC0-AD33-13AE-C783-7A4CB5CB7138}" dt="2022-06-15T13:35:08.254" v="5" actId="20577"/>
          <ac:spMkLst>
            <pc:docMk/>
            <pc:sldMk cId="2188087808" sldId="258"/>
            <ac:spMk id="5" creationId="{A6257A16-3664-934B-9E1B-018EC503666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A65D9-EFA8-754A-B1EE-30BD8DAA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59C58B-19B5-554E-96CA-210A116C91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E539F5-E153-C648-BE84-3FB48EBD2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FDD2E-4C42-F74E-BC99-8FE43620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2C75C-6FAF-C146-B89E-61EE29CAC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2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2486C-BE4D-AE42-85CC-F73D042F2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0B85E-44B9-8343-AC83-16DC1A0EB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B7E07-F61C-B748-A00F-33526F14B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7116B-5564-E44F-9C30-A66E306E8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29D65-D188-904C-915E-AECE30DD9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36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A4988-0F8C-724B-89FC-AE63DF59D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8FC77F-BA95-0241-B9D0-1AA43F38FC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FEF5D-1944-7041-9174-7915F005D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1D786-B36F-F14E-AFE4-73D84AABA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6D946-7A6D-CD4E-9A1C-1911EA1C8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718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FBF68-586C-6848-9645-6542509C2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A1A87-46A4-BB44-95E7-8E3866C89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6D47C-1978-4544-A023-E7A6940B24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DB2497-5EC1-074A-BC79-25ADE423E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D666D-680B-954D-ADCE-4EA783C57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EDE4F4-BF13-F948-99E9-4D84DB1CE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879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BE158-3462-5D48-9E95-802C27913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D4D67-5990-FF4B-87B3-35583D438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BE8052-5E19-5644-B350-FB7B2FA83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E4CB72-7B17-1340-B9BA-2E28EB74AD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8CD780-DD5A-9F4D-8D34-210390D6B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62DB7E-2973-3A42-98FC-023225CCC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4A9A4D-D101-1E40-AB61-7DEECDDB0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FFA560-BC57-7047-B179-595A9906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388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39C49-407E-1240-A840-E5E469FA2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CBE87F-749B-AF4E-B002-9E8EE90A9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C0FA49-0546-694A-A5B3-C999F7A8A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DD5B4-7FF8-834D-8700-4BB383832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32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DC3195-D91D-8642-845F-9D713A78B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8B51A4-AA0E-D844-AC31-7C6BA3C78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78AEB-1E86-1F4D-AFE0-706EA4D2F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89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732A9-C975-3F4C-89EF-27A240916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E27A2-33DA-F644-A065-057184494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808B60-750E-9644-8887-9FBF20950C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C3A21-5D2F-5A49-8181-2308547FD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6BC997-32C6-2A4C-9251-67425D96F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64BA16-0386-E949-9084-4C89557CF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849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51954-9E9C-E847-BDB5-229B49605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4DA207-DA84-6E47-BD39-1113E94177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9E9798-6FD6-8342-A2BF-7D26DEE89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86A8AD-8CA7-EA4D-91ED-DF56E680C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231627-1D69-1D4C-9FBB-AF5EEEF37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1FF52A-D3AE-1B4F-A205-51FEC0821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704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14684-BDD8-044A-B1E7-856BC4D4B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D5B803-366C-384B-9C98-E30620C1D1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335D8-B4B6-9E4C-97F1-52CA93E1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0BE3F-25A2-9240-841E-48A2AE981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3AE4C6-FCC3-0747-B142-962332C28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5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EE950F-F3C6-9248-BC89-DD3102BD9A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872CC1-0127-D647-9172-CC6927A2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86572-70C8-CF4A-B0D1-61BB3655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73830-AED5-3E4B-922D-50305EAAF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55F2F-F1F4-D543-AB4D-6F6A02BC9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317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5814AD-2553-6748-ACB2-F26A71B7D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E41BD-2460-1E44-94A5-FA5853BF5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9D6D6-1E24-7D49-83D9-741EDCE570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7307E-D2EA-B24E-9C0E-EF94438A45EE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34F304-5A6E-6D4E-BB25-E33A082F4E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36D9F-94A0-7643-AAAC-8639918EE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7AE68-6808-5146-885D-C8DFCA649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200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llergytraining.food.gov.uk/&#8203;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senecalearning.com/classroom/course/d59d0e60-4fa8-11e8-bbba-738ab127bed6/section/3a2ecae0-5aac-11e8-8337-b1fe33357061/session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utrition.org.uk&#8203;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ood-safety.org.uk/courses/" TargetMode="External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21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69FBA1-ED0A-3B4E-9B23-0C4FF8F8C85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38200" y="365760"/>
            <a:ext cx="10515600" cy="1325563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en-US" sz="4400" u="sng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for choosing to follow the L3 Food Science and Nutrition course.</a:t>
            </a:r>
          </a:p>
        </p:txBody>
      </p:sp>
      <p:pic>
        <p:nvPicPr>
          <p:cNvPr id="6" name="Picture 7" descr="A picture containing food, refrigerator&#10;&#10;Description generated with very high confidence">
            <a:extLst>
              <a:ext uri="{FF2B5EF4-FFF2-40B4-BE49-F238E27FC236}">
                <a16:creationId xmlns:a16="http://schemas.microsoft.com/office/drawing/2014/main" id="{0AFF9382-3393-D844-98F4-D38E49CC1C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1" r="3646" b="-2"/>
          <a:stretch/>
        </p:blipFill>
        <p:spPr>
          <a:xfrm>
            <a:off x="841248" y="2276857"/>
            <a:ext cx="5015484" cy="3900106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C83680F3-D9E4-B041-B859-68D3EE711C5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335270" y="2276857"/>
            <a:ext cx="5015484" cy="390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Our aim is for you to be able to access  some of online certificates that will support you in the background learning of this course.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Many are free, however the ones that cost are worth doing for this course and are also useful for part time jobs when in the sixth form and Uni.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Your practical skills will be an excellent support to this qualification, however it is Nutrition that underpins the whole course.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200944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ured organisers on shelves">
            <a:extLst>
              <a:ext uri="{FF2B5EF4-FFF2-40B4-BE49-F238E27FC236}">
                <a16:creationId xmlns:a16="http://schemas.microsoft.com/office/drawing/2014/main" id="{8EFB7EE9-7F30-A9A3-45F5-4CB1377BD0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9191" r="-2" b="751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DC1230-A5FE-F151-3710-A28BC76CA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0" y="2432049"/>
            <a:ext cx="9144000" cy="290051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Get </a:t>
            </a:r>
            <a:r>
              <a:rPr lang="en-US" sz="6000" err="1">
                <a:solidFill>
                  <a:srgbClr val="FFFFFF"/>
                </a:solidFill>
              </a:rPr>
              <a:t>Organised</a:t>
            </a:r>
            <a:br>
              <a:rPr lang="en-US" sz="6000">
                <a:solidFill>
                  <a:srgbClr val="FFFFFF"/>
                </a:solidFill>
              </a:rPr>
            </a:br>
            <a:r>
              <a:rPr lang="en-US" sz="6000">
                <a:solidFill>
                  <a:srgbClr val="FFFFFF"/>
                </a:solidFill>
                <a:cs typeface="Calibri Light"/>
              </a:rPr>
              <a:t>You will need at least one large lever arch binder and a few sets of dividers, lined paper, highlighters and writing equipment </a:t>
            </a:r>
          </a:p>
        </p:txBody>
      </p:sp>
    </p:spTree>
    <p:extLst>
      <p:ext uri="{BB962C8B-B14F-4D97-AF65-F5344CB8AC3E}">
        <p14:creationId xmlns:p14="http://schemas.microsoft.com/office/powerpoint/2010/main" val="213285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69E0F1C-EC10-2F45-806E-8B225BFC74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773" y="365125"/>
            <a:ext cx="10946027" cy="10431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lIns="91425" tIns="91425" rIns="91425" bIns="91425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ckwell"/>
              <a:buNone/>
              <a:defRPr sz="6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b="1"/>
              <a:t>Food Allergens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4AFCD0-D942-904E-9117-FF7FDCED43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84205" y="1532239"/>
            <a:ext cx="5152767" cy="3372822"/>
          </a:xfrm>
          <a:prstGeom prst="rect">
            <a:avLst/>
          </a:prstGeom>
        </p:spPr>
        <p:txBody>
          <a:bodyPr rtlCol="0">
            <a:normAutofit fontScale="92500"/>
          </a:bodyPr>
          <a:lstStyle/>
          <a:p>
            <a:r>
              <a:rPr lang="en-US" sz="1900"/>
              <a:t>This online course looks at Food Allergens. </a:t>
            </a:r>
          </a:p>
          <a:p>
            <a:endParaRPr lang="en-US" sz="1900"/>
          </a:p>
          <a:p>
            <a:r>
              <a:rPr lang="en-US" sz="1900"/>
              <a:t>This is knowledge you will need for Unit 1 &amp; Unit 2 of the L3 Food Science and Nutrition Course. </a:t>
            </a:r>
          </a:p>
          <a:p>
            <a:endParaRPr lang="en-US" sz="1900"/>
          </a:p>
          <a:p>
            <a:r>
              <a:rPr lang="en-US" sz="1900"/>
              <a:t>It is free to sign up and when you have completed it, please send a copy of your certificate to me and print a copy for your folder. </a:t>
            </a:r>
          </a:p>
          <a:p>
            <a:endParaRPr lang="en-US" sz="1900"/>
          </a:p>
          <a:p>
            <a:r>
              <a:rPr lang="en-US" sz="1900"/>
              <a:t>Good Luck</a:t>
            </a:r>
          </a:p>
          <a:p>
            <a:endParaRPr lang="en-US" sz="1900"/>
          </a:p>
          <a:p>
            <a:pPr marL="0" indent="0">
              <a:buNone/>
            </a:pPr>
            <a:endParaRPr lang="en-US" sz="1900"/>
          </a:p>
        </p:txBody>
      </p:sp>
      <p:pic>
        <p:nvPicPr>
          <p:cNvPr id="7" name="Picture 6" descr="Screenshot 2020-03-26 at 14.03.06.png">
            <a:extLst>
              <a:ext uri="{FF2B5EF4-FFF2-40B4-BE49-F238E27FC236}">
                <a16:creationId xmlns:a16="http://schemas.microsoft.com/office/drawing/2014/main" id="{C77A1EFF-F2A4-7943-8E50-73A62809F7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06" b="1"/>
          <a:stretch/>
        </p:blipFill>
        <p:spPr>
          <a:xfrm>
            <a:off x="5569346" y="2211859"/>
            <a:ext cx="5784453" cy="39651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F47F14-4D6F-1A4E-BC4C-940FB57B3CFF}"/>
              </a:ext>
            </a:extLst>
          </p:cNvPr>
          <p:cNvSpPr/>
          <p:nvPr/>
        </p:nvSpPr>
        <p:spPr>
          <a:xfrm>
            <a:off x="535332" y="5013878"/>
            <a:ext cx="5033894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ea typeface="Calibri"/>
                <a:cs typeface="Calibri"/>
                <a:hlinkClick r:id="rId3"/>
              </a:rPr>
              <a:t>https://allergytraining.food.gov.uk/​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68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955E514-D2AD-1E45-88FF-58D0F0E94D8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lIns="91425" tIns="91425" rIns="91425" bIns="91425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ckwell"/>
              <a:buNone/>
              <a:defRPr sz="6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Nutrition</a:t>
            </a:r>
          </a:p>
        </p:txBody>
      </p:sp>
      <p:pic>
        <p:nvPicPr>
          <p:cNvPr id="6" name="Picture 5" descr="seneca.jpg">
            <a:extLst>
              <a:ext uri="{FF2B5EF4-FFF2-40B4-BE49-F238E27FC236}">
                <a16:creationId xmlns:a16="http://schemas.microsoft.com/office/drawing/2014/main" id="{D9BCAD31-6C0F-F042-BF3B-A229563B56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2" r="8454" b="-2"/>
          <a:stretch/>
        </p:blipFill>
        <p:spPr>
          <a:xfrm>
            <a:off x="841248" y="2276857"/>
            <a:ext cx="5015484" cy="3900106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6257A16-3664-934B-9E1B-018EC503666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00" y="2057082"/>
            <a:ext cx="5556422" cy="4435157"/>
          </a:xfrm>
          <a:prstGeom prst="rect">
            <a:avLst/>
          </a:prstGeom>
        </p:spPr>
        <p:txBody>
          <a:bodyPr rtlCol="0" anchor="ctr">
            <a:normAutofit/>
          </a:bodyPr>
          <a:lstStyle/>
          <a:p>
            <a:pPr marL="0" indent="0">
              <a:buNone/>
            </a:pPr>
            <a:r>
              <a:rPr lang="en-US" sz="1400" dirty="0"/>
              <a:t>Nutrition underpins the L3 Food Science &amp; Nutrition Course.</a:t>
            </a:r>
          </a:p>
          <a:p>
            <a:endParaRPr lang="en-US" sz="1400"/>
          </a:p>
          <a:p>
            <a:pPr marL="0" indent="0">
              <a:buNone/>
            </a:pPr>
            <a:r>
              <a:rPr lang="en-US" sz="1400" dirty="0"/>
              <a:t>This will be useful as good background and / or revision. </a:t>
            </a:r>
            <a:endParaRPr lang="en-US" sz="14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sz="14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  <a:hlinkClick r:id="rId3"/>
              </a:rPr>
              <a:t>https://app.senecalearning.com/classroom/course/d59d0e60-4fa8-11e8-bbba-738ab127bed6/section/3a2ecae0-5aac-11e8-8337-b1fe33357061/session</a:t>
            </a:r>
            <a:endParaRPr lang="en-US"/>
          </a:p>
          <a:p>
            <a:endParaRPr lang="en-US" sz="1400"/>
          </a:p>
          <a:p>
            <a:r>
              <a:rPr lang="en-US" sz="1400" dirty="0"/>
              <a:t>Food Safety is another important area.  </a:t>
            </a:r>
            <a:endParaRPr lang="en-US" sz="1400" dirty="0">
              <a:cs typeface="Calibri" panose="020F0502020204030204"/>
            </a:endParaRPr>
          </a:p>
          <a:p>
            <a:endParaRPr lang="en-US" sz="1400"/>
          </a:p>
          <a:p>
            <a:r>
              <a:rPr lang="en-US" sz="1400" dirty="0"/>
              <a:t>Please complete these sections in Seneca.</a:t>
            </a:r>
            <a:endParaRPr lang="en-US" sz="14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sz="1400"/>
          </a:p>
          <a:p>
            <a:r>
              <a:rPr lang="en-US" sz="1400" dirty="0"/>
              <a:t>Also keep a look out for any news or magazine articles on nutritional issues.</a:t>
            </a:r>
            <a:endParaRPr lang="en-US" sz="1400" dirty="0">
              <a:cs typeface="Calibri"/>
            </a:endParaRPr>
          </a:p>
          <a:p>
            <a:r>
              <a:rPr lang="en-US" sz="1400" dirty="0"/>
              <a:t>Look at </a:t>
            </a:r>
            <a:r>
              <a:rPr lang="en-US" sz="1400" dirty="0">
                <a:hlinkClick r:id="rId4"/>
              </a:rPr>
              <a:t>www.nutrition.org.uk</a:t>
            </a:r>
            <a:endParaRPr lang="en-US" sz="1400" dirty="0">
              <a:ea typeface="Calibri"/>
              <a:cs typeface="Calibri"/>
              <a:hlinkClick r:id="rId4"/>
            </a:endParaRPr>
          </a:p>
          <a:p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188087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EE5C6BA-FE2A-4C38-8D88-E70C06E54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3726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E66F28-0926-4CFB-BDAB-646CAB184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99C3002-A4B8-D347-804F-1AD1A4EBD40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lIns="91425" tIns="91425" rIns="91425" bIns="91425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ckwell"/>
              <a:buNone/>
              <a:defRPr sz="6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b="1">
                <a:solidFill>
                  <a:srgbClr val="000000"/>
                </a:solidFill>
              </a:rPr>
              <a:t>Food Safety</a:t>
            </a:r>
          </a:p>
        </p:txBody>
      </p:sp>
      <p:sp>
        <p:nvSpPr>
          <p:cNvPr id="17" name="Freeform 60">
            <a:extLst>
              <a:ext uri="{FF2B5EF4-FFF2-40B4-BE49-F238E27FC236}">
                <a16:creationId xmlns:a16="http://schemas.microsoft.com/office/drawing/2014/main" id="{DE9FA85F-F0FB-4952-A05F-04CC67B18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309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9057E70D-7CF8-A143-A77A-344028B7B5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1" b="14105"/>
          <a:stretch/>
        </p:blipFill>
        <p:spPr>
          <a:xfrm>
            <a:off x="6632714" y="1"/>
            <a:ext cx="3674754" cy="2106932"/>
          </a:xfrm>
          <a:custGeom>
            <a:avLst/>
            <a:gdLst/>
            <a:ahLst/>
            <a:cxnLst/>
            <a:rect l="l" t="t" r="r" b="b"/>
            <a:pathLst>
              <a:path w="3674754" h="2106932">
                <a:moveTo>
                  <a:pt x="21954" y="0"/>
                </a:moveTo>
                <a:lnTo>
                  <a:pt x="3652800" y="0"/>
                </a:lnTo>
                <a:lnTo>
                  <a:pt x="3665268" y="81694"/>
                </a:lnTo>
                <a:cubicBezTo>
                  <a:pt x="3671541" y="143461"/>
                  <a:pt x="3674754" y="206133"/>
                  <a:pt x="3674754" y="269555"/>
                </a:cubicBezTo>
                <a:cubicBezTo>
                  <a:pt x="3674754" y="1284311"/>
                  <a:pt x="2852132" y="2106932"/>
                  <a:pt x="1837377" y="2106932"/>
                </a:cubicBezTo>
                <a:cubicBezTo>
                  <a:pt x="822622" y="2106932"/>
                  <a:pt x="0" y="1284311"/>
                  <a:pt x="0" y="269555"/>
                </a:cubicBezTo>
                <a:cubicBezTo>
                  <a:pt x="0" y="206133"/>
                  <a:pt x="3214" y="143461"/>
                  <a:pt x="9486" y="81694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E1998E-7CE2-E74E-AE6B-EBF291CAF21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  <a:prstGeom prst="rect">
            <a:avLst/>
          </a:prstGeom>
        </p:spPr>
        <p:txBody>
          <a:bodyPr rtlCol="0" anchor="ctr">
            <a:normAutofit/>
          </a:bodyPr>
          <a:lstStyle/>
          <a:p>
            <a:r>
              <a:rPr lang="en-US" sz="2000">
                <a:solidFill>
                  <a:srgbClr val="000000"/>
                </a:solidFill>
              </a:rPr>
              <a:t>This online course leads to a </a:t>
            </a:r>
            <a:r>
              <a:rPr lang="en-US" sz="2000" b="1" u="sng">
                <a:solidFill>
                  <a:srgbClr val="000000"/>
                </a:solidFill>
              </a:rPr>
              <a:t>Level 2 qualification in Food Safety </a:t>
            </a:r>
            <a:r>
              <a:rPr lang="en-US" sz="2000">
                <a:solidFill>
                  <a:srgbClr val="000000"/>
                </a:solidFill>
              </a:rPr>
              <a:t> </a:t>
            </a:r>
          </a:p>
          <a:p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" name="Freeform 68">
            <a:extLst>
              <a:ext uri="{FF2B5EF4-FFF2-40B4-BE49-F238E27FC236}">
                <a16:creationId xmlns:a16="http://schemas.microsoft.com/office/drawing/2014/main" id="{FEBD362A-CC27-47D9-8FC3-A5E91BA07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5296" y="2922177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 descr="A close up of a newspaper&#10;&#10;Description automatically generated">
            <a:extLst>
              <a:ext uri="{FF2B5EF4-FFF2-40B4-BE49-F238E27FC236}">
                <a16:creationId xmlns:a16="http://schemas.microsoft.com/office/drawing/2014/main" id="{EAE3FD5B-4E70-B24D-88EB-8E094281EC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l="5062"/>
          <a:stretch/>
        </p:blipFill>
        <p:spPr>
          <a:xfrm>
            <a:off x="7399326" y="3086207"/>
            <a:ext cx="4792674" cy="3781268"/>
          </a:xfrm>
          <a:custGeom>
            <a:avLst/>
            <a:gdLst/>
            <a:ahLst/>
            <a:cxnLst/>
            <a:rect l="l" t="t" r="r" b="b"/>
            <a:pathLst>
              <a:path w="4792674" h="3781268">
                <a:moveTo>
                  <a:pt x="2554615" y="0"/>
                </a:moveTo>
                <a:cubicBezTo>
                  <a:pt x="3436412" y="0"/>
                  <a:pt x="4213859" y="446774"/>
                  <a:pt x="4672942" y="1126306"/>
                </a:cubicBezTo>
                <a:lnTo>
                  <a:pt x="4792674" y="1323391"/>
                </a:lnTo>
                <a:lnTo>
                  <a:pt x="4792674" y="3781268"/>
                </a:lnTo>
                <a:lnTo>
                  <a:pt x="313779" y="3781268"/>
                </a:lnTo>
                <a:lnTo>
                  <a:pt x="308328" y="3772297"/>
                </a:lnTo>
                <a:cubicBezTo>
                  <a:pt x="111694" y="3410325"/>
                  <a:pt x="0" y="2995514"/>
                  <a:pt x="0" y="2554615"/>
                </a:cubicBezTo>
                <a:cubicBezTo>
                  <a:pt x="0" y="1143740"/>
                  <a:pt x="1143740" y="0"/>
                  <a:pt x="255461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70F79FA-B6B3-2242-ACB1-E51BD6C9E29A}"/>
              </a:ext>
            </a:extLst>
          </p:cNvPr>
          <p:cNvSpPr/>
          <p:nvPr/>
        </p:nvSpPr>
        <p:spPr>
          <a:xfrm>
            <a:off x="447261" y="2885283"/>
            <a:ext cx="6929724" cy="31239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This course comes at a cost but is highly recommended for this course and part time work.</a:t>
            </a:r>
          </a:p>
          <a:p>
            <a:pPr>
              <a:spcAft>
                <a:spcPts val="600"/>
              </a:spcAft>
            </a:pPr>
            <a:r>
              <a:rPr lang="en-US" dirty="0"/>
              <a:t>Due to the cost,  it is optional, (but very worthwhile) </a:t>
            </a:r>
            <a:endParaRPr lang="en-US" dirty="0">
              <a:ea typeface="Calibri"/>
              <a:cs typeface="Calibri"/>
            </a:endParaRPr>
          </a:p>
          <a:p>
            <a:pPr>
              <a:spcAft>
                <a:spcPts val="600"/>
              </a:spcAft>
            </a:pPr>
            <a:endParaRPr lang="en-US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endParaRPr lang="en-US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rgbClr val="FF0000"/>
                </a:solidFill>
                <a:hlinkClick r:id="rId5"/>
              </a:rPr>
              <a:t>https://food-safety.org.uk/courses/</a:t>
            </a:r>
            <a:endParaRPr lang="en-US" dirty="0">
              <a:solidFill>
                <a:srgbClr val="FF0000"/>
              </a:solidFill>
              <a:ea typeface="Calibri"/>
              <a:cs typeface="Calibri"/>
              <a:hlinkClick r:id="rId5"/>
            </a:endParaRPr>
          </a:p>
          <a:p>
            <a:pPr>
              <a:spcAft>
                <a:spcPts val="600"/>
              </a:spcAft>
            </a:pPr>
            <a:endParaRPr lang="en-US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en-US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278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2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B8AE08FD-3BB2-8D4B-9D84-A959FACAB7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6908" y="258417"/>
            <a:ext cx="5827481" cy="97725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lIns="91425" tIns="91425" rIns="91425" bIns="91425" anchorCtr="0">
            <a:normAutofit fontScale="9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ckwell"/>
              <a:buNone/>
              <a:defRPr sz="6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b="1">
                <a:solidFill>
                  <a:srgbClr val="000000"/>
                </a:solidFill>
              </a:rPr>
              <a:t>Food Safety </a:t>
            </a:r>
          </a:p>
        </p:txBody>
      </p:sp>
      <p:sp>
        <p:nvSpPr>
          <p:cNvPr id="2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072F8A-481F-C34E-AAF0-DD6BA54318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" r="4454" b="-3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4DAECA-CD64-914A-B4A5-3C111AA7EB4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14875" y="1359244"/>
            <a:ext cx="5827481" cy="5004485"/>
          </a:xfrm>
          <a:prstGeom prst="rect">
            <a:avLst/>
          </a:prstGeom>
        </p:spPr>
        <p:txBody>
          <a:bodyPr rtlCol="0" anchor="ctr">
            <a:normAutofit fontScale="92500" lnSpcReduction="10000"/>
          </a:bodyPr>
          <a:lstStyle/>
          <a:p>
            <a:endParaRPr lang="en-US" sz="5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1600">
                <a:solidFill>
                  <a:srgbClr val="000000"/>
                </a:solidFill>
              </a:rPr>
              <a:t>If you opt NOT to do online course, do this ….</a:t>
            </a:r>
          </a:p>
          <a:p>
            <a:r>
              <a:rPr lang="en-US" sz="1600">
                <a:solidFill>
                  <a:srgbClr val="000000"/>
                </a:solidFill>
              </a:rPr>
              <a:t>Create Mini A5 fact sheets on Food poisoning bacteria:</a:t>
            </a:r>
          </a:p>
          <a:p>
            <a:r>
              <a:rPr lang="en-US" sz="1600">
                <a:solidFill>
                  <a:srgbClr val="000000"/>
                </a:solidFill>
              </a:rPr>
              <a:t>	Bacillus Cereus</a:t>
            </a:r>
          </a:p>
          <a:p>
            <a:r>
              <a:rPr lang="en-US" sz="1600">
                <a:solidFill>
                  <a:srgbClr val="000000"/>
                </a:solidFill>
              </a:rPr>
              <a:t>	Campylobacter</a:t>
            </a:r>
          </a:p>
          <a:p>
            <a:r>
              <a:rPr lang="en-US" sz="1600">
                <a:solidFill>
                  <a:srgbClr val="000000"/>
                </a:solidFill>
              </a:rPr>
              <a:t>	Clostridium perfringens</a:t>
            </a:r>
          </a:p>
          <a:p>
            <a:r>
              <a:rPr lang="en-US" sz="1600">
                <a:solidFill>
                  <a:srgbClr val="000000"/>
                </a:solidFill>
              </a:rPr>
              <a:t>	Clostridium Botulinum</a:t>
            </a:r>
          </a:p>
          <a:p>
            <a:r>
              <a:rPr lang="en-US" sz="1600">
                <a:solidFill>
                  <a:srgbClr val="000000"/>
                </a:solidFill>
              </a:rPr>
              <a:t>	Escherichia Coli</a:t>
            </a:r>
          </a:p>
          <a:p>
            <a:r>
              <a:rPr lang="en-US" sz="1600">
                <a:solidFill>
                  <a:srgbClr val="000000"/>
                </a:solidFill>
              </a:rPr>
              <a:t>	Listeria monocytogenes</a:t>
            </a:r>
          </a:p>
          <a:p>
            <a:r>
              <a:rPr lang="en-US" sz="1600">
                <a:solidFill>
                  <a:srgbClr val="000000"/>
                </a:solidFill>
              </a:rPr>
              <a:t>	Salmonella</a:t>
            </a:r>
          </a:p>
          <a:p>
            <a:r>
              <a:rPr lang="en-US" sz="1600">
                <a:solidFill>
                  <a:srgbClr val="000000"/>
                </a:solidFill>
              </a:rPr>
              <a:t>	Shigella</a:t>
            </a:r>
          </a:p>
          <a:p>
            <a:r>
              <a:rPr lang="en-US" sz="1600">
                <a:solidFill>
                  <a:srgbClr val="000000"/>
                </a:solidFill>
              </a:rPr>
              <a:t>	</a:t>
            </a:r>
            <a:r>
              <a:rPr lang="en-US" sz="1600" err="1">
                <a:solidFill>
                  <a:srgbClr val="000000"/>
                </a:solidFill>
              </a:rPr>
              <a:t>Staphyloccus</a:t>
            </a:r>
            <a:r>
              <a:rPr lang="en-US" sz="1600">
                <a:solidFill>
                  <a:srgbClr val="000000"/>
                </a:solidFill>
              </a:rPr>
              <a:t> aureus</a:t>
            </a:r>
          </a:p>
          <a:p>
            <a:endParaRPr lang="en-US" sz="160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1600">
              <a:solidFill>
                <a:srgbClr val="000000"/>
              </a:solidFill>
            </a:endParaRPr>
          </a:p>
          <a:p>
            <a:r>
              <a:rPr lang="en-US" sz="1600">
                <a:solidFill>
                  <a:srgbClr val="000000"/>
                </a:solidFill>
              </a:rPr>
              <a:t>Include: Foods it is likely to be found in, incubation period, symptoms, duration and severity of illness.</a:t>
            </a:r>
            <a:endParaRPr lang="en-US" sz="5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429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AF5C66A-E8F2-4E13-98A3-FE96597C5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C860275-E106-493A-8BF0-E0A91130E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385AF83B-BBD9-AC4F-95D6-3544ECBCA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822960"/>
            <a:ext cx="9829800" cy="1325880"/>
          </a:xfrm>
        </p:spPr>
        <p:txBody>
          <a:bodyPr>
            <a:normAutofit/>
          </a:bodyPr>
          <a:lstStyle/>
          <a:p>
            <a:pPr algn="ctr"/>
            <a:r>
              <a:rPr lang="en-US" sz="4000">
                <a:solidFill>
                  <a:srgbClr val="FFFFFF"/>
                </a:solidFill>
              </a:rPr>
              <a:t>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714EB-C7F6-8240-B9F4-62AF787EE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35" y="2545492"/>
            <a:ext cx="6135653" cy="399123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300">
                <a:solidFill>
                  <a:srgbClr val="000000"/>
                </a:solidFill>
              </a:rPr>
              <a:t>Carry out research into a “Special Diet” of your choice:</a:t>
            </a:r>
          </a:p>
          <a:p>
            <a:r>
              <a:rPr lang="en-US" sz="1300">
                <a:solidFill>
                  <a:srgbClr val="000000"/>
                </a:solidFill>
              </a:rPr>
              <a:t>Diabetes Type 1 or Type 2</a:t>
            </a:r>
          </a:p>
          <a:p>
            <a:r>
              <a:rPr lang="en-US" sz="1300">
                <a:solidFill>
                  <a:srgbClr val="000000"/>
                </a:solidFill>
              </a:rPr>
              <a:t>Vegetarians</a:t>
            </a:r>
          </a:p>
          <a:p>
            <a:r>
              <a:rPr lang="en-US" sz="1300">
                <a:solidFill>
                  <a:srgbClr val="000000"/>
                </a:solidFill>
              </a:rPr>
              <a:t>Sports nutrition</a:t>
            </a:r>
          </a:p>
          <a:p>
            <a:r>
              <a:rPr lang="en-US" sz="1300">
                <a:solidFill>
                  <a:srgbClr val="000000"/>
                </a:solidFill>
              </a:rPr>
              <a:t>Iron deficient </a:t>
            </a:r>
            <a:r>
              <a:rPr lang="en-US" sz="1300" err="1">
                <a:solidFill>
                  <a:srgbClr val="000000"/>
                </a:solidFill>
              </a:rPr>
              <a:t>Anaemia</a:t>
            </a:r>
            <a:endParaRPr lang="en-US" sz="1300">
              <a:solidFill>
                <a:srgbClr val="000000"/>
              </a:solidFill>
            </a:endParaRPr>
          </a:p>
          <a:p>
            <a:r>
              <a:rPr lang="en-US" sz="1300">
                <a:solidFill>
                  <a:srgbClr val="000000"/>
                </a:solidFill>
              </a:rPr>
              <a:t>Lactose intolerance</a:t>
            </a:r>
          </a:p>
          <a:p>
            <a:r>
              <a:rPr lang="en-US" sz="1300">
                <a:solidFill>
                  <a:srgbClr val="000000"/>
                </a:solidFill>
              </a:rPr>
              <a:t>Coeliac Disease</a:t>
            </a:r>
          </a:p>
          <a:p>
            <a:r>
              <a:rPr lang="en-US" sz="1300" err="1">
                <a:solidFill>
                  <a:srgbClr val="000000"/>
                </a:solidFill>
              </a:rPr>
              <a:t>Hypercholesterolamia</a:t>
            </a:r>
            <a:endParaRPr lang="en-US" sz="1300">
              <a:solidFill>
                <a:srgbClr val="000000"/>
              </a:solidFill>
            </a:endParaRPr>
          </a:p>
          <a:p>
            <a:endParaRPr lang="en-US" sz="1300">
              <a:solidFill>
                <a:srgbClr val="000000"/>
              </a:solidFill>
            </a:endParaRPr>
          </a:p>
          <a:p>
            <a:r>
              <a:rPr lang="en-US" sz="1300">
                <a:solidFill>
                  <a:srgbClr val="000000"/>
                </a:solidFill>
              </a:rPr>
              <a:t>Email me with any other ideas. </a:t>
            </a:r>
          </a:p>
          <a:p>
            <a:endParaRPr lang="en-US" sz="1300">
              <a:solidFill>
                <a:srgbClr val="0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69ADEF-2A49-614B-ABF9-ED2FE8CE58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41" r="11072" b="-1"/>
          <a:stretch/>
        </p:blipFill>
        <p:spPr>
          <a:xfrm>
            <a:off x="6738693" y="2837712"/>
            <a:ext cx="433606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854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5E4F47-B148-49E0-B472-BBF149315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69972" y="0"/>
            <a:ext cx="6421721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2CE8EB-F719-4F84-9E91-F538438CA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94DD1E28-39CA-0648-9887-B0A01EAD0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703" y="802956"/>
            <a:ext cx="5196967" cy="679856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sz="3600">
                <a:solidFill>
                  <a:srgbClr val="000000"/>
                </a:solidFill>
              </a:rPr>
              <a:t>Practical work </a:t>
            </a:r>
          </a:p>
        </p:txBody>
      </p:sp>
      <p:sp>
        <p:nvSpPr>
          <p:cNvPr id="5" name="Subtitle 5">
            <a:extLst>
              <a:ext uri="{FF2B5EF4-FFF2-40B4-BE49-F238E27FC236}">
                <a16:creationId xmlns:a16="http://schemas.microsoft.com/office/drawing/2014/main" id="{06658CEC-865D-7348-B2FA-EE800A7351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376" y="2421682"/>
            <a:ext cx="5229245" cy="3633361"/>
          </a:xfrm>
        </p:spPr>
        <p:txBody>
          <a:bodyPr anchor="t">
            <a:normAutofit/>
          </a:bodyPr>
          <a:lstStyle/>
          <a:p>
            <a:r>
              <a:rPr lang="en-US" sz="1800">
                <a:solidFill>
                  <a:srgbClr val="000000"/>
                </a:solidFill>
              </a:rPr>
              <a:t>Keep practicing high level practical skills.</a:t>
            </a:r>
          </a:p>
          <a:p>
            <a:r>
              <a:rPr lang="en-US" sz="1800">
                <a:solidFill>
                  <a:srgbClr val="000000"/>
                </a:solidFill>
              </a:rPr>
              <a:t>Evidence: Take photographs (put into Practical assignment on google classroom) , keep a folder of successful recipes.</a:t>
            </a:r>
          </a:p>
          <a:p>
            <a:endParaRPr lang="en-US" sz="1800">
              <a:solidFill>
                <a:srgbClr val="000000"/>
              </a:solidFill>
            </a:endParaRPr>
          </a:p>
          <a:p>
            <a:r>
              <a:rPr lang="en-US" sz="1800">
                <a:solidFill>
                  <a:srgbClr val="000000"/>
                </a:solidFill>
              </a:rPr>
              <a:t>Please contact me if you want guidance on possible dishes. But at the moment I am happy for you to practice anything to keep you practicing skills, based on what ingredients you can get and will be helpful in feeding your families.  </a:t>
            </a:r>
          </a:p>
        </p:txBody>
      </p:sp>
      <p:sp>
        <p:nvSpPr>
          <p:cNvPr id="15" name="Freeform 50">
            <a:extLst>
              <a:ext uri="{FF2B5EF4-FFF2-40B4-BE49-F238E27FC236}">
                <a16:creationId xmlns:a16="http://schemas.microsoft.com/office/drawing/2014/main" id="{684BF3E1-C321-4F38-85CF-FEBBEEC15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7121" y="581159"/>
            <a:ext cx="5464879" cy="6276841"/>
          </a:xfrm>
          <a:custGeom>
            <a:avLst/>
            <a:gdLst>
              <a:gd name="connsiteX0" fmla="*/ 3299930 w 5464879"/>
              <a:gd name="connsiteY0" fmla="*/ 0 h 6276841"/>
              <a:gd name="connsiteX1" fmla="*/ 5398992 w 5464879"/>
              <a:gd name="connsiteY1" fmla="*/ 753544 h 6276841"/>
              <a:gd name="connsiteX2" fmla="*/ 5464879 w 5464879"/>
              <a:gd name="connsiteY2" fmla="*/ 813426 h 6276841"/>
              <a:gd name="connsiteX3" fmla="*/ 5464879 w 5464879"/>
              <a:gd name="connsiteY3" fmla="*/ 5786434 h 6276841"/>
              <a:gd name="connsiteX4" fmla="*/ 5398992 w 5464879"/>
              <a:gd name="connsiteY4" fmla="*/ 5846317 h 6276841"/>
              <a:gd name="connsiteX5" fmla="*/ 4872873 w 5464879"/>
              <a:gd name="connsiteY5" fmla="*/ 6201577 h 6276841"/>
              <a:gd name="connsiteX6" fmla="*/ 4716632 w 5464879"/>
              <a:gd name="connsiteY6" fmla="*/ 6276841 h 6276841"/>
              <a:gd name="connsiteX7" fmla="*/ 1883227 w 5464879"/>
              <a:gd name="connsiteY7" fmla="*/ 6276841 h 6276841"/>
              <a:gd name="connsiteX8" fmla="*/ 1726987 w 5464879"/>
              <a:gd name="connsiteY8" fmla="*/ 6201577 h 6276841"/>
              <a:gd name="connsiteX9" fmla="*/ 0 w 5464879"/>
              <a:gd name="connsiteY9" fmla="*/ 3299930 h 6276841"/>
              <a:gd name="connsiteX10" fmla="*/ 3299930 w 5464879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64879" h="6276841">
                <a:moveTo>
                  <a:pt x="3299930" y="0"/>
                </a:moveTo>
                <a:cubicBezTo>
                  <a:pt x="4097274" y="0"/>
                  <a:pt x="4828569" y="282789"/>
                  <a:pt x="5398992" y="753544"/>
                </a:cubicBezTo>
                <a:lnTo>
                  <a:pt x="5464879" y="813426"/>
                </a:lnTo>
                <a:lnTo>
                  <a:pt x="5464879" y="5786434"/>
                </a:lnTo>
                <a:lnTo>
                  <a:pt x="5398992" y="5846317"/>
                </a:lnTo>
                <a:cubicBezTo>
                  <a:pt x="5236014" y="5980818"/>
                  <a:pt x="5059904" y="6099975"/>
                  <a:pt x="4872873" y="6201577"/>
                </a:cubicBezTo>
                <a:lnTo>
                  <a:pt x="4716632" y="6276841"/>
                </a:lnTo>
                <a:lnTo>
                  <a:pt x="1883227" y="6276841"/>
                </a:lnTo>
                <a:lnTo>
                  <a:pt x="1726987" y="6201577"/>
                </a:lnTo>
                <a:cubicBezTo>
                  <a:pt x="698316" y="5642769"/>
                  <a:pt x="0" y="4552900"/>
                  <a:pt x="0" y="3299930"/>
                </a:cubicBezTo>
                <a:cubicBezTo>
                  <a:pt x="0" y="1477429"/>
                  <a:pt x="1477429" y="0"/>
                  <a:pt x="3299930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74CF21-9BD6-604F-BF0A-A778D6EA6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8392" y="1819656"/>
            <a:ext cx="4142232" cy="414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46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170942-2297-E640-9516-898E302BC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Suggested Practical work 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Starters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6C1F12-1E28-624E-BAE7-FC096AF1B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1690" y="729049"/>
            <a:ext cx="6380732" cy="544791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/>
              <a:t>Starter: </a:t>
            </a:r>
            <a:endParaRPr lang="en-GB"/>
          </a:p>
          <a:p>
            <a:r>
              <a:rPr lang="en-GB"/>
              <a:t>-  Homemade pasta and a sauce (filled pasta, </a:t>
            </a:r>
            <a:r>
              <a:rPr lang="en-GB" err="1"/>
              <a:t>tricolo</a:t>
            </a:r>
            <a:r>
              <a:rPr lang="en-GB"/>
              <a:t> pasta) </a:t>
            </a:r>
            <a:endParaRPr lang="en-GB">
              <a:effectLst/>
            </a:endParaRPr>
          </a:p>
          <a:p>
            <a:r>
              <a:rPr lang="en-GB"/>
              <a:t>-  Spinach roulade </a:t>
            </a:r>
            <a:endParaRPr lang="en-GB">
              <a:effectLst/>
            </a:endParaRPr>
          </a:p>
          <a:p>
            <a:r>
              <a:rPr lang="en-GB"/>
              <a:t>-  Chicken liver pate </a:t>
            </a:r>
            <a:endParaRPr lang="en-GB">
              <a:effectLst/>
            </a:endParaRPr>
          </a:p>
          <a:p>
            <a:r>
              <a:rPr lang="en-GB"/>
              <a:t>-  Soup with particles: parmesan </a:t>
            </a:r>
            <a:r>
              <a:rPr lang="en-GB" err="1"/>
              <a:t>truile</a:t>
            </a:r>
            <a:r>
              <a:rPr lang="en-GB"/>
              <a:t> </a:t>
            </a:r>
            <a:endParaRPr lang="en-GB">
              <a:effectLst/>
            </a:endParaRPr>
          </a:p>
          <a:p>
            <a:r>
              <a:rPr lang="en-GB"/>
              <a:t>-  Chicken wings (portioned from a whole chicken) with marinade, spiralizer accompaniments </a:t>
            </a:r>
            <a:endParaRPr lang="en-GB">
              <a:effectLst/>
            </a:endParaRPr>
          </a:p>
          <a:p>
            <a:r>
              <a:rPr lang="en-GB"/>
              <a:t>-  Fish cakes: Moulding, fileting, pane, shallow frying, mayonnaise to serve </a:t>
            </a:r>
            <a:endParaRPr lang="en-GB">
              <a:effectLst/>
            </a:endParaRPr>
          </a:p>
          <a:p>
            <a:r>
              <a:rPr lang="en-GB"/>
              <a:t>-  Homemade mayonnaise: aioli </a:t>
            </a:r>
            <a:endParaRPr lang="en-GB">
              <a:effectLst/>
            </a:endParaRPr>
          </a:p>
          <a:p>
            <a:r>
              <a:rPr lang="en-GB"/>
              <a:t>-  Scallops and samphire </a:t>
            </a:r>
            <a:endParaRPr lang="en-GB">
              <a:effectLst/>
            </a:endParaRPr>
          </a:p>
          <a:p>
            <a:r>
              <a:rPr lang="en-GB"/>
              <a:t>-  Cheese soufflé </a:t>
            </a:r>
            <a:endParaRPr lang="en-GB">
              <a:effectLst/>
            </a:endParaRPr>
          </a:p>
          <a:p>
            <a:r>
              <a:rPr lang="en-GB"/>
              <a:t>-  Complex breads </a:t>
            </a:r>
            <a:endParaRPr lang="en-GB">
              <a:effectLst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50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9A1404-6649-764E-8653-CFB107AB7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Suggested Practical Skills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Mains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343A8-0641-5C46-9928-F4E6A1D64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4547" y="407773"/>
            <a:ext cx="6523225" cy="6326659"/>
          </a:xfrm>
        </p:spPr>
        <p:txBody>
          <a:bodyPr anchor="ctr">
            <a:normAutofit fontScale="55000" lnSpcReduction="20000"/>
          </a:bodyPr>
          <a:lstStyle/>
          <a:p>
            <a:r>
              <a:rPr lang="en-GB"/>
              <a:t>Boned and stuffed chicken: Kiev with pane </a:t>
            </a:r>
            <a:endParaRPr lang="en-GB" sz="2400">
              <a:effectLst/>
            </a:endParaRPr>
          </a:p>
          <a:p>
            <a:r>
              <a:rPr lang="en-GB"/>
              <a:t>-  Chicken Ballantine: Portioning, rolling, stuffing, poaching, </a:t>
            </a:r>
            <a:r>
              <a:rPr lang="en-GB" err="1"/>
              <a:t>sautéing</a:t>
            </a:r>
            <a:r>
              <a:rPr lang="en-GB"/>
              <a:t>, accompaniments (turned </a:t>
            </a:r>
            <a:endParaRPr lang="en-GB" sz="2400">
              <a:effectLst/>
            </a:endParaRPr>
          </a:p>
          <a:p>
            <a:r>
              <a:rPr lang="en-GB"/>
              <a:t>or spiralizer vegetables and sauces) </a:t>
            </a:r>
            <a:endParaRPr lang="en-GB" sz="2400">
              <a:effectLst/>
            </a:endParaRPr>
          </a:p>
          <a:p>
            <a:r>
              <a:rPr lang="en-GB"/>
              <a:t>-  Duchess/dauphinoise/hassle back/fondant/turned potatoes </a:t>
            </a:r>
            <a:endParaRPr lang="en-GB" sz="2400">
              <a:effectLst/>
            </a:endParaRPr>
          </a:p>
          <a:p>
            <a:r>
              <a:rPr lang="en-GB"/>
              <a:t>-  Fish fillet: </a:t>
            </a:r>
            <a:r>
              <a:rPr lang="en-GB" err="1"/>
              <a:t>En</a:t>
            </a:r>
            <a:r>
              <a:rPr lang="en-GB"/>
              <a:t> </a:t>
            </a:r>
            <a:r>
              <a:rPr lang="en-GB" err="1"/>
              <a:t>papeout</a:t>
            </a:r>
            <a:r>
              <a:rPr lang="en-GB"/>
              <a:t>, filleting fish, knife skills (Julienne, </a:t>
            </a:r>
            <a:r>
              <a:rPr lang="en-GB" err="1"/>
              <a:t>brunoise</a:t>
            </a:r>
            <a:r>
              <a:rPr lang="en-GB"/>
              <a:t>) </a:t>
            </a:r>
            <a:endParaRPr lang="en-GB" sz="2400">
              <a:effectLst/>
            </a:endParaRPr>
          </a:p>
          <a:p>
            <a:r>
              <a:rPr lang="en-GB"/>
              <a:t>-  Chicken pie: Portioning Chicken, homemade stock, puff pastry, free standing with short crust </a:t>
            </a:r>
            <a:endParaRPr lang="en-GB" sz="2400">
              <a:effectLst/>
            </a:endParaRPr>
          </a:p>
          <a:p>
            <a:r>
              <a:rPr lang="en-GB"/>
              <a:t>sides, knife skills with vegetable prep, possible roux sauce </a:t>
            </a:r>
            <a:endParaRPr lang="en-GB" sz="2400">
              <a:effectLst/>
            </a:endParaRPr>
          </a:p>
          <a:p>
            <a:r>
              <a:rPr lang="en-GB"/>
              <a:t>-  Fish cakes: Moulding, fileting, pane, shallow frying, mayonnaise to serve </a:t>
            </a:r>
            <a:endParaRPr lang="en-GB" sz="2400">
              <a:effectLst/>
            </a:endParaRPr>
          </a:p>
          <a:p>
            <a:r>
              <a:rPr lang="en-GB"/>
              <a:t>-  Fish fingers: homemade sauces </a:t>
            </a:r>
            <a:endParaRPr lang="en-GB" sz="2400">
              <a:effectLst/>
            </a:endParaRPr>
          </a:p>
          <a:p>
            <a:r>
              <a:rPr lang="en-GB"/>
              <a:t>-  Chicken goujons: portioned from a whole chicken </a:t>
            </a:r>
            <a:endParaRPr lang="en-GB" sz="2400">
              <a:effectLst/>
            </a:endParaRPr>
          </a:p>
          <a:p>
            <a:r>
              <a:rPr lang="en-GB"/>
              <a:t>-  Pea puree </a:t>
            </a:r>
            <a:endParaRPr lang="en-GB" sz="2400">
              <a:effectLst/>
            </a:endParaRPr>
          </a:p>
          <a:p>
            <a:r>
              <a:rPr lang="en-GB"/>
              <a:t>-  Beef wellington (puff pastry) </a:t>
            </a:r>
            <a:endParaRPr lang="en-GB" sz="2400">
              <a:effectLst/>
            </a:endParaRPr>
          </a:p>
          <a:p>
            <a:r>
              <a:rPr lang="en-GB"/>
              <a:t>-  Chutneys </a:t>
            </a:r>
            <a:endParaRPr lang="en-GB" sz="2400">
              <a:effectLst/>
            </a:endParaRPr>
          </a:p>
          <a:p>
            <a:r>
              <a:rPr lang="en-GB"/>
              <a:t>-  Puff pastry and vegetable wellington </a:t>
            </a:r>
            <a:endParaRPr lang="en-GB" sz="2400">
              <a:effectLst/>
            </a:endParaRPr>
          </a:p>
          <a:p>
            <a:r>
              <a:rPr lang="en-GB"/>
              <a:t>-  Burger: mincing, moulding, brioche bun? </a:t>
            </a:r>
            <a:endParaRPr lang="en-GB" sz="2400">
              <a:effectLst/>
            </a:endParaRPr>
          </a:p>
          <a:p>
            <a:r>
              <a:rPr lang="en-GB"/>
              <a:t>-  Vegetable crisps/game crisps </a:t>
            </a:r>
            <a:endParaRPr lang="en-GB" sz="2400">
              <a:effectLst/>
            </a:endParaRPr>
          </a:p>
          <a:p>
            <a:r>
              <a:rPr lang="en-GB"/>
              <a:t>-  Noodles (made from scratch), portioned chicken, knife cuts of vegetables. </a:t>
            </a:r>
            <a:endParaRPr lang="en-GB" sz="2400">
              <a:effectLst/>
            </a:endParaRPr>
          </a:p>
          <a:p>
            <a:endParaRPr lang="en-US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99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AFF2C5-61BA-274C-907A-D913E96D1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926132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Suggested Practical Skills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Desserts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EEA44-C616-5C41-AA64-E4808AD80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2519" y="801866"/>
            <a:ext cx="5523469" cy="5660718"/>
          </a:xfrm>
        </p:spPr>
        <p:txBody>
          <a:bodyPr anchor="ctr">
            <a:normAutofit fontScale="77500" lnSpcReduction="20000"/>
          </a:bodyPr>
          <a:lstStyle/>
          <a:p>
            <a:r>
              <a:rPr lang="en-GB"/>
              <a:t>Profiteroles </a:t>
            </a:r>
            <a:endParaRPr lang="en-GB" sz="2400">
              <a:effectLst/>
            </a:endParaRPr>
          </a:p>
          <a:p>
            <a:r>
              <a:rPr lang="en-GB"/>
              <a:t>-  Hazelnut brittle </a:t>
            </a:r>
            <a:endParaRPr lang="en-GB" sz="2400">
              <a:effectLst/>
            </a:endParaRPr>
          </a:p>
          <a:p>
            <a:r>
              <a:rPr lang="en-GB"/>
              <a:t>-  Caramel basket </a:t>
            </a:r>
            <a:endParaRPr lang="en-GB" sz="2400">
              <a:effectLst/>
            </a:endParaRPr>
          </a:p>
          <a:p>
            <a:r>
              <a:rPr lang="en-GB"/>
              <a:t>-  Panna-cotta </a:t>
            </a:r>
            <a:endParaRPr lang="en-GB" sz="2400">
              <a:effectLst/>
            </a:endParaRPr>
          </a:p>
          <a:p>
            <a:r>
              <a:rPr lang="en-GB"/>
              <a:t>-  Mini meringue </a:t>
            </a:r>
            <a:endParaRPr lang="en-GB" sz="2400">
              <a:effectLst/>
            </a:endParaRPr>
          </a:p>
          <a:p>
            <a:r>
              <a:rPr lang="en-GB"/>
              <a:t>-  Fondant (chocolate) </a:t>
            </a:r>
            <a:endParaRPr lang="en-GB" sz="2400">
              <a:effectLst/>
            </a:endParaRPr>
          </a:p>
          <a:p>
            <a:r>
              <a:rPr lang="en-GB"/>
              <a:t>-  Soufflé </a:t>
            </a:r>
            <a:endParaRPr lang="en-GB" sz="2400">
              <a:effectLst/>
            </a:endParaRPr>
          </a:p>
          <a:p>
            <a:r>
              <a:rPr lang="en-GB"/>
              <a:t>-  Fruit coulis </a:t>
            </a:r>
            <a:endParaRPr lang="en-GB" sz="2400">
              <a:effectLst/>
            </a:endParaRPr>
          </a:p>
          <a:p>
            <a:r>
              <a:rPr lang="en-GB"/>
              <a:t>-  Ice creams </a:t>
            </a:r>
            <a:endParaRPr lang="en-GB" sz="2400">
              <a:effectLst/>
            </a:endParaRPr>
          </a:p>
          <a:p>
            <a:r>
              <a:rPr lang="en-GB"/>
              <a:t>-  Sorbets </a:t>
            </a:r>
            <a:endParaRPr lang="en-GB" sz="2400">
              <a:effectLst/>
            </a:endParaRPr>
          </a:p>
          <a:p>
            <a:r>
              <a:rPr lang="en-GB"/>
              <a:t>-  Steamed cakes </a:t>
            </a:r>
            <a:endParaRPr lang="en-GB" sz="2400">
              <a:effectLst/>
            </a:endParaRPr>
          </a:p>
          <a:p>
            <a:r>
              <a:rPr lang="en-GB"/>
              <a:t>-  Individual free standing cheesecake (with gelatine) </a:t>
            </a:r>
            <a:endParaRPr lang="en-GB" sz="2400">
              <a:effectLst/>
            </a:endParaRPr>
          </a:p>
          <a:p>
            <a:r>
              <a:rPr lang="en-GB"/>
              <a:t>-  Poached pear </a:t>
            </a:r>
            <a:endParaRPr lang="en-GB" sz="2400">
              <a:effectLst/>
            </a:endParaRPr>
          </a:p>
          <a:p>
            <a:r>
              <a:rPr lang="en-GB"/>
              <a:t>-  Spun sugar </a:t>
            </a:r>
            <a:endParaRPr lang="en-GB" sz="2400">
              <a:effectLst/>
            </a:endParaRPr>
          </a:p>
          <a:p>
            <a:r>
              <a:rPr lang="en-GB"/>
              <a:t>-  Custard </a:t>
            </a:r>
            <a:endParaRPr lang="en-GB" sz="2400">
              <a:effectLst/>
            </a:endParaRPr>
          </a:p>
          <a:p>
            <a:endParaRPr lang="en-US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972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23C03-BCA5-BB48-A683-747219E55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46" y="640081"/>
            <a:ext cx="6274590" cy="3849244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Text Book </a:t>
            </a:r>
          </a:p>
        </p:txBody>
      </p:sp>
      <p:sp>
        <p:nvSpPr>
          <p:cNvPr id="4" name="Subtitle 5">
            <a:extLst>
              <a:ext uri="{FF2B5EF4-FFF2-40B4-BE49-F238E27FC236}">
                <a16:creationId xmlns:a16="http://schemas.microsoft.com/office/drawing/2014/main" id="{82D44908-52DD-3F4F-B9EC-C288BC717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46" y="4627755"/>
            <a:ext cx="6274590" cy="1590165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 algn="r">
              <a:buNone/>
            </a:pPr>
            <a:r>
              <a:rPr lang="en-US" sz="2400"/>
              <a:t>This is the text book for this course, available on Amazon!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300208-0365-264C-B62D-CE610D917B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5" r="12588" b="-1"/>
          <a:stretch/>
        </p:blipFill>
        <p:spPr>
          <a:xfrm>
            <a:off x="7552944" y="10"/>
            <a:ext cx="4636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938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B5ACD4-398B-4574-98A4-39CC85A766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CA2F46-EF8D-4C2E-B5EA-50D8E8C9CC71}">
  <ds:schemaRefs>
    <ds:schemaRef ds:uri="http://schemas.microsoft.com/office/2006/metadata/properties"/>
    <ds:schemaRef ds:uri="http://schemas.microsoft.com/office/infopath/2007/PartnerControls"/>
    <ds:schemaRef ds:uri="9bf20933-00d2-4891-afb5-6d1be79a8f14"/>
    <ds:schemaRef ds:uri="616fa6b7-aa88-4ea4-adeb-214dd02a5d83"/>
  </ds:schemaRefs>
</ds:datastoreItem>
</file>

<file path=customXml/itemProps3.xml><?xml version="1.0" encoding="utf-8"?>
<ds:datastoreItem xmlns:ds="http://schemas.openxmlformats.org/officeDocument/2006/customXml" ds:itemID="{4E00DD5D-B1F4-4687-BE5D-90F5788EBB37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Thank you for choosing to follow the L3 Food Science and Nutrition course.</vt:lpstr>
      <vt:lpstr>Get Organised You will need at least one large lever arch binder and a few sets of dividers, lined paper, highlighters and writing equipment </vt:lpstr>
      <vt:lpstr>Food Allergens</vt:lpstr>
      <vt:lpstr>Nutrition</vt:lpstr>
      <vt:lpstr>Food Safety</vt:lpstr>
      <vt:lpstr>Food Safety </vt:lpstr>
      <vt:lpstr>Research </vt:lpstr>
      <vt:lpstr>Practical work </vt:lpstr>
      <vt:lpstr>Suggested Practical work  Starters </vt:lpstr>
      <vt:lpstr>Suggested Practical Skills Mains</vt:lpstr>
      <vt:lpstr>Suggested Practical Skills Desserts</vt:lpstr>
      <vt:lpstr>Text Book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 you for choosing to follow the L3 Food Science and Nutrition course.</dc:title>
  <dc:creator>Trevor and Isaac Smeaton</dc:creator>
  <cp:revision>8</cp:revision>
  <dcterms:created xsi:type="dcterms:W3CDTF">2020-04-19T16:47:33Z</dcterms:created>
  <dcterms:modified xsi:type="dcterms:W3CDTF">2023-07-07T07:32:44Z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  <property fmtid="{D5CDD505-2E9C-101B-9397-08002B2CF9AE}" pid="3" name="MediaServiceImageTags">
    <vt:lpwstr/>
  </property>
</Properties>
</file>