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99" r:id="rId5"/>
    <p:sldId id="300" r:id="rId6"/>
    <p:sldId id="303" r:id="rId7"/>
    <p:sldId id="302" r:id="rId8"/>
    <p:sldId id="304" r:id="rId9"/>
    <p:sldId id="308" r:id="rId10"/>
    <p:sldId id="305" r:id="rId11"/>
    <p:sldId id="306" r:id="rId12"/>
    <p:sldId id="301" r:id="rId13"/>
    <p:sldId id="309" r:id="rId14"/>
    <p:sldId id="30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D0D6"/>
    <a:srgbClr val="D2D5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494448-030A-4565-9C74-3555881BD548}" v="6" dt="2021-02-07T15:52:50.7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2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yam, DJ" userId="S::hmd@princehenrys.co.uk::b8462344-8685-44aa-b087-a6b706cd5b69" providerId="AD" clId="Web-{70A5EC92-DCD2-9323-167A-308FE751D13E}"/>
    <pc:docChg chg="addSld modSld sldOrd">
      <pc:chgData name="Hyam, DJ" userId="S::hmd@princehenrys.co.uk::b8462344-8685-44aa-b087-a6b706cd5b69" providerId="AD" clId="Web-{70A5EC92-DCD2-9323-167A-308FE751D13E}" dt="2021-01-20T14:42:11.374" v="15" actId="14100"/>
      <pc:docMkLst>
        <pc:docMk/>
      </pc:docMkLst>
      <pc:sldChg chg="addSp delSp modSp">
        <pc:chgData name="Hyam, DJ" userId="S::hmd@princehenrys.co.uk::b8462344-8685-44aa-b087-a6b706cd5b69" providerId="AD" clId="Web-{70A5EC92-DCD2-9323-167A-308FE751D13E}" dt="2021-01-20T14:41:53.358" v="9"/>
        <pc:sldMkLst>
          <pc:docMk/>
          <pc:sldMk cId="525242315" sldId="301"/>
        </pc:sldMkLst>
        <pc:picChg chg="add del mod">
          <ac:chgData name="Hyam, DJ" userId="S::hmd@princehenrys.co.uk::b8462344-8685-44aa-b087-a6b706cd5b69" providerId="AD" clId="Web-{70A5EC92-DCD2-9323-167A-308FE751D13E}" dt="2021-01-20T14:41:27.858" v="3"/>
          <ac:picMkLst>
            <pc:docMk/>
            <pc:sldMk cId="525242315" sldId="301"/>
            <ac:picMk id="2" creationId="{CC759DE6-0A16-4693-B0A1-9BE1E3F14B8D}"/>
          </ac:picMkLst>
        </pc:picChg>
        <pc:picChg chg="add del mod">
          <ac:chgData name="Hyam, DJ" userId="S::hmd@princehenrys.co.uk::b8462344-8685-44aa-b087-a6b706cd5b69" providerId="AD" clId="Web-{70A5EC92-DCD2-9323-167A-308FE751D13E}" dt="2021-01-20T14:41:53.358" v="9"/>
          <ac:picMkLst>
            <pc:docMk/>
            <pc:sldMk cId="525242315" sldId="301"/>
            <ac:picMk id="3" creationId="{CCD284D8-A0C1-407F-B877-6E585D597EDF}"/>
          </ac:picMkLst>
        </pc:picChg>
        <pc:picChg chg="mod">
          <ac:chgData name="Hyam, DJ" userId="S::hmd@princehenrys.co.uk::b8462344-8685-44aa-b087-a6b706cd5b69" providerId="AD" clId="Web-{70A5EC92-DCD2-9323-167A-308FE751D13E}" dt="2021-01-20T14:41:27.889" v="4" actId="14100"/>
          <ac:picMkLst>
            <pc:docMk/>
            <pc:sldMk cId="525242315" sldId="301"/>
            <ac:picMk id="7" creationId="{7BFD5991-B733-4651-9E80-4EFC4F9CD9C8}"/>
          </ac:picMkLst>
        </pc:picChg>
      </pc:sldChg>
      <pc:sldChg chg="addSp modSp new ord">
        <pc:chgData name="Hyam, DJ" userId="S::hmd@princehenrys.co.uk::b8462344-8685-44aa-b087-a6b706cd5b69" providerId="AD" clId="Web-{70A5EC92-DCD2-9323-167A-308FE751D13E}" dt="2021-01-20T14:42:11.374" v="15" actId="14100"/>
        <pc:sldMkLst>
          <pc:docMk/>
          <pc:sldMk cId="3446137338" sldId="309"/>
        </pc:sldMkLst>
        <pc:picChg chg="add mod">
          <ac:chgData name="Hyam, DJ" userId="S::hmd@princehenrys.co.uk::b8462344-8685-44aa-b087-a6b706cd5b69" providerId="AD" clId="Web-{70A5EC92-DCD2-9323-167A-308FE751D13E}" dt="2021-01-20T14:42:11.374" v="15" actId="14100"/>
          <ac:picMkLst>
            <pc:docMk/>
            <pc:sldMk cId="3446137338" sldId="309"/>
            <ac:picMk id="5" creationId="{5A631348-7F12-4FFA-92B0-5861936234F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190531-D3E1-41C9-A92E-EC6134AB6EC1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6B53C-F1B4-4B7C-ACFD-6BF8F35F0D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801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BE56-5CCC-4781-B23C-AAC92F00B7C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527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BE56-5CCC-4781-B23C-AAC92F00B7C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8285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BE56-5CCC-4781-B23C-AAC92F00B7C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2704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26BE56-5CCC-4781-B23C-AAC92F00B7C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233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ACD56-A869-4DFA-BFE5-053DD9CE5E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14590A-88EF-4878-924A-6805653A87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C39AD6-6095-40F8-BABA-006F4C260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02D554-7099-4DB3-9CEF-88F9C765D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417D31-AA49-4D20-87E4-EEC8357D6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132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82F6E-1B34-471E-A5D7-B58EF401D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2F6E88-F258-4788-A5BA-E3A9A9D214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F2DB36-D63B-44CE-BF14-3FA0D98B5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E4FB8C-8932-4C3B-907D-4B47E88F0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43292B-D552-4737-A509-F8EE6E285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899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AB895-2B05-4A9F-83B4-F3EBC0DF3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963E74-09DA-4FFB-8108-4CEA0EB73B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F6250-56AE-47B0-8AAF-9A889A730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07DFD-726F-4A8D-9F13-DB0666C99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1E9F74-79EC-4838-B4A3-3530D0523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408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28127-D28A-4973-AE5B-4DD2A5DB3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9D8DB0-0650-4242-96D1-613EAF7018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D5245D-7E40-4F53-B4AD-502A28FBE5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F0D53D-7B1D-436D-90FF-785AC226E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233182-375D-45C6-8199-12B38EE66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2CF669-BC88-4FEE-A16E-219F43260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938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988D0B-7873-42DB-9046-A1E1C35AD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E1A538-2418-4872-AF33-BD264A2790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0028B6-9670-42BE-A8AF-021DB588CE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398823-C111-4065-9C26-E6753CBDF2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F1706B-4814-43AB-BE43-0CE648D018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9B4E7A-3F61-4AB3-B9D0-4763029D0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A03256E-CB7A-463B-AE46-C072A43C0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E4AFE7F-9FB1-463F-94E4-B9712EA05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891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DE1E6-C065-4BEE-831E-C5D948587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7FC012-D5F1-43D6-9EA6-A0D1DFDD7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C28376-4944-48E9-B9F4-C8C615915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26D0A0-C15F-4ED7-B9EB-C4AD415C3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15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E0800C-5B10-48B4-A698-BC0A823ED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1B22FA-62FF-4D78-8822-B9ADF0D51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6CA660-1617-4650-8C03-BEA72DC72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052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65815-A41C-4786-974F-B227301B0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CF1327-E87A-4401-80C4-A2F4777B08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3C1723-7F8C-467D-BE53-8B1E1E5671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E8B2BC-0422-4E40-B241-A38DCD8A1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4F2B0C-3C66-4F01-8AF4-495EA19C3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3693EA-5E51-4F60-BA47-4BFE04B26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86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02117-4771-408B-87B6-55515E183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F90705-1EC8-4F54-A834-12AE5E2AE3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246D7C-5BD2-4A25-9782-4AFD8E482B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CA9660-573A-4804-85D8-2DB242C95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C1FC59-D716-4BCA-8287-0DA6B49E6B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D13F28-5DF6-4FC8-9253-6955F0DF0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3785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80B18-30F7-4F77-8081-5636776BC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13CF4-2AB0-4843-BCE9-BD70927029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8BA450-4E43-41E5-BA3C-BF718E3FF7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57EE4C-914E-464C-A9E7-F32E67C19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B6896-9723-417B-8BC8-684C25221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887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905F22-9A10-488E-B967-DAD7F841AD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812214-2A07-4FEC-916B-CF2139A476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5B5860-2F34-4807-86C8-E7F867568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49B3F-DEA5-457C-9D01-431B91E78A71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0CF6EB-C2EE-4958-A4D2-13EB73D83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4F5DBB-7D07-4365-BD17-C310BEFA3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749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57944" y="1825625"/>
            <a:ext cx="4239636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duotone>
              <a:prstClr val="black"/>
              <a:srgbClr val="00206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57945" y="0"/>
            <a:ext cx="4915890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260" y="5444066"/>
            <a:ext cx="1963497" cy="1572949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sz="half" idx="10"/>
          </p:nvPr>
        </p:nvSpPr>
        <p:spPr>
          <a:xfrm>
            <a:off x="7074569" y="1825625"/>
            <a:ext cx="4279232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942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87D00F-AE26-4E39-B550-96168DF08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3C3C10-D007-4AA9-ACD0-0D08282578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A4DDD-A4E0-47E4-A4F6-9F2AF95AD8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49B3F-DEA5-457C-9D01-431B91E78A71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06E5B3-46E7-46DE-963C-E96AB269B5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286F9-6E08-4303-B50F-4CF715B79F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829E0-66A7-4B5D-B6CD-7AFC4D836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249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14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6AA50AA6-36FE-4E8D-804D-D89BF14836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32" r="5171" b="16135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25" name="Rectangle 16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CD8C4B4-6893-46FF-ACF5-0F9CF2C495DF}"/>
              </a:ext>
            </a:extLst>
          </p:cNvPr>
          <p:cNvSpPr txBox="1">
            <a:spLocks/>
          </p:cNvSpPr>
          <p:nvPr/>
        </p:nvSpPr>
        <p:spPr>
          <a:xfrm>
            <a:off x="371094" y="1161288"/>
            <a:ext cx="3438144" cy="11247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sz="2800"/>
              <a:t>BTEC National Sport </a:t>
            </a:r>
            <a:br>
              <a:rPr lang="en-US" sz="2800"/>
            </a:br>
            <a:r>
              <a:rPr lang="en-US" sz="2800"/>
              <a:t>Level 3</a:t>
            </a:r>
          </a:p>
        </p:txBody>
      </p:sp>
      <p:sp>
        <p:nvSpPr>
          <p:cNvPr id="26" name="Rectangle 18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0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5AB4256-7193-45A8-A4BB-122510E71CE6}"/>
              </a:ext>
            </a:extLst>
          </p:cNvPr>
          <p:cNvSpPr txBox="1">
            <a:spLocks/>
          </p:cNvSpPr>
          <p:nvPr/>
        </p:nvSpPr>
        <p:spPr>
          <a:xfrm>
            <a:off x="371094" y="2718054"/>
            <a:ext cx="3438906" cy="3207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700"/>
          </a:p>
          <a:p>
            <a:pPr marL="0"/>
            <a:r>
              <a:rPr lang="en-US" sz="1700" b="1"/>
              <a:t>Unit 6: Sport Psychology</a:t>
            </a:r>
          </a:p>
        </p:txBody>
      </p:sp>
    </p:spTree>
    <p:extLst>
      <p:ext uri="{BB962C8B-B14F-4D97-AF65-F5344CB8AC3E}">
        <p14:creationId xmlns:p14="http://schemas.microsoft.com/office/powerpoint/2010/main" val="3993597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733AA64-8154-4F93-9482-0AB1477A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4624" y="365125"/>
            <a:ext cx="8639175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Learning Aims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E1904E9-AF43-47AE-B284-3743CE952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4624" y="1825625"/>
            <a:ext cx="8639175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– Understand how personality, motivation and competitive pressure can affect performance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 – Examine the impact of group dynamics in team sports and its effect on performance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 – Explore psychological skills training programmes designed to improve performance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E6B9D7-6145-47B0-9A3F-9E96C291CC2E}"/>
              </a:ext>
            </a:extLst>
          </p:cNvPr>
          <p:cNvSpPr/>
          <p:nvPr/>
        </p:nvSpPr>
        <p:spPr>
          <a:xfrm>
            <a:off x="2714624" y="3173499"/>
            <a:ext cx="8524875" cy="1096055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D1A8ED8D-E46B-40EF-AF3D-E63D0DE512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3073" y="215498"/>
            <a:ext cx="1564943" cy="147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84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733AA64-8154-4F93-9482-0AB1477A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4624" y="365125"/>
            <a:ext cx="8639175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Impact of Processes, Cohesion and Leadership on Team and Performance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E1904E9-AF43-47AE-B284-3743CE952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4624" y="1825625"/>
            <a:ext cx="8639175" cy="13255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Impact on performance is always key concern when thinking about group effectiveness, there can be positive and negative impacts…</a:t>
            </a:r>
            <a:endParaRPr lang="en-GB" sz="30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D303518C-89EB-4E93-9E4B-25029D905DBD}"/>
              </a:ext>
            </a:extLst>
          </p:cNvPr>
          <p:cNvSpPr txBox="1">
            <a:spLocks/>
          </p:cNvSpPr>
          <p:nvPr/>
        </p:nvSpPr>
        <p:spPr>
          <a:xfrm>
            <a:off x="2473487" y="2997367"/>
            <a:ext cx="4440156" cy="36280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endParaRPr lang="en-GB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DCF8A89-B8C7-473E-8841-CABC59DDA86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l="21316" t="37278" r="17369" b="31931"/>
          <a:stretch/>
        </p:blipFill>
        <p:spPr>
          <a:xfrm>
            <a:off x="2884967" y="3581400"/>
            <a:ext cx="7475621" cy="211170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0AF96E5-B396-446D-9D03-767626DD0B02}"/>
              </a:ext>
            </a:extLst>
          </p:cNvPr>
          <p:cNvSpPr/>
          <p:nvPr/>
        </p:nvSpPr>
        <p:spPr>
          <a:xfrm>
            <a:off x="2979420" y="3992880"/>
            <a:ext cx="7360920" cy="464987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8629A2-C3FD-4E39-955B-609B4CF0062F}"/>
              </a:ext>
            </a:extLst>
          </p:cNvPr>
          <p:cNvSpPr/>
          <p:nvPr/>
        </p:nvSpPr>
        <p:spPr>
          <a:xfrm>
            <a:off x="2979420" y="5164622"/>
            <a:ext cx="7360920" cy="464987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10670A97-71B8-48FB-8E77-F2A4880CD6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15" y="384462"/>
            <a:ext cx="1564943" cy="147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198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F3168-9388-467E-8E99-D6E495C43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7944" y="365125"/>
            <a:ext cx="8895856" cy="1325563"/>
          </a:xfrm>
        </p:spPr>
        <p:txBody>
          <a:bodyPr>
            <a:normAutofit fontScale="90000"/>
          </a:bodyPr>
          <a:lstStyle/>
          <a:p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Impact of Processes, Cohesion and Leadership on Team and Performance - </a:t>
            </a:r>
            <a:r>
              <a:rPr lang="en-US" sz="6000" b="1" u="sng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Positive</a:t>
            </a:r>
            <a:endParaRPr lang="en-GB" sz="6000" b="1" u="sng" dirty="0">
              <a:solidFill>
                <a:srgbClr val="FFC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49A6B2-B47A-4A3E-A218-B642D83004F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Increase in performance</a:t>
            </a:r>
          </a:p>
          <a:p>
            <a:pPr>
              <a:buFontTx/>
              <a:buChar char="-"/>
            </a:pPr>
            <a:r>
              <a:rPr lang="en-US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Everyone having clear and assigned roles that they understand and fulfil well</a:t>
            </a:r>
          </a:p>
          <a:p>
            <a:pPr>
              <a:buFontTx/>
              <a:buChar char="-"/>
            </a:pPr>
            <a:r>
              <a:rPr lang="en-US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Work towards common goal</a:t>
            </a:r>
          </a:p>
          <a:p>
            <a:pPr>
              <a:buFontTx/>
              <a:buChar char="-"/>
            </a:pPr>
            <a:r>
              <a:rPr lang="en-US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Maintain clear communication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Content Placeholder 5" descr="A group of people in a field&#10;&#10;Description automatically generated">
            <a:extLst>
              <a:ext uri="{FF2B5EF4-FFF2-40B4-BE49-F238E27FC236}">
                <a16:creationId xmlns:a16="http://schemas.microsoft.com/office/drawing/2014/main" id="{437E7E44-6F45-4D7D-B895-52431A46DBCE}"/>
              </a:ext>
            </a:extLst>
          </p:cNvPr>
          <p:cNvPicPr>
            <a:picLocks noGrp="1" noChangeAspect="1"/>
          </p:cNvPicPr>
          <p:nvPr>
            <p:ph sz="half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289" y="2523055"/>
            <a:ext cx="4902818" cy="2403342"/>
          </a:xfrm>
        </p:spPr>
      </p:pic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C1060211-3038-4936-97C0-7C88F7E86D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811" y="350435"/>
            <a:ext cx="1564943" cy="147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67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F3168-9388-467E-8E99-D6E495C43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7944" y="365125"/>
            <a:ext cx="8895856" cy="1325563"/>
          </a:xfrm>
        </p:spPr>
        <p:txBody>
          <a:bodyPr>
            <a:normAutofit/>
          </a:bodyPr>
          <a:lstStyle/>
          <a:p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Impact of Processes, Cohesion and Leadership on Team and Performance - </a:t>
            </a:r>
            <a:r>
              <a:rPr kumimoji="0" lang="en-GB" sz="4800" b="1" i="0" u="sng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Negative</a:t>
            </a:r>
            <a:endParaRPr lang="en-GB" sz="4800" b="1" u="sng" dirty="0">
              <a:solidFill>
                <a:srgbClr val="FFC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Content Placeholder 5" descr="A group of people around each other&#10;&#10;Description automatically generated">
            <a:extLst>
              <a:ext uri="{FF2B5EF4-FFF2-40B4-BE49-F238E27FC236}">
                <a16:creationId xmlns:a16="http://schemas.microsoft.com/office/drawing/2014/main" id="{30DAD656-F10D-4372-9F2B-E1003978F86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450" y="2411214"/>
            <a:ext cx="4240213" cy="3180159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232902-BD4C-4A3C-A5D9-EF6CC3C2D3DA}"/>
              </a:ext>
            </a:extLst>
          </p:cNvPr>
          <p:cNvSpPr>
            <a:spLocks noGrp="1"/>
          </p:cNvSpPr>
          <p:nvPr>
            <p:ph sz="half" idx="10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en-US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Lack of cohesion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poor level of leadership (decrease in performance)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Misunderstandings of roles &amp; responsibilities </a:t>
            </a:r>
          </a:p>
          <a:p>
            <a:pPr>
              <a:buFontTx/>
              <a:buChar char="-"/>
            </a:pP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Poor or lack of communication</a:t>
            </a:r>
          </a:p>
          <a:p>
            <a:pPr>
              <a:buFontTx/>
              <a:buChar char="-"/>
            </a:pPr>
            <a:r>
              <a:rPr lang="en-US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Selfish or greedy members</a:t>
            </a:r>
          </a:p>
          <a:p>
            <a:pPr>
              <a:buFontTx/>
              <a:buChar char="-"/>
            </a:pPr>
            <a:r>
              <a:rPr lang="en-US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Increased chance of social loafing</a:t>
            </a:r>
          </a:p>
          <a:p>
            <a:endParaRPr lang="en-GB" dirty="0"/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9D96A655-782E-48AE-88AB-00A704C8D5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80" y="365125"/>
            <a:ext cx="1564943" cy="147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230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FBC0B-8819-4ED0-9C02-F5F8A01EF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3986" y="365125"/>
            <a:ext cx="8689813" cy="1325563"/>
          </a:xfrm>
        </p:spPr>
        <p:txBody>
          <a:bodyPr/>
          <a:lstStyle/>
          <a:p>
            <a:r>
              <a:rPr lang="en-US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Sociograms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98BD98-37B4-473A-9EDC-7A9A87CAA5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l="21316" t="37278" r="17369" b="31931"/>
          <a:stretch/>
        </p:blipFill>
        <p:spPr>
          <a:xfrm>
            <a:off x="2641127" y="1588770"/>
            <a:ext cx="7475621" cy="288321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3D930AC-636E-430D-A6DD-1D78B56739FE}"/>
              </a:ext>
            </a:extLst>
          </p:cNvPr>
          <p:cNvSpPr/>
          <p:nvPr/>
        </p:nvSpPr>
        <p:spPr>
          <a:xfrm>
            <a:off x="2755828" y="2714625"/>
            <a:ext cx="7360920" cy="108585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61FFB213-B722-417B-9546-A182C6A21C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017" y="5130326"/>
            <a:ext cx="1564943" cy="147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4379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F3168-9388-467E-8E99-D6E495C43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7944" y="365125"/>
            <a:ext cx="8895856" cy="1325563"/>
          </a:xfrm>
        </p:spPr>
        <p:txBody>
          <a:bodyPr/>
          <a:lstStyle/>
          <a:p>
            <a:r>
              <a:rPr lang="en-US" sz="4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Sociograms</a:t>
            </a:r>
            <a:endParaRPr lang="en-GB" sz="4000" dirty="0">
              <a:solidFill>
                <a:srgbClr val="FFC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49A6B2-B47A-4A3E-A218-B642D83004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57944" y="1472699"/>
            <a:ext cx="9076330" cy="901533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Way of measuring group cohesion by showing ways in which different team members relate to each other.</a:t>
            </a:r>
          </a:p>
          <a:p>
            <a:pPr marL="0" indent="0">
              <a:buNone/>
            </a:pPr>
            <a:endParaRPr lang="en-US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4211354-629C-443E-B188-444819CFF269}"/>
              </a:ext>
            </a:extLst>
          </p:cNvPr>
          <p:cNvSpPr/>
          <p:nvPr/>
        </p:nvSpPr>
        <p:spPr>
          <a:xfrm>
            <a:off x="2572106" y="2613596"/>
            <a:ext cx="487258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Tx/>
              <a:buChar char="-"/>
            </a:pPr>
            <a:r>
              <a:rPr lang="en-US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Monitor group interactions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Athlete’s choices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Preferences of individuals in group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Identify relationships in team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Identifying leadership potential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Instances of ATTRACTION &amp; REJECTION in a group</a:t>
            </a:r>
          </a:p>
        </p:txBody>
      </p:sp>
      <p:pic>
        <p:nvPicPr>
          <p:cNvPr id="10" name="Picture 9" descr="A picture containing small, game, display, computer&#10;&#10;Description automatically generated">
            <a:extLst>
              <a:ext uri="{FF2B5EF4-FFF2-40B4-BE49-F238E27FC236}">
                <a16:creationId xmlns:a16="http://schemas.microsoft.com/office/drawing/2014/main" id="{E80FFDDC-E704-44FC-A75C-1D32271337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1" t="16908" r="5513" b="-225"/>
          <a:stretch/>
        </p:blipFill>
        <p:spPr>
          <a:xfrm>
            <a:off x="8013700" y="3162156"/>
            <a:ext cx="3617775" cy="2072318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F1A94C1E-AD24-470F-8188-33338E4F70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67" y="290311"/>
            <a:ext cx="1564943" cy="147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188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F3168-9388-467E-8E99-D6E495C43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7944" y="365125"/>
            <a:ext cx="8895856" cy="1325563"/>
          </a:xfrm>
        </p:spPr>
        <p:txBody>
          <a:bodyPr/>
          <a:lstStyle/>
          <a:p>
            <a:r>
              <a:rPr lang="en-US" sz="4000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Constructing Sociograms</a:t>
            </a:r>
            <a:endParaRPr lang="en-GB" sz="4000" dirty="0">
              <a:solidFill>
                <a:srgbClr val="FFC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49A6B2-B47A-4A3E-A218-B642D83004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57944" y="1472699"/>
            <a:ext cx="5219206" cy="502017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Asking team members questions (anonymously) responses into diagram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 accuracy: HONESTY – reinforced by confidentiality 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Questions and statements could include: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Name 3 people that you enjoy training with the most and 3 that you enjoy training with the least.</a:t>
            </a:r>
          </a:p>
          <a:p>
            <a:pPr>
              <a:buFontTx/>
              <a:buChar char="-"/>
            </a:pPr>
            <a:r>
              <a:rPr lang="en-US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Name 3 people you would most like to share a room with on trip and 3 that you would not like to. 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Most frequently selected individuals go towards the middle of the sociogram &amp; least towards the outside.</a:t>
            </a:r>
          </a:p>
          <a:p>
            <a:pPr marL="0" indent="0">
              <a:buNone/>
            </a:pPr>
            <a:endParaRPr lang="en-US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B16F7A-5099-452A-8579-D365E67049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688" t="21667" r="45734" b="21428"/>
          <a:stretch/>
        </p:blipFill>
        <p:spPr>
          <a:xfrm>
            <a:off x="8053673" y="2005594"/>
            <a:ext cx="3728251" cy="2846812"/>
          </a:xfrm>
          <a:prstGeom prst="rect">
            <a:avLst/>
          </a:prstGeom>
        </p:spPr>
      </p:pic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44591B98-DE35-4C76-807A-8FCA54D01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017" y="5130326"/>
            <a:ext cx="1564943" cy="147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2645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733AA64-8154-4F93-9482-0AB1477A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6766" y="365125"/>
            <a:ext cx="9737034" cy="1325563"/>
          </a:xfrm>
        </p:spPr>
        <p:txBody>
          <a:bodyPr/>
          <a:lstStyle/>
          <a:p>
            <a:r>
              <a:rPr lang="en-GB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Example Sociogram – Manchester United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FD5991-B733-4651-9E80-4EFC4F9CD9C8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314484" y="1705065"/>
            <a:ext cx="8415429" cy="4788657"/>
          </a:xfrm>
          <a:prstGeom prst="rect">
            <a:avLst/>
          </a:prstGeom>
        </p:spPr>
      </p:pic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FA0E2A97-C5F2-4CD5-BA1B-1D3CBAC874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29" y="5017685"/>
            <a:ext cx="1564943" cy="147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242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326B9-3026-4EFC-8A95-DBEC2C3EE0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C532EC-8444-4B9D-82E0-796F21921B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5A631348-7F12-4FFA-92B0-5861936234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816" y="515975"/>
            <a:ext cx="11082067" cy="6142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1373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76F43-D0EB-453D-8B14-0B5D2B2E3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311" y="-244479"/>
            <a:ext cx="8895856" cy="1325563"/>
          </a:xfrm>
        </p:spPr>
        <p:txBody>
          <a:bodyPr/>
          <a:lstStyle/>
          <a:p>
            <a:r>
              <a:rPr lang="en-US" b="1" u="sng" dirty="0">
                <a:solidFill>
                  <a:srgbClr val="FFC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TASK</a:t>
            </a:r>
            <a:endParaRPr lang="en-GB" b="1" u="sng" dirty="0">
              <a:solidFill>
                <a:srgbClr val="FFC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F8DFB4-9D62-44CD-B34F-9B3CB2D106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1950" y="830460"/>
            <a:ext cx="5554580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Using any sports team of your choice and then yourself and your own team, design two sociograms like the Manchester United example and then try to </a:t>
            </a:r>
            <a:r>
              <a:rPr lang="en-US" sz="2400" dirty="0" err="1">
                <a:solidFill>
                  <a:srgbClr val="0070C0"/>
                </a:solidFill>
              </a:rPr>
              <a:t>analyse</a:t>
            </a:r>
            <a:r>
              <a:rPr lang="en-US" sz="2400" dirty="0">
                <a:solidFill>
                  <a:srgbClr val="0070C0"/>
                </a:solidFill>
              </a:rPr>
              <a:t> what they show.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070C0"/>
                </a:solidFill>
              </a:rPr>
              <a:t> When </a:t>
            </a:r>
            <a:r>
              <a:rPr lang="en-US" sz="2400" dirty="0" err="1">
                <a:solidFill>
                  <a:srgbClr val="0070C0"/>
                </a:solidFill>
              </a:rPr>
              <a:t>analysing</a:t>
            </a:r>
            <a:r>
              <a:rPr lang="en-US" sz="2400" dirty="0">
                <a:solidFill>
                  <a:srgbClr val="0070C0"/>
                </a:solidFill>
              </a:rPr>
              <a:t> what they show and the impact it could have on the teams performance , try to link to the following areas and any other relevant content you have already covered in unit 6:</a:t>
            </a:r>
          </a:p>
          <a:p>
            <a:pPr marL="0" indent="0">
              <a:buNone/>
            </a:pPr>
            <a:endParaRPr lang="en-US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D5A49A4-19A7-4E48-BCDC-8C4E68B5E0D5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7243762" y="314325"/>
            <a:ext cx="4586287" cy="6178550"/>
          </a:xfrm>
        </p:spPr>
        <p:txBody>
          <a:bodyPr>
            <a:normAutofit/>
          </a:bodyPr>
          <a:lstStyle/>
          <a:p>
            <a:pPr marL="0" indent="0" algn="l" rtl="0" fontAlgn="base">
              <a:buNone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Construction of the sociograms should include the following features: 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Relationships in a team 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Effectiveness of group processes, group cohesion and leadership potential in the group 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Social relations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Channels of influence 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Lines of communication 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endParaRPr lang="en-GB" sz="3500" b="1" u="sng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274998-8279-4AD4-8BF8-3F2EE919C425}"/>
              </a:ext>
            </a:extLst>
          </p:cNvPr>
          <p:cNvSpPr txBox="1"/>
          <p:nvPr/>
        </p:nvSpPr>
        <p:spPr>
          <a:xfrm>
            <a:off x="1514475" y="4822389"/>
            <a:ext cx="584358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Once you’ve analysed your sociograms, think of what a coach or manager would do with this information. What does it show the manager? What would he / she need to change on and off the pitch? Why would they need to change anything? </a:t>
            </a:r>
          </a:p>
        </p:txBody>
      </p:sp>
      <p:pic>
        <p:nvPicPr>
          <p:cNvPr id="1026" name="Picture 2" descr="Think power thoughts | imconfident">
            <a:extLst>
              <a:ext uri="{FF2B5EF4-FFF2-40B4-BE49-F238E27FC236}">
                <a16:creationId xmlns:a16="http://schemas.microsoft.com/office/drawing/2014/main" id="{AAA62EF4-7914-41DD-A055-D3E0DB03E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68440"/>
            <a:ext cx="1514475" cy="161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B2E217FE-2852-48E8-9A36-A9F9C5E485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017" y="5130326"/>
            <a:ext cx="1564943" cy="147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2306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6F60D6F7F491B4CB64C9D4C138C0A3D" ma:contentTypeVersion="13" ma:contentTypeDescription="Create a new document." ma:contentTypeScope="" ma:versionID="6c4f388abd802c3d13c1c72ccdd1ea1d">
  <xsd:schema xmlns:xsd="http://www.w3.org/2001/XMLSchema" xmlns:xs="http://www.w3.org/2001/XMLSchema" xmlns:p="http://schemas.microsoft.com/office/2006/metadata/properties" xmlns:ns2="9bf20933-00d2-4891-afb5-6d1be79a8f14" xmlns:ns3="616fa6b7-aa88-4ea4-adeb-214dd02a5d83" targetNamespace="http://schemas.microsoft.com/office/2006/metadata/properties" ma:root="true" ma:fieldsID="97920f32b12b03e626054c1694141f8e" ns2:_="" ns3:_="">
    <xsd:import namespace="9bf20933-00d2-4891-afb5-6d1be79a8f14"/>
    <xsd:import namespace="616fa6b7-aa88-4ea4-adeb-214dd02a5d8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20933-00d2-4891-afb5-6d1be79a8f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24db4caa-6185-494a-8c72-0bb2e6d5a2c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a6b7-aa88-4ea4-adeb-214dd02a5d8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41b6454-bbfe-4398-a174-ccce48d32add}" ma:internalName="TaxCatchAll" ma:showField="CatchAllData" ma:web="616fa6b7-aa88-4ea4-adeb-214dd02a5d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f20933-00d2-4891-afb5-6d1be79a8f14">
      <Terms xmlns="http://schemas.microsoft.com/office/infopath/2007/PartnerControls"/>
    </lcf76f155ced4ddcb4097134ff3c332f>
    <TaxCatchAll xmlns="616fa6b7-aa88-4ea4-adeb-214dd02a5d83" xsi:nil="true"/>
  </documentManagement>
</p:properties>
</file>

<file path=customXml/itemProps1.xml><?xml version="1.0" encoding="utf-8"?>
<ds:datastoreItem xmlns:ds="http://schemas.openxmlformats.org/officeDocument/2006/customXml" ds:itemID="{B2FC1811-03C8-4810-9CD9-359EBC141A6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B0367D0-10CE-46F2-BE74-6CEF85F2A809}"/>
</file>

<file path=customXml/itemProps3.xml><?xml version="1.0" encoding="utf-8"?>
<ds:datastoreItem xmlns:ds="http://schemas.openxmlformats.org/officeDocument/2006/customXml" ds:itemID="{9086E09D-5102-409D-9165-ACA174324FFF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828</TotalTime>
  <Words>462</Words>
  <Application>Microsoft Office PowerPoint</Application>
  <PresentationFormat>Widescreen</PresentationFormat>
  <Paragraphs>53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Office Theme</vt:lpstr>
      <vt:lpstr>PowerPoint Presentation</vt:lpstr>
      <vt:lpstr>Learning Aims </vt:lpstr>
      <vt:lpstr>Impact of Processes, Cohesion and Leadership on Team and Performance </vt:lpstr>
      <vt:lpstr>Impact of Processes, Cohesion and Leadership on Team and Performance - Positive</vt:lpstr>
      <vt:lpstr>Impact of Processes, Cohesion and Leadership on Team and Performance - Negative</vt:lpstr>
      <vt:lpstr>Sociograms</vt:lpstr>
      <vt:lpstr>Sociograms</vt:lpstr>
      <vt:lpstr>Constructing Sociograms</vt:lpstr>
      <vt:lpstr>Example Sociogram – Manchester United</vt:lpstr>
      <vt:lpstr>PowerPoint Presentation</vt:lpstr>
      <vt:lpstr>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Neil Ayles</dc:creator>
  <cp:lastModifiedBy>Dean Hyam</cp:lastModifiedBy>
  <cp:revision>31</cp:revision>
  <dcterms:created xsi:type="dcterms:W3CDTF">2020-04-29T08:55:37Z</dcterms:created>
  <dcterms:modified xsi:type="dcterms:W3CDTF">2021-02-07T15:53:19Z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0x01010016F60D6F7F491B4CB64C9D4C138C0A3D</vt:lpwstr>
  </property>
</Properties>
</file>