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sldIdLst>
    <p:sldId id="360" r:id="rId5"/>
    <p:sldId id="460" r:id="rId6"/>
    <p:sldId id="454" r:id="rId7"/>
    <p:sldId id="455" r:id="rId8"/>
    <p:sldId id="456" r:id="rId9"/>
    <p:sldId id="259" r:id="rId10"/>
    <p:sldId id="461" r:id="rId11"/>
    <p:sldId id="256" r:id="rId12"/>
    <p:sldId id="258" r:id="rId13"/>
    <p:sldId id="260" r:id="rId14"/>
    <p:sldId id="261" r:id="rId15"/>
    <p:sldId id="262" r:id="rId16"/>
    <p:sldId id="263" r:id="rId17"/>
    <p:sldId id="462" r:id="rId18"/>
    <p:sldId id="404" r:id="rId19"/>
    <p:sldId id="408" r:id="rId20"/>
    <p:sldId id="407" r:id="rId21"/>
    <p:sldId id="463" r:id="rId22"/>
    <p:sldId id="457" r:id="rId23"/>
    <p:sldId id="458" r:id="rId24"/>
    <p:sldId id="459" r:id="rId25"/>
    <p:sldId id="405" r:id="rId26"/>
    <p:sldId id="40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532A9B-21DC-4D90-AFFA-E498B50D69B9}" type="doc">
      <dgm:prSet loTypeId="urn:microsoft.com/office/officeart/2005/8/layout/process1" loCatId="process" qsTypeId="urn:microsoft.com/office/officeart/2005/8/quickstyle/simple1" qsCatId="simple" csTypeId="urn:microsoft.com/office/officeart/2005/8/colors/accent0_1" csCatId="mainScheme" phldr="1"/>
      <dgm:spPr/>
    </dgm:pt>
    <dgm:pt modelId="{AEFA1E4F-B7DA-4591-B668-A09D1852E85A}">
      <dgm:prSet phldrT="[Text]" custT="1"/>
      <dgm:spPr/>
      <dgm:t>
        <a:bodyPr/>
        <a:lstStyle/>
        <a:p>
          <a:pPr rtl="0"/>
          <a:r>
            <a:rPr lang="en-US" sz="900" b="1" dirty="0">
              <a:solidFill>
                <a:schemeClr val="tx1"/>
              </a:solidFill>
              <a:effectLst/>
              <a:latin typeface="Comic Sans MS" panose="030F0702030302020204" pitchFamily="66" charset="0"/>
              <a:ea typeface="+mn-ea"/>
              <a:cs typeface="+mn-cs"/>
            </a:rPr>
            <a:t>Medicine in medieval England</a:t>
          </a:r>
        </a:p>
        <a:p>
          <a:pPr rtl="0"/>
          <a:r>
            <a:rPr lang="en-US" sz="900" b="1" dirty="0">
              <a:solidFill>
                <a:schemeClr val="tx1"/>
              </a:solidFill>
              <a:effectLst/>
              <a:latin typeface="Comic Sans MS" panose="030F0702030302020204" pitchFamily="66" charset="0"/>
              <a:ea typeface="+mn-ea"/>
              <a:cs typeface="+mn-cs"/>
            </a:rPr>
            <a:t>c1250–c1500</a:t>
          </a:r>
        </a:p>
        <a:p>
          <a:pPr rtl="0"/>
          <a:r>
            <a:rPr lang="en-US" sz="900" b="1" dirty="0">
              <a:solidFill>
                <a:schemeClr val="tx1"/>
              </a:solidFill>
              <a:effectLst/>
              <a:latin typeface="Comic Sans MS" panose="030F0702030302020204" pitchFamily="66" charset="0"/>
              <a:ea typeface="+mn-ea"/>
              <a:cs typeface="+mn-cs"/>
            </a:rPr>
            <a:t>13</a:t>
          </a:r>
          <a:r>
            <a:rPr lang="en-US" sz="900" b="1" baseline="30000" dirty="0">
              <a:solidFill>
                <a:schemeClr val="tx1"/>
              </a:solidFill>
              <a:effectLst/>
              <a:latin typeface="Comic Sans MS" panose="030F0702030302020204" pitchFamily="66" charset="0"/>
              <a:ea typeface="+mn-ea"/>
              <a:cs typeface="+mn-cs"/>
            </a:rPr>
            <a:t>th</a:t>
          </a:r>
          <a:r>
            <a:rPr lang="en-US" sz="900" b="1" dirty="0">
              <a:solidFill>
                <a:schemeClr val="tx1"/>
              </a:solidFill>
              <a:effectLst/>
              <a:latin typeface="Comic Sans MS" panose="030F0702030302020204" pitchFamily="66" charset="0"/>
              <a:ea typeface="+mn-ea"/>
              <a:cs typeface="+mn-cs"/>
            </a:rPr>
            <a:t>,14</a:t>
          </a:r>
          <a:r>
            <a:rPr lang="en-US" sz="900" b="1" baseline="30000" dirty="0">
              <a:solidFill>
                <a:schemeClr val="tx1"/>
              </a:solidFill>
              <a:effectLst/>
              <a:latin typeface="Comic Sans MS" panose="030F0702030302020204" pitchFamily="66" charset="0"/>
              <a:ea typeface="+mn-ea"/>
              <a:cs typeface="+mn-cs"/>
            </a:rPr>
            <a:t>th </a:t>
          </a:r>
          <a:r>
            <a:rPr lang="en-US" sz="900" b="1" dirty="0">
              <a:solidFill>
                <a:schemeClr val="tx1"/>
              </a:solidFill>
              <a:effectLst/>
              <a:latin typeface="Comic Sans MS" panose="030F0702030302020204" pitchFamily="66" charset="0"/>
              <a:ea typeface="+mn-ea"/>
              <a:cs typeface="+mn-cs"/>
            </a:rPr>
            <a:t>and 15</a:t>
          </a:r>
          <a:r>
            <a:rPr lang="en-US" sz="900" b="1" baseline="30000" dirty="0">
              <a:solidFill>
                <a:schemeClr val="tx1"/>
              </a:solidFill>
              <a:effectLst/>
              <a:latin typeface="Comic Sans MS" panose="030F0702030302020204" pitchFamily="66" charset="0"/>
              <a:ea typeface="+mn-ea"/>
              <a:cs typeface="+mn-cs"/>
            </a:rPr>
            <a:t>th</a:t>
          </a:r>
          <a:r>
            <a:rPr lang="en-US" sz="900" b="1" dirty="0">
              <a:solidFill>
                <a:schemeClr val="tx1"/>
              </a:solidFill>
              <a:effectLst/>
              <a:latin typeface="Comic Sans MS" panose="030F0702030302020204" pitchFamily="66" charset="0"/>
              <a:ea typeface="+mn-ea"/>
              <a:cs typeface="+mn-cs"/>
            </a:rPr>
            <a:t> centuries</a:t>
          </a:r>
        </a:p>
        <a:p>
          <a:pPr rtl="0"/>
          <a:endParaRPr lang="en-US" sz="900" b="1" dirty="0">
            <a:solidFill>
              <a:schemeClr val="tx1"/>
            </a:solidFill>
            <a:effectLst/>
            <a:latin typeface="Comic Sans MS" panose="030F0702030302020204" pitchFamily="66" charset="0"/>
            <a:ea typeface="+mn-ea"/>
            <a:cs typeface="+mn-cs"/>
          </a:endParaRPr>
        </a:p>
        <a:p>
          <a:pPr rtl="0"/>
          <a:r>
            <a:rPr lang="en-US" sz="900" b="1" dirty="0">
              <a:latin typeface="Comic Sans MS"/>
            </a:rPr>
            <a:t>1348</a:t>
          </a:r>
          <a:r>
            <a:rPr lang="en-US" sz="900" b="0" dirty="0">
              <a:latin typeface="Comic Sans MS"/>
            </a:rPr>
            <a:t> - Black Death </a:t>
          </a:r>
        </a:p>
      </dgm:t>
    </dgm:pt>
    <dgm:pt modelId="{95E4FEDE-376C-401D-8A6A-E91B02BEF12B}" type="parTrans" cxnId="{8B8AA53A-C673-47C2-8C59-E5BBF27A763D}">
      <dgm:prSet/>
      <dgm:spPr/>
      <dgm:t>
        <a:bodyPr/>
        <a:lstStyle/>
        <a:p>
          <a:endParaRPr lang="en-US" sz="900">
            <a:latin typeface="Comic Sans MS" panose="030F0702030302020204" pitchFamily="66" charset="0"/>
          </a:endParaRPr>
        </a:p>
      </dgm:t>
    </dgm:pt>
    <dgm:pt modelId="{DCB88A9E-D2FA-49E1-BBEF-9BE934568574}" type="sibTrans" cxnId="{8B8AA53A-C673-47C2-8C59-E5BBF27A763D}">
      <dgm:prSet custT="1"/>
      <dgm:spPr/>
      <dgm:t>
        <a:bodyPr/>
        <a:lstStyle/>
        <a:p>
          <a:endParaRPr lang="en-US" sz="900">
            <a:latin typeface="Comic Sans MS" panose="030F0702030302020204" pitchFamily="66" charset="0"/>
          </a:endParaRPr>
        </a:p>
      </dgm:t>
    </dgm:pt>
    <dgm:pt modelId="{3F20890E-0683-441E-A80E-813D96A83237}">
      <dgm:prSet phldrT="[Text]" custT="1"/>
      <dgm:spPr/>
      <dgm:t>
        <a:bodyPr/>
        <a:lstStyle/>
        <a:p>
          <a:pPr rtl="0"/>
          <a:r>
            <a:rPr lang="en-US" sz="900" b="1" dirty="0">
              <a:solidFill>
                <a:schemeClr val="tx1"/>
              </a:solidFill>
              <a:effectLst/>
              <a:latin typeface="Comic Sans MS" panose="030F0702030302020204" pitchFamily="66" charset="0"/>
              <a:ea typeface="+mn-ea"/>
              <a:cs typeface="+mn-cs"/>
            </a:rPr>
            <a:t>Medical Renaissance c1500–c1700</a:t>
          </a:r>
        </a:p>
        <a:p>
          <a:pPr rtl="0"/>
          <a:r>
            <a:rPr lang="en-US" sz="900" b="1" dirty="0">
              <a:solidFill>
                <a:schemeClr val="tx1"/>
              </a:solidFill>
              <a:effectLst/>
              <a:latin typeface="Comic Sans MS" panose="030F0702030302020204" pitchFamily="66" charset="0"/>
              <a:ea typeface="+mn-ea"/>
              <a:cs typeface="+mn-cs"/>
            </a:rPr>
            <a:t>16</a:t>
          </a:r>
          <a:r>
            <a:rPr lang="en-US" sz="900" b="1" baseline="30000" dirty="0">
              <a:solidFill>
                <a:schemeClr val="tx1"/>
              </a:solidFill>
              <a:effectLst/>
              <a:latin typeface="Comic Sans MS" panose="030F0702030302020204" pitchFamily="66" charset="0"/>
              <a:ea typeface="+mn-ea"/>
              <a:cs typeface="+mn-cs"/>
            </a:rPr>
            <a:t>th</a:t>
          </a:r>
          <a:r>
            <a:rPr lang="en-US" sz="900" b="1" dirty="0">
              <a:solidFill>
                <a:schemeClr val="tx1"/>
              </a:solidFill>
              <a:effectLst/>
              <a:latin typeface="Comic Sans MS" panose="030F0702030302020204" pitchFamily="66" charset="0"/>
              <a:ea typeface="+mn-ea"/>
              <a:cs typeface="+mn-cs"/>
            </a:rPr>
            <a:t> and 17</a:t>
          </a:r>
          <a:r>
            <a:rPr lang="en-US" sz="900" b="1" baseline="30000" dirty="0">
              <a:solidFill>
                <a:schemeClr val="tx1"/>
              </a:solidFill>
              <a:effectLst/>
              <a:latin typeface="Comic Sans MS" panose="030F0702030302020204" pitchFamily="66" charset="0"/>
              <a:ea typeface="+mn-ea"/>
              <a:cs typeface="+mn-cs"/>
            </a:rPr>
            <a:t>th</a:t>
          </a:r>
          <a:r>
            <a:rPr lang="en-US" sz="900" b="1" dirty="0">
              <a:solidFill>
                <a:schemeClr val="tx1"/>
              </a:solidFill>
              <a:effectLst/>
              <a:latin typeface="Comic Sans MS" panose="030F0702030302020204" pitchFamily="66" charset="0"/>
              <a:ea typeface="+mn-ea"/>
              <a:cs typeface="+mn-cs"/>
            </a:rPr>
            <a:t> centuries</a:t>
          </a:r>
        </a:p>
        <a:p>
          <a:pPr rtl="0"/>
          <a:endParaRPr lang="en-US" sz="900" b="1" dirty="0">
            <a:solidFill>
              <a:schemeClr val="tx1"/>
            </a:solidFill>
            <a:effectLst/>
            <a:latin typeface="Comic Sans MS" panose="030F0702030302020204" pitchFamily="66" charset="0"/>
            <a:ea typeface="+mn-ea"/>
            <a:cs typeface="+mn-cs"/>
          </a:endParaRPr>
        </a:p>
        <a:p>
          <a:pPr rtl="0"/>
          <a:r>
            <a:rPr lang="en-US" sz="900" b="1" dirty="0">
              <a:latin typeface="Comic Sans MS"/>
            </a:rPr>
            <a:t>1470s</a:t>
          </a:r>
          <a:r>
            <a:rPr lang="en-US" sz="900" b="0" dirty="0">
              <a:latin typeface="Comic Sans MS"/>
            </a:rPr>
            <a:t> – First British Printing Press (influences this time period)</a:t>
          </a:r>
        </a:p>
        <a:p>
          <a:pPr rtl="0"/>
          <a:r>
            <a:rPr lang="en-US" sz="900" b="1" dirty="0">
              <a:solidFill>
                <a:schemeClr val="tx1"/>
              </a:solidFill>
              <a:effectLst/>
              <a:latin typeface="Comic Sans MS" panose="030F0702030302020204" pitchFamily="66" charset="0"/>
              <a:ea typeface="+mn-ea"/>
              <a:cs typeface="+mn-cs"/>
            </a:rPr>
            <a:t>1660 – </a:t>
          </a:r>
          <a:r>
            <a:rPr lang="en-US" sz="900" b="0" dirty="0">
              <a:solidFill>
                <a:schemeClr val="tx1"/>
              </a:solidFill>
              <a:effectLst/>
              <a:latin typeface="Comic Sans MS" panose="030F0702030302020204" pitchFamily="66" charset="0"/>
              <a:ea typeface="+mn-ea"/>
              <a:cs typeface="+mn-cs"/>
            </a:rPr>
            <a:t>Royal Society founded</a:t>
          </a:r>
        </a:p>
        <a:p>
          <a:pPr rtl="0"/>
          <a:r>
            <a:rPr lang="en-US" sz="900" b="1" dirty="0">
              <a:solidFill>
                <a:schemeClr val="tx1"/>
              </a:solidFill>
              <a:effectLst/>
              <a:latin typeface="Comic Sans MS" panose="030F0702030302020204" pitchFamily="66" charset="0"/>
              <a:ea typeface="+mn-ea"/>
              <a:cs typeface="+mn-cs"/>
            </a:rPr>
            <a:t>1665 – </a:t>
          </a:r>
          <a:r>
            <a:rPr lang="en-US" sz="900" b="0" dirty="0">
              <a:solidFill>
                <a:schemeClr val="tx1"/>
              </a:solidFill>
              <a:effectLst/>
              <a:latin typeface="Comic Sans MS" panose="030F0702030302020204" pitchFamily="66" charset="0"/>
              <a:ea typeface="+mn-ea"/>
              <a:cs typeface="+mn-cs"/>
            </a:rPr>
            <a:t>Great Plague</a:t>
          </a:r>
          <a:endParaRPr lang="en-GB" sz="900" b="0" dirty="0">
            <a:solidFill>
              <a:srgbClr val="000000"/>
            </a:solidFill>
            <a:latin typeface="Comic Sans MS"/>
          </a:endParaRPr>
        </a:p>
      </dgm:t>
    </dgm:pt>
    <dgm:pt modelId="{06886125-B3B7-4088-BF57-6846073CF3A4}" type="parTrans" cxnId="{606F2ADF-FFD0-4D7D-B7FB-68F9E17AB34B}">
      <dgm:prSet/>
      <dgm:spPr/>
      <dgm:t>
        <a:bodyPr/>
        <a:lstStyle/>
        <a:p>
          <a:endParaRPr lang="en-US" sz="900">
            <a:latin typeface="Comic Sans MS" panose="030F0702030302020204" pitchFamily="66" charset="0"/>
          </a:endParaRPr>
        </a:p>
      </dgm:t>
    </dgm:pt>
    <dgm:pt modelId="{94A5EC90-4456-429E-974F-AD0A1286348D}" type="sibTrans" cxnId="{606F2ADF-FFD0-4D7D-B7FB-68F9E17AB34B}">
      <dgm:prSet custT="1"/>
      <dgm:spPr/>
      <dgm:t>
        <a:bodyPr/>
        <a:lstStyle/>
        <a:p>
          <a:endParaRPr lang="en-US" sz="900">
            <a:latin typeface="Comic Sans MS" panose="030F0702030302020204" pitchFamily="66" charset="0"/>
          </a:endParaRPr>
        </a:p>
      </dgm:t>
    </dgm:pt>
    <dgm:pt modelId="{55091136-935E-47CC-BADE-2DF3164B7112}">
      <dgm:prSet phldrT="[Text]" custT="1"/>
      <dgm:spPr/>
      <dgm:t>
        <a:bodyPr/>
        <a:lstStyle/>
        <a:p>
          <a:pPr rtl="0"/>
          <a:r>
            <a:rPr lang="en-US" sz="900" b="1" dirty="0">
              <a:solidFill>
                <a:schemeClr val="tx1"/>
              </a:solidFill>
              <a:effectLst/>
              <a:latin typeface="Comic Sans MS" panose="030F0702030302020204" pitchFamily="66" charset="0"/>
              <a:ea typeface="+mn-ea"/>
              <a:cs typeface="+mn-cs"/>
            </a:rPr>
            <a:t>Medicine in eighteenth and nineteenth-century Britain</a:t>
          </a:r>
        </a:p>
        <a:p>
          <a:pPr rtl="0"/>
          <a:r>
            <a:rPr lang="en-US" sz="900" b="1" dirty="0">
              <a:solidFill>
                <a:schemeClr val="tx1"/>
              </a:solidFill>
              <a:effectLst/>
              <a:latin typeface="Comic Sans MS" panose="030F0702030302020204" pitchFamily="66" charset="0"/>
              <a:ea typeface="+mn-ea"/>
              <a:cs typeface="+mn-cs"/>
            </a:rPr>
            <a:t>c1700–c1900</a:t>
          </a:r>
        </a:p>
        <a:p>
          <a:pPr rtl="0"/>
          <a:r>
            <a:rPr lang="en-US" sz="900" b="1" dirty="0">
              <a:solidFill>
                <a:schemeClr val="tx1"/>
              </a:solidFill>
              <a:effectLst/>
              <a:latin typeface="Comic Sans MS" panose="030F0702030302020204" pitchFamily="66" charset="0"/>
              <a:ea typeface="+mn-ea"/>
              <a:cs typeface="+mn-cs"/>
            </a:rPr>
            <a:t>18</a:t>
          </a:r>
          <a:r>
            <a:rPr lang="en-US" sz="900" b="1" baseline="30000" dirty="0">
              <a:solidFill>
                <a:schemeClr val="tx1"/>
              </a:solidFill>
              <a:effectLst/>
              <a:latin typeface="Comic Sans MS" panose="030F0702030302020204" pitchFamily="66" charset="0"/>
              <a:ea typeface="+mn-ea"/>
              <a:cs typeface="+mn-cs"/>
            </a:rPr>
            <a:t>th</a:t>
          </a:r>
          <a:r>
            <a:rPr lang="en-US" sz="900" b="1" dirty="0">
              <a:solidFill>
                <a:schemeClr val="tx1"/>
              </a:solidFill>
              <a:effectLst/>
              <a:latin typeface="Comic Sans MS" panose="030F0702030302020204" pitchFamily="66" charset="0"/>
              <a:ea typeface="+mn-ea"/>
              <a:cs typeface="+mn-cs"/>
            </a:rPr>
            <a:t> and 19</a:t>
          </a:r>
          <a:r>
            <a:rPr lang="en-US" sz="900" b="1" baseline="30000" dirty="0">
              <a:solidFill>
                <a:schemeClr val="tx1"/>
              </a:solidFill>
              <a:effectLst/>
              <a:latin typeface="Comic Sans MS" panose="030F0702030302020204" pitchFamily="66" charset="0"/>
              <a:ea typeface="+mn-ea"/>
              <a:cs typeface="+mn-cs"/>
            </a:rPr>
            <a:t>th</a:t>
          </a:r>
          <a:r>
            <a:rPr lang="en-US" sz="900" b="1" dirty="0">
              <a:solidFill>
                <a:schemeClr val="tx1"/>
              </a:solidFill>
              <a:effectLst/>
              <a:latin typeface="Comic Sans MS" panose="030F0702030302020204" pitchFamily="66" charset="0"/>
              <a:ea typeface="+mn-ea"/>
              <a:cs typeface="+mn-cs"/>
            </a:rPr>
            <a:t> centuries</a:t>
          </a:r>
        </a:p>
        <a:p>
          <a:pPr rtl="0"/>
          <a:endParaRPr lang="en-US" sz="900" dirty="0">
            <a:latin typeface="Comic Sans MS"/>
          </a:endParaRPr>
        </a:p>
        <a:p>
          <a:pPr rtl="0"/>
          <a:r>
            <a:rPr lang="en-GB" sz="900" b="1" dirty="0">
              <a:solidFill>
                <a:srgbClr val="000000"/>
              </a:solidFill>
              <a:latin typeface="Comic Sans MS"/>
            </a:rPr>
            <a:t>1853</a:t>
          </a:r>
          <a:r>
            <a:rPr lang="en-GB" sz="900" b="0" dirty="0">
              <a:solidFill>
                <a:srgbClr val="000000"/>
              </a:solidFill>
              <a:latin typeface="Comic Sans MS"/>
            </a:rPr>
            <a:t> – Smallpox vaccination</a:t>
          </a:r>
        </a:p>
        <a:p>
          <a:pPr rtl="0"/>
          <a:r>
            <a:rPr lang="en-GB" sz="900" b="1" dirty="0">
              <a:solidFill>
                <a:srgbClr val="000000"/>
              </a:solidFill>
              <a:latin typeface="Comic Sans MS"/>
            </a:rPr>
            <a:t>1861</a:t>
          </a:r>
          <a:r>
            <a:rPr lang="en-GB" sz="900" b="0" dirty="0">
              <a:solidFill>
                <a:srgbClr val="000000"/>
              </a:solidFill>
              <a:latin typeface="Comic Sans MS"/>
            </a:rPr>
            <a:t> – Pasteur’s Germ Theory</a:t>
          </a:r>
        </a:p>
        <a:p>
          <a:pPr rtl="0"/>
          <a:r>
            <a:rPr lang="en-GB" sz="900" b="1" dirty="0">
              <a:solidFill>
                <a:srgbClr val="000000"/>
              </a:solidFill>
              <a:latin typeface="Comic Sans MS"/>
            </a:rPr>
            <a:t>1875</a:t>
          </a:r>
          <a:r>
            <a:rPr lang="en-GB" sz="900" b="0" dirty="0">
              <a:solidFill>
                <a:srgbClr val="000000"/>
              </a:solidFill>
              <a:latin typeface="Comic Sans MS"/>
            </a:rPr>
            <a:t> – Public Health Act</a:t>
          </a:r>
          <a:endParaRPr lang="en-US" sz="900" b="0" dirty="0">
            <a:latin typeface="Comic Sans MS"/>
          </a:endParaRPr>
        </a:p>
      </dgm:t>
    </dgm:pt>
    <dgm:pt modelId="{3828C525-642F-4751-81B9-D6822A434F56}" type="parTrans" cxnId="{848AE05D-1959-4E39-B908-F3120F1E3763}">
      <dgm:prSet/>
      <dgm:spPr/>
      <dgm:t>
        <a:bodyPr/>
        <a:lstStyle/>
        <a:p>
          <a:endParaRPr lang="en-US" sz="900">
            <a:latin typeface="Comic Sans MS" panose="030F0702030302020204" pitchFamily="66" charset="0"/>
          </a:endParaRPr>
        </a:p>
      </dgm:t>
    </dgm:pt>
    <dgm:pt modelId="{55F890DA-E502-4550-B90D-5E08288715FD}" type="sibTrans" cxnId="{848AE05D-1959-4E39-B908-F3120F1E3763}">
      <dgm:prSet custT="1"/>
      <dgm:spPr/>
      <dgm:t>
        <a:bodyPr/>
        <a:lstStyle/>
        <a:p>
          <a:endParaRPr lang="en-US" sz="900">
            <a:latin typeface="Comic Sans MS" panose="030F0702030302020204" pitchFamily="66" charset="0"/>
          </a:endParaRPr>
        </a:p>
      </dgm:t>
    </dgm:pt>
    <dgm:pt modelId="{E4A25682-57F6-48F2-8D21-53887DB231D9}">
      <dgm:prSet phldrT="[Text]" custT="1"/>
      <dgm:spPr/>
      <dgm:t>
        <a:bodyPr/>
        <a:lstStyle/>
        <a:p>
          <a:pPr rtl="0"/>
          <a:r>
            <a:rPr lang="en-US" sz="900" b="1" dirty="0">
              <a:solidFill>
                <a:schemeClr val="tx1"/>
              </a:solidFill>
              <a:effectLst/>
              <a:latin typeface="Comic Sans MS" panose="030F0702030302020204" pitchFamily="66" charset="0"/>
              <a:ea typeface="+mn-ea"/>
              <a:cs typeface="+mn-cs"/>
            </a:rPr>
            <a:t>Medicine in modern Britain</a:t>
          </a:r>
        </a:p>
        <a:p>
          <a:pPr rtl="0"/>
          <a:r>
            <a:rPr lang="en-US" sz="900" b="1" dirty="0">
              <a:solidFill>
                <a:schemeClr val="tx1"/>
              </a:solidFill>
              <a:effectLst/>
              <a:latin typeface="Comic Sans MS" panose="030F0702030302020204" pitchFamily="66" charset="0"/>
              <a:ea typeface="+mn-ea"/>
              <a:cs typeface="+mn-cs"/>
            </a:rPr>
            <a:t>c1900–present</a:t>
          </a:r>
        </a:p>
        <a:p>
          <a:pPr rtl="0"/>
          <a:r>
            <a:rPr lang="en-US" sz="900" b="1" dirty="0">
              <a:solidFill>
                <a:schemeClr val="tx1"/>
              </a:solidFill>
              <a:effectLst/>
              <a:latin typeface="Comic Sans MS" panose="030F0702030302020204" pitchFamily="66" charset="0"/>
              <a:ea typeface="+mn-ea"/>
              <a:cs typeface="+mn-cs"/>
            </a:rPr>
            <a:t>20</a:t>
          </a:r>
          <a:r>
            <a:rPr lang="en-US" sz="900" b="1" baseline="30000" dirty="0">
              <a:solidFill>
                <a:schemeClr val="tx1"/>
              </a:solidFill>
              <a:effectLst/>
              <a:latin typeface="Comic Sans MS" panose="030F0702030302020204" pitchFamily="66" charset="0"/>
              <a:ea typeface="+mn-ea"/>
              <a:cs typeface="+mn-cs"/>
            </a:rPr>
            <a:t>th</a:t>
          </a:r>
          <a:r>
            <a:rPr lang="en-US" sz="900" b="1" dirty="0">
              <a:solidFill>
                <a:schemeClr val="tx1"/>
              </a:solidFill>
              <a:effectLst/>
              <a:latin typeface="Comic Sans MS" panose="030F0702030302020204" pitchFamily="66" charset="0"/>
              <a:ea typeface="+mn-ea"/>
              <a:cs typeface="+mn-cs"/>
            </a:rPr>
            <a:t> and 21</a:t>
          </a:r>
          <a:r>
            <a:rPr lang="en-US" sz="900" b="1" baseline="30000" dirty="0">
              <a:solidFill>
                <a:schemeClr val="tx1"/>
              </a:solidFill>
              <a:effectLst/>
              <a:latin typeface="Comic Sans MS" panose="030F0702030302020204" pitchFamily="66" charset="0"/>
              <a:ea typeface="+mn-ea"/>
              <a:cs typeface="+mn-cs"/>
            </a:rPr>
            <a:t>st</a:t>
          </a:r>
          <a:r>
            <a:rPr lang="en-US" sz="900" b="1" dirty="0">
              <a:solidFill>
                <a:schemeClr val="tx1"/>
              </a:solidFill>
              <a:effectLst/>
              <a:latin typeface="Comic Sans MS" panose="030F0702030302020204" pitchFamily="66" charset="0"/>
              <a:ea typeface="+mn-ea"/>
              <a:cs typeface="+mn-cs"/>
            </a:rPr>
            <a:t> century </a:t>
          </a:r>
        </a:p>
        <a:p>
          <a:pPr rtl="0"/>
          <a:endParaRPr lang="en-GB" sz="900" b="1" dirty="0">
            <a:solidFill>
              <a:srgbClr val="000000"/>
            </a:solidFill>
            <a:latin typeface="Comic Sans MS"/>
          </a:endParaRPr>
        </a:p>
        <a:p>
          <a:pPr rtl="0"/>
          <a:r>
            <a:rPr lang="en-GB" sz="900" b="1" dirty="0">
              <a:solidFill>
                <a:srgbClr val="000000"/>
              </a:solidFill>
              <a:latin typeface="Comic Sans MS"/>
            </a:rPr>
            <a:t>1909- </a:t>
          </a:r>
          <a:r>
            <a:rPr lang="en-GB" sz="900" b="0" dirty="0">
              <a:solidFill>
                <a:srgbClr val="000000"/>
              </a:solidFill>
              <a:latin typeface="Comic Sans MS"/>
            </a:rPr>
            <a:t>First magic bullet</a:t>
          </a:r>
        </a:p>
        <a:p>
          <a:pPr rtl="0"/>
          <a:r>
            <a:rPr lang="en-GB" sz="900" b="1" dirty="0">
              <a:solidFill>
                <a:srgbClr val="000000"/>
              </a:solidFill>
              <a:latin typeface="Comic Sans MS"/>
            </a:rPr>
            <a:t>1928 – </a:t>
          </a:r>
          <a:r>
            <a:rPr lang="en-GB" sz="900" b="0" dirty="0">
              <a:solidFill>
                <a:srgbClr val="000000"/>
              </a:solidFill>
              <a:latin typeface="Comic Sans MS"/>
            </a:rPr>
            <a:t>Penicillin discovered</a:t>
          </a:r>
        </a:p>
        <a:p>
          <a:pPr rtl="0"/>
          <a:r>
            <a:rPr lang="en-GB" sz="900" b="1" dirty="0">
              <a:solidFill>
                <a:srgbClr val="000000"/>
              </a:solidFill>
              <a:latin typeface="Comic Sans MS"/>
            </a:rPr>
            <a:t>1948 – </a:t>
          </a:r>
          <a:r>
            <a:rPr lang="en-GB" sz="900" b="0" dirty="0">
              <a:solidFill>
                <a:srgbClr val="000000"/>
              </a:solidFill>
              <a:latin typeface="Comic Sans MS"/>
            </a:rPr>
            <a:t>NHS founded</a:t>
          </a:r>
        </a:p>
        <a:p>
          <a:pPr rtl="0"/>
          <a:r>
            <a:rPr lang="en-GB" sz="900" b="1" dirty="0">
              <a:solidFill>
                <a:srgbClr val="000000"/>
              </a:solidFill>
              <a:latin typeface="Comic Sans MS"/>
            </a:rPr>
            <a:t>1953 – </a:t>
          </a:r>
          <a:r>
            <a:rPr lang="en-GB" sz="900" b="0" dirty="0">
              <a:solidFill>
                <a:srgbClr val="000000"/>
              </a:solidFill>
              <a:latin typeface="Comic Sans MS"/>
            </a:rPr>
            <a:t>DNA discovered</a:t>
          </a:r>
        </a:p>
      </dgm:t>
    </dgm:pt>
    <dgm:pt modelId="{AD5D3FED-1E13-4840-B84A-9AC76136DBDF}" type="parTrans" cxnId="{5331DA7F-A5CB-429C-A2C3-395A21D0F15C}">
      <dgm:prSet/>
      <dgm:spPr/>
      <dgm:t>
        <a:bodyPr/>
        <a:lstStyle/>
        <a:p>
          <a:endParaRPr lang="en-US" sz="900">
            <a:latin typeface="Comic Sans MS" panose="030F0702030302020204" pitchFamily="66" charset="0"/>
          </a:endParaRPr>
        </a:p>
      </dgm:t>
    </dgm:pt>
    <dgm:pt modelId="{7869ABE1-7231-4919-ACF1-C1F15F2845E5}" type="sibTrans" cxnId="{5331DA7F-A5CB-429C-A2C3-395A21D0F15C}">
      <dgm:prSet custT="1"/>
      <dgm:spPr/>
      <dgm:t>
        <a:bodyPr/>
        <a:lstStyle/>
        <a:p>
          <a:endParaRPr lang="en-US" sz="900">
            <a:latin typeface="Comic Sans MS" panose="030F0702030302020204" pitchFamily="66" charset="0"/>
          </a:endParaRPr>
        </a:p>
      </dgm:t>
    </dgm:pt>
    <dgm:pt modelId="{52398AE3-6CD9-4839-BB63-C2F94EA623B4}" type="pres">
      <dgm:prSet presAssocID="{64532A9B-21DC-4D90-AFFA-E498B50D69B9}" presName="Name0" presStyleCnt="0">
        <dgm:presLayoutVars>
          <dgm:dir/>
          <dgm:resizeHandles val="exact"/>
        </dgm:presLayoutVars>
      </dgm:prSet>
      <dgm:spPr/>
    </dgm:pt>
    <dgm:pt modelId="{03587BFF-F493-4B25-8A97-DF97351AAE9C}" type="pres">
      <dgm:prSet presAssocID="{AEFA1E4F-B7DA-4591-B668-A09D1852E85A}" presName="node" presStyleLbl="node1" presStyleIdx="0" presStyleCnt="4" custScaleX="94301" custLinFactNeighborX="-1984" custLinFactNeighborY="-1789">
        <dgm:presLayoutVars>
          <dgm:bulletEnabled val="1"/>
        </dgm:presLayoutVars>
      </dgm:prSet>
      <dgm:spPr/>
    </dgm:pt>
    <dgm:pt modelId="{9F3377B1-A826-41D5-AED8-21DF3732A378}" type="pres">
      <dgm:prSet presAssocID="{DCB88A9E-D2FA-49E1-BBEF-9BE934568574}" presName="sibTrans" presStyleLbl="sibTrans2D1" presStyleIdx="0" presStyleCnt="3"/>
      <dgm:spPr/>
    </dgm:pt>
    <dgm:pt modelId="{79695696-AB20-426C-AF96-494F6B273E9C}" type="pres">
      <dgm:prSet presAssocID="{DCB88A9E-D2FA-49E1-BBEF-9BE934568574}" presName="connectorText" presStyleLbl="sibTrans2D1" presStyleIdx="0" presStyleCnt="3"/>
      <dgm:spPr/>
    </dgm:pt>
    <dgm:pt modelId="{1A1EFFCA-0380-48C3-BD95-EAB525D3A66E}" type="pres">
      <dgm:prSet presAssocID="{3F20890E-0683-441E-A80E-813D96A83237}" presName="node" presStyleLbl="node1" presStyleIdx="1" presStyleCnt="4" custScaleX="138062">
        <dgm:presLayoutVars>
          <dgm:bulletEnabled val="1"/>
        </dgm:presLayoutVars>
      </dgm:prSet>
      <dgm:spPr/>
    </dgm:pt>
    <dgm:pt modelId="{45F5DA46-2C90-4A4C-9D2D-959FEC95F454}" type="pres">
      <dgm:prSet presAssocID="{94A5EC90-4456-429E-974F-AD0A1286348D}" presName="sibTrans" presStyleLbl="sibTrans2D1" presStyleIdx="1" presStyleCnt="3"/>
      <dgm:spPr/>
    </dgm:pt>
    <dgm:pt modelId="{A390A47A-66C0-4EF4-911D-3A1F2EA1B735}" type="pres">
      <dgm:prSet presAssocID="{94A5EC90-4456-429E-974F-AD0A1286348D}" presName="connectorText" presStyleLbl="sibTrans2D1" presStyleIdx="1" presStyleCnt="3"/>
      <dgm:spPr/>
    </dgm:pt>
    <dgm:pt modelId="{0FA1809E-C07E-467A-8A53-28FD41C3DD5B}" type="pres">
      <dgm:prSet presAssocID="{55091136-935E-47CC-BADE-2DF3164B7112}" presName="node" presStyleLbl="node1" presStyleIdx="2" presStyleCnt="4" custScaleX="134954">
        <dgm:presLayoutVars>
          <dgm:bulletEnabled val="1"/>
        </dgm:presLayoutVars>
      </dgm:prSet>
      <dgm:spPr/>
    </dgm:pt>
    <dgm:pt modelId="{39F1DE40-0BB5-4FED-9BF2-F2DED1C21D78}" type="pres">
      <dgm:prSet presAssocID="{55F890DA-E502-4550-B90D-5E08288715FD}" presName="sibTrans" presStyleLbl="sibTrans2D1" presStyleIdx="2" presStyleCnt="3"/>
      <dgm:spPr/>
    </dgm:pt>
    <dgm:pt modelId="{774FB5EB-063D-4653-A40D-880E3E0F0C74}" type="pres">
      <dgm:prSet presAssocID="{55F890DA-E502-4550-B90D-5E08288715FD}" presName="connectorText" presStyleLbl="sibTrans2D1" presStyleIdx="2" presStyleCnt="3"/>
      <dgm:spPr/>
    </dgm:pt>
    <dgm:pt modelId="{0B597F02-13FB-47ED-8F9A-AF9C388554D8}" type="pres">
      <dgm:prSet presAssocID="{E4A25682-57F6-48F2-8D21-53887DB231D9}" presName="node" presStyleLbl="node1" presStyleIdx="3" presStyleCnt="4" custScaleX="133256">
        <dgm:presLayoutVars>
          <dgm:bulletEnabled val="1"/>
        </dgm:presLayoutVars>
      </dgm:prSet>
      <dgm:spPr/>
    </dgm:pt>
  </dgm:ptLst>
  <dgm:cxnLst>
    <dgm:cxn modelId="{15F05F16-9F5D-410B-A035-68A1F0345F78}" type="presOf" srcId="{94A5EC90-4456-429E-974F-AD0A1286348D}" destId="{A390A47A-66C0-4EF4-911D-3A1F2EA1B735}" srcOrd="1" destOrd="0" presId="urn:microsoft.com/office/officeart/2005/8/layout/process1"/>
    <dgm:cxn modelId="{BB125F17-B2B7-4CE4-ABA6-CB0D5F931A50}" type="presOf" srcId="{64532A9B-21DC-4D90-AFFA-E498B50D69B9}" destId="{52398AE3-6CD9-4839-BB63-C2F94EA623B4}" srcOrd="0" destOrd="0" presId="urn:microsoft.com/office/officeart/2005/8/layout/process1"/>
    <dgm:cxn modelId="{22A10D21-24C3-4BA8-8F88-8FEFAA47B283}" type="presOf" srcId="{3F20890E-0683-441E-A80E-813D96A83237}" destId="{1A1EFFCA-0380-48C3-BD95-EAB525D3A66E}" srcOrd="0" destOrd="0" presId="urn:microsoft.com/office/officeart/2005/8/layout/process1"/>
    <dgm:cxn modelId="{2C372E31-7314-4408-81D1-B017F71D921C}" type="presOf" srcId="{55091136-935E-47CC-BADE-2DF3164B7112}" destId="{0FA1809E-C07E-467A-8A53-28FD41C3DD5B}" srcOrd="0" destOrd="0" presId="urn:microsoft.com/office/officeart/2005/8/layout/process1"/>
    <dgm:cxn modelId="{8B8AA53A-C673-47C2-8C59-E5BBF27A763D}" srcId="{64532A9B-21DC-4D90-AFFA-E498B50D69B9}" destId="{AEFA1E4F-B7DA-4591-B668-A09D1852E85A}" srcOrd="0" destOrd="0" parTransId="{95E4FEDE-376C-401D-8A6A-E91B02BEF12B}" sibTransId="{DCB88A9E-D2FA-49E1-BBEF-9BE934568574}"/>
    <dgm:cxn modelId="{848AE05D-1959-4E39-B908-F3120F1E3763}" srcId="{64532A9B-21DC-4D90-AFFA-E498B50D69B9}" destId="{55091136-935E-47CC-BADE-2DF3164B7112}" srcOrd="2" destOrd="0" parTransId="{3828C525-642F-4751-81B9-D6822A434F56}" sibTransId="{55F890DA-E502-4550-B90D-5E08288715FD}"/>
    <dgm:cxn modelId="{E802A151-A057-4E2E-BE58-4F8117E96A9D}" type="presOf" srcId="{94A5EC90-4456-429E-974F-AD0A1286348D}" destId="{45F5DA46-2C90-4A4C-9D2D-959FEC95F454}" srcOrd="0" destOrd="0" presId="urn:microsoft.com/office/officeart/2005/8/layout/process1"/>
    <dgm:cxn modelId="{1F85C377-4068-4FED-A9BD-D48D3AAC472F}" type="presOf" srcId="{55F890DA-E502-4550-B90D-5E08288715FD}" destId="{774FB5EB-063D-4653-A40D-880E3E0F0C74}" srcOrd="1" destOrd="0" presId="urn:microsoft.com/office/officeart/2005/8/layout/process1"/>
    <dgm:cxn modelId="{7987157C-A28E-4D43-BDB4-FC26F78A0F98}" type="presOf" srcId="{DCB88A9E-D2FA-49E1-BBEF-9BE934568574}" destId="{9F3377B1-A826-41D5-AED8-21DF3732A378}" srcOrd="0" destOrd="0" presId="urn:microsoft.com/office/officeart/2005/8/layout/process1"/>
    <dgm:cxn modelId="{5331DA7F-A5CB-429C-A2C3-395A21D0F15C}" srcId="{64532A9B-21DC-4D90-AFFA-E498B50D69B9}" destId="{E4A25682-57F6-48F2-8D21-53887DB231D9}" srcOrd="3" destOrd="0" parTransId="{AD5D3FED-1E13-4840-B84A-9AC76136DBDF}" sibTransId="{7869ABE1-7231-4919-ACF1-C1F15F2845E5}"/>
    <dgm:cxn modelId="{8D4459AC-1565-4B65-A184-5A85908D245D}" type="presOf" srcId="{E4A25682-57F6-48F2-8D21-53887DB231D9}" destId="{0B597F02-13FB-47ED-8F9A-AF9C388554D8}" srcOrd="0" destOrd="0" presId="urn:microsoft.com/office/officeart/2005/8/layout/process1"/>
    <dgm:cxn modelId="{606F2ADF-FFD0-4D7D-B7FB-68F9E17AB34B}" srcId="{64532A9B-21DC-4D90-AFFA-E498B50D69B9}" destId="{3F20890E-0683-441E-A80E-813D96A83237}" srcOrd="1" destOrd="0" parTransId="{06886125-B3B7-4088-BF57-6846073CF3A4}" sibTransId="{94A5EC90-4456-429E-974F-AD0A1286348D}"/>
    <dgm:cxn modelId="{8E061BED-5A3C-47BE-B4C9-5849674460B0}" type="presOf" srcId="{55F890DA-E502-4550-B90D-5E08288715FD}" destId="{39F1DE40-0BB5-4FED-9BF2-F2DED1C21D78}" srcOrd="0" destOrd="0" presId="urn:microsoft.com/office/officeart/2005/8/layout/process1"/>
    <dgm:cxn modelId="{D6EF8EF3-F56F-477D-9317-398650A6E294}" type="presOf" srcId="{AEFA1E4F-B7DA-4591-B668-A09D1852E85A}" destId="{03587BFF-F493-4B25-8A97-DF97351AAE9C}" srcOrd="0" destOrd="0" presId="urn:microsoft.com/office/officeart/2005/8/layout/process1"/>
    <dgm:cxn modelId="{074823FC-375E-4AFC-8069-8D75E5000BC6}" type="presOf" srcId="{DCB88A9E-D2FA-49E1-BBEF-9BE934568574}" destId="{79695696-AB20-426C-AF96-494F6B273E9C}" srcOrd="1" destOrd="0" presId="urn:microsoft.com/office/officeart/2005/8/layout/process1"/>
    <dgm:cxn modelId="{F351F408-DF5A-44B7-8664-B4259F852D15}" type="presParOf" srcId="{52398AE3-6CD9-4839-BB63-C2F94EA623B4}" destId="{03587BFF-F493-4B25-8A97-DF97351AAE9C}" srcOrd="0" destOrd="0" presId="urn:microsoft.com/office/officeart/2005/8/layout/process1"/>
    <dgm:cxn modelId="{49637C55-2A88-4696-A14B-42D5F4BBE845}" type="presParOf" srcId="{52398AE3-6CD9-4839-BB63-C2F94EA623B4}" destId="{9F3377B1-A826-41D5-AED8-21DF3732A378}" srcOrd="1" destOrd="0" presId="urn:microsoft.com/office/officeart/2005/8/layout/process1"/>
    <dgm:cxn modelId="{593F5FF1-469D-4501-B4AD-05DA57F73879}" type="presParOf" srcId="{9F3377B1-A826-41D5-AED8-21DF3732A378}" destId="{79695696-AB20-426C-AF96-494F6B273E9C}" srcOrd="0" destOrd="0" presId="urn:microsoft.com/office/officeart/2005/8/layout/process1"/>
    <dgm:cxn modelId="{3C85622E-A0B1-4A57-8F0F-202042994AE3}" type="presParOf" srcId="{52398AE3-6CD9-4839-BB63-C2F94EA623B4}" destId="{1A1EFFCA-0380-48C3-BD95-EAB525D3A66E}" srcOrd="2" destOrd="0" presId="urn:microsoft.com/office/officeart/2005/8/layout/process1"/>
    <dgm:cxn modelId="{AE417C5C-7F9A-4D77-87DC-1CE1390CFA7B}" type="presParOf" srcId="{52398AE3-6CD9-4839-BB63-C2F94EA623B4}" destId="{45F5DA46-2C90-4A4C-9D2D-959FEC95F454}" srcOrd="3" destOrd="0" presId="urn:microsoft.com/office/officeart/2005/8/layout/process1"/>
    <dgm:cxn modelId="{367A8BCB-585D-47AE-9184-FF41D8E6C2FA}" type="presParOf" srcId="{45F5DA46-2C90-4A4C-9D2D-959FEC95F454}" destId="{A390A47A-66C0-4EF4-911D-3A1F2EA1B735}" srcOrd="0" destOrd="0" presId="urn:microsoft.com/office/officeart/2005/8/layout/process1"/>
    <dgm:cxn modelId="{2F1205AB-977E-4BE2-9AC0-218D5EB99423}" type="presParOf" srcId="{52398AE3-6CD9-4839-BB63-C2F94EA623B4}" destId="{0FA1809E-C07E-467A-8A53-28FD41C3DD5B}" srcOrd="4" destOrd="0" presId="urn:microsoft.com/office/officeart/2005/8/layout/process1"/>
    <dgm:cxn modelId="{88DF3E7E-C460-478F-9AF9-0AF3B2F64C3A}" type="presParOf" srcId="{52398AE3-6CD9-4839-BB63-C2F94EA623B4}" destId="{39F1DE40-0BB5-4FED-9BF2-F2DED1C21D78}" srcOrd="5" destOrd="0" presId="urn:microsoft.com/office/officeart/2005/8/layout/process1"/>
    <dgm:cxn modelId="{415A12C1-7EC3-473D-A8A3-D308BBF63576}" type="presParOf" srcId="{39F1DE40-0BB5-4FED-9BF2-F2DED1C21D78}" destId="{774FB5EB-063D-4653-A40D-880E3E0F0C74}" srcOrd="0" destOrd="0" presId="urn:microsoft.com/office/officeart/2005/8/layout/process1"/>
    <dgm:cxn modelId="{D81BEE91-A43A-4447-A80B-0C1D35838B2B}" type="presParOf" srcId="{52398AE3-6CD9-4839-BB63-C2F94EA623B4}" destId="{0B597F02-13FB-47ED-8F9A-AF9C388554D8}"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532A9B-21DC-4D90-AFFA-E498B50D69B9}" type="doc">
      <dgm:prSet loTypeId="urn:microsoft.com/office/officeart/2005/8/layout/process1" loCatId="process" qsTypeId="urn:microsoft.com/office/officeart/2005/8/quickstyle/simple1" qsCatId="simple" csTypeId="urn:microsoft.com/office/officeart/2005/8/colors/accent0_1" csCatId="mainScheme" phldr="1"/>
      <dgm:spPr/>
    </dgm:pt>
    <dgm:pt modelId="{AEFA1E4F-B7DA-4591-B668-A09D1852E85A}">
      <dgm:prSet phldrT="[Text]" custT="1"/>
      <dgm:spPr/>
      <dgm:t>
        <a:bodyPr/>
        <a:lstStyle/>
        <a:p>
          <a:r>
            <a:rPr lang="en-US" sz="900" b="1">
              <a:solidFill>
                <a:schemeClr val="tx1"/>
              </a:solidFill>
              <a:effectLst/>
              <a:latin typeface="Comic Sans MS" panose="030F0702030302020204" pitchFamily="66" charset="0"/>
              <a:ea typeface="+mn-ea"/>
              <a:cs typeface="+mn-cs"/>
            </a:rPr>
            <a:t>5</a:t>
          </a:r>
          <a:r>
            <a:rPr lang="en-US" sz="900" b="1" baseline="30000">
              <a:solidFill>
                <a:schemeClr val="tx1"/>
              </a:solidFill>
              <a:effectLst/>
              <a:latin typeface="Comic Sans MS" panose="030F0702030302020204" pitchFamily="66" charset="0"/>
              <a:ea typeface="+mn-ea"/>
              <a:cs typeface="+mn-cs"/>
            </a:rPr>
            <a:t>th</a:t>
          </a:r>
          <a:r>
            <a:rPr lang="en-US" sz="900" b="1">
              <a:solidFill>
                <a:schemeClr val="tx1"/>
              </a:solidFill>
              <a:effectLst/>
              <a:latin typeface="Comic Sans MS" panose="030F0702030302020204" pitchFamily="66" charset="0"/>
              <a:ea typeface="+mn-ea"/>
              <a:cs typeface="+mn-cs"/>
            </a:rPr>
            <a:t> century BC</a:t>
          </a:r>
        </a:p>
        <a:p>
          <a:endParaRPr lang="en-US" sz="900" b="1">
            <a:solidFill>
              <a:schemeClr val="tx1"/>
            </a:solidFill>
            <a:effectLst/>
            <a:latin typeface="Comic Sans MS" panose="030F0702030302020204" pitchFamily="66" charset="0"/>
            <a:ea typeface="+mn-ea"/>
            <a:cs typeface="+mn-cs"/>
          </a:endParaRPr>
        </a:p>
        <a:p>
          <a:r>
            <a:rPr lang="en-US" sz="900" b="0">
              <a:solidFill>
                <a:schemeClr val="tx1"/>
              </a:solidFill>
              <a:effectLst/>
              <a:latin typeface="Comic Sans MS" panose="030F0702030302020204" pitchFamily="66" charset="0"/>
              <a:ea typeface="+mn-ea"/>
              <a:cs typeface="+mn-cs"/>
            </a:rPr>
            <a:t>Ancient Greek Doctor Hippocrates wrote about the Four </a:t>
          </a:r>
          <a:r>
            <a:rPr lang="en-US" sz="900" b="0" err="1">
              <a:solidFill>
                <a:schemeClr val="tx1"/>
              </a:solidFill>
              <a:effectLst/>
              <a:latin typeface="Comic Sans MS" panose="030F0702030302020204" pitchFamily="66" charset="0"/>
              <a:ea typeface="+mn-ea"/>
              <a:cs typeface="+mn-cs"/>
            </a:rPr>
            <a:t>Humours</a:t>
          </a:r>
          <a:r>
            <a:rPr lang="en-US" sz="900" b="0">
              <a:solidFill>
                <a:schemeClr val="tx1"/>
              </a:solidFill>
              <a:effectLst/>
              <a:latin typeface="Comic Sans MS" panose="030F0702030302020204" pitchFamily="66" charset="0"/>
              <a:ea typeface="+mn-ea"/>
              <a:cs typeface="+mn-cs"/>
            </a:rPr>
            <a:t> Theory</a:t>
          </a:r>
        </a:p>
      </dgm:t>
    </dgm:pt>
    <dgm:pt modelId="{95E4FEDE-376C-401D-8A6A-E91B02BEF12B}" type="parTrans" cxnId="{8B8AA53A-C673-47C2-8C59-E5BBF27A763D}">
      <dgm:prSet/>
      <dgm:spPr/>
      <dgm:t>
        <a:bodyPr/>
        <a:lstStyle/>
        <a:p>
          <a:endParaRPr lang="en-US" sz="900">
            <a:latin typeface="Comic Sans MS" panose="030F0702030302020204" pitchFamily="66" charset="0"/>
          </a:endParaRPr>
        </a:p>
      </dgm:t>
    </dgm:pt>
    <dgm:pt modelId="{DCB88A9E-D2FA-49E1-BBEF-9BE934568574}" type="sibTrans" cxnId="{8B8AA53A-C673-47C2-8C59-E5BBF27A763D}">
      <dgm:prSet custT="1"/>
      <dgm:spPr/>
      <dgm:t>
        <a:bodyPr/>
        <a:lstStyle/>
        <a:p>
          <a:endParaRPr lang="en-US" sz="900">
            <a:latin typeface="Comic Sans MS" panose="030F0702030302020204" pitchFamily="66" charset="0"/>
          </a:endParaRPr>
        </a:p>
      </dgm:t>
    </dgm:pt>
    <dgm:pt modelId="{3F20890E-0683-441E-A80E-813D96A83237}">
      <dgm:prSet phldrT="[Text]" custT="1"/>
      <dgm:spPr/>
      <dgm:t>
        <a:bodyPr/>
        <a:lstStyle/>
        <a:p>
          <a:r>
            <a:rPr lang="en-US" sz="900" b="1">
              <a:latin typeface="Comic Sans MS"/>
            </a:rPr>
            <a:t>2</a:t>
          </a:r>
          <a:r>
            <a:rPr lang="en-US" sz="900" b="1" baseline="30000">
              <a:latin typeface="Comic Sans MS"/>
            </a:rPr>
            <a:t>nd</a:t>
          </a:r>
          <a:r>
            <a:rPr lang="en-US" sz="900" b="1">
              <a:latin typeface="Comic Sans MS"/>
            </a:rPr>
            <a:t> Century AD</a:t>
          </a:r>
          <a:endParaRPr lang="en-US" sz="900" b="0">
            <a:latin typeface="Comic Sans MS"/>
          </a:endParaRPr>
        </a:p>
        <a:p>
          <a:endParaRPr lang="en-US" sz="900" b="0">
            <a:latin typeface="Comic Sans MS"/>
          </a:endParaRPr>
        </a:p>
        <a:p>
          <a:r>
            <a:rPr lang="en-US" sz="900" b="0">
              <a:latin typeface="Comic Sans MS"/>
            </a:rPr>
            <a:t>Ancient Greek Doctor Galen worked in Ancient Rome</a:t>
          </a:r>
        </a:p>
      </dgm:t>
    </dgm:pt>
    <dgm:pt modelId="{06886125-B3B7-4088-BF57-6846073CF3A4}" type="parTrans" cxnId="{606F2ADF-FFD0-4D7D-B7FB-68F9E17AB34B}">
      <dgm:prSet/>
      <dgm:spPr/>
      <dgm:t>
        <a:bodyPr/>
        <a:lstStyle/>
        <a:p>
          <a:endParaRPr lang="en-US" sz="900">
            <a:latin typeface="Comic Sans MS" panose="030F0702030302020204" pitchFamily="66" charset="0"/>
          </a:endParaRPr>
        </a:p>
      </dgm:t>
    </dgm:pt>
    <dgm:pt modelId="{94A5EC90-4456-429E-974F-AD0A1286348D}" type="sibTrans" cxnId="{606F2ADF-FFD0-4D7D-B7FB-68F9E17AB34B}">
      <dgm:prSet custT="1"/>
      <dgm:spPr/>
      <dgm:t>
        <a:bodyPr/>
        <a:lstStyle/>
        <a:p>
          <a:endParaRPr lang="en-US" sz="900">
            <a:latin typeface="Comic Sans MS" panose="030F0702030302020204" pitchFamily="66" charset="0"/>
          </a:endParaRPr>
        </a:p>
      </dgm:t>
    </dgm:pt>
    <dgm:pt modelId="{55091136-935E-47CC-BADE-2DF3164B7112}">
      <dgm:prSet phldrT="[Text]" custT="1"/>
      <dgm:spPr/>
      <dgm:t>
        <a:bodyPr/>
        <a:lstStyle/>
        <a:p>
          <a:pPr rtl="0"/>
          <a:r>
            <a:rPr lang="en-GB" sz="900" b="1">
              <a:solidFill>
                <a:srgbClr val="000000"/>
              </a:solidFill>
              <a:latin typeface="Comic Sans MS"/>
            </a:rPr>
            <a:t>12</a:t>
          </a:r>
          <a:r>
            <a:rPr lang="en-GB" sz="900" b="1" baseline="30000">
              <a:solidFill>
                <a:srgbClr val="000000"/>
              </a:solidFill>
              <a:latin typeface="Comic Sans MS"/>
            </a:rPr>
            <a:t>th</a:t>
          </a:r>
          <a:r>
            <a:rPr lang="en-GB" sz="900" b="1">
              <a:solidFill>
                <a:srgbClr val="000000"/>
              </a:solidFill>
              <a:latin typeface="Comic Sans MS"/>
            </a:rPr>
            <a:t> century</a:t>
          </a:r>
        </a:p>
        <a:p>
          <a:r>
            <a:rPr lang="en-GB" sz="900" b="0">
              <a:solidFill>
                <a:srgbClr val="000000"/>
              </a:solidFill>
              <a:latin typeface="Comic Sans MS"/>
            </a:rPr>
            <a:t>(1100s)</a:t>
          </a:r>
        </a:p>
        <a:p>
          <a:r>
            <a:rPr lang="en-GB" sz="900" b="0">
              <a:solidFill>
                <a:srgbClr val="000000"/>
              </a:solidFill>
              <a:latin typeface="Comic Sans MS"/>
            </a:rPr>
            <a:t>Use of Astrology in medicine is brought to Europe from the Middle East</a:t>
          </a:r>
        </a:p>
        <a:p>
          <a:endParaRPr lang="en-US" sz="900" b="0">
            <a:latin typeface="Comic Sans MS"/>
          </a:endParaRPr>
        </a:p>
      </dgm:t>
    </dgm:pt>
    <dgm:pt modelId="{3828C525-642F-4751-81B9-D6822A434F56}" type="parTrans" cxnId="{848AE05D-1959-4E39-B908-F3120F1E3763}">
      <dgm:prSet/>
      <dgm:spPr/>
      <dgm:t>
        <a:bodyPr/>
        <a:lstStyle/>
        <a:p>
          <a:endParaRPr lang="en-US" sz="900">
            <a:latin typeface="Comic Sans MS" panose="030F0702030302020204" pitchFamily="66" charset="0"/>
          </a:endParaRPr>
        </a:p>
      </dgm:t>
    </dgm:pt>
    <dgm:pt modelId="{55F890DA-E502-4550-B90D-5E08288715FD}" type="sibTrans" cxnId="{848AE05D-1959-4E39-B908-F3120F1E3763}">
      <dgm:prSet custT="1"/>
      <dgm:spPr/>
      <dgm:t>
        <a:bodyPr/>
        <a:lstStyle/>
        <a:p>
          <a:endParaRPr lang="en-US" sz="900">
            <a:latin typeface="Comic Sans MS" panose="030F0702030302020204" pitchFamily="66" charset="0"/>
          </a:endParaRPr>
        </a:p>
      </dgm:t>
    </dgm:pt>
    <dgm:pt modelId="{E4A25682-57F6-48F2-8D21-53887DB231D9}">
      <dgm:prSet phldrT="[Text]" custT="1"/>
      <dgm:spPr/>
      <dgm:t>
        <a:bodyPr/>
        <a:lstStyle/>
        <a:p>
          <a:pPr rtl="0"/>
          <a:r>
            <a:rPr lang="en-US" sz="900" b="1">
              <a:solidFill>
                <a:schemeClr val="tx1"/>
              </a:solidFill>
              <a:effectLst/>
              <a:latin typeface="Comic Sans MS" panose="030F0702030302020204" pitchFamily="66" charset="0"/>
              <a:ea typeface="+mn-ea"/>
              <a:cs typeface="+mn-cs"/>
            </a:rPr>
            <a:t>c1250</a:t>
          </a:r>
        </a:p>
        <a:p>
          <a:endParaRPr lang="en-US" sz="900" b="1">
            <a:solidFill>
              <a:schemeClr val="tx1"/>
            </a:solidFill>
            <a:effectLst/>
            <a:latin typeface="Comic Sans MS" panose="030F0702030302020204" pitchFamily="66" charset="0"/>
            <a:ea typeface="+mn-ea"/>
            <a:cs typeface="+mn-cs"/>
          </a:endParaRPr>
        </a:p>
        <a:p>
          <a:r>
            <a:rPr lang="en-US" sz="900" b="0">
              <a:solidFill>
                <a:schemeClr val="tx1"/>
              </a:solidFill>
              <a:effectLst/>
              <a:latin typeface="Comic Sans MS" panose="030F0702030302020204" pitchFamily="66" charset="0"/>
              <a:ea typeface="+mn-ea"/>
              <a:cs typeface="+mn-cs"/>
            </a:rPr>
            <a:t>The beginning of your study of medicine in Medieval England</a:t>
          </a:r>
        </a:p>
        <a:p>
          <a:endParaRPr lang="en-US" sz="900" b="0">
            <a:solidFill>
              <a:schemeClr val="tx1"/>
            </a:solidFill>
            <a:effectLst/>
            <a:latin typeface="Comic Sans MS" panose="030F0702030302020204" pitchFamily="66" charset="0"/>
            <a:ea typeface="+mn-ea"/>
            <a:cs typeface="+mn-cs"/>
          </a:endParaRPr>
        </a:p>
        <a:p>
          <a:endParaRPr lang="en-US" sz="900" b="0">
            <a:latin typeface="Comic Sans MS"/>
          </a:endParaRPr>
        </a:p>
      </dgm:t>
    </dgm:pt>
    <dgm:pt modelId="{AD5D3FED-1E13-4840-B84A-9AC76136DBDF}" type="parTrans" cxnId="{5331DA7F-A5CB-429C-A2C3-395A21D0F15C}">
      <dgm:prSet/>
      <dgm:spPr/>
      <dgm:t>
        <a:bodyPr/>
        <a:lstStyle/>
        <a:p>
          <a:endParaRPr lang="en-US" sz="900">
            <a:latin typeface="Comic Sans MS" panose="030F0702030302020204" pitchFamily="66" charset="0"/>
          </a:endParaRPr>
        </a:p>
      </dgm:t>
    </dgm:pt>
    <dgm:pt modelId="{7869ABE1-7231-4919-ACF1-C1F15F2845E5}" type="sibTrans" cxnId="{5331DA7F-A5CB-429C-A2C3-395A21D0F15C}">
      <dgm:prSet custT="1"/>
      <dgm:spPr/>
      <dgm:t>
        <a:bodyPr/>
        <a:lstStyle/>
        <a:p>
          <a:endParaRPr lang="en-US" sz="900">
            <a:latin typeface="Comic Sans MS" panose="030F0702030302020204" pitchFamily="66" charset="0"/>
          </a:endParaRPr>
        </a:p>
      </dgm:t>
    </dgm:pt>
    <dgm:pt modelId="{0F3E0767-E97F-4E26-9520-EC956538DA20}">
      <dgm:prSet phldrT="[Text]" custT="1"/>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en-US" sz="900" b="1">
              <a:latin typeface="Comic Sans MS"/>
            </a:rPr>
            <a:t>1300</a:t>
          </a:r>
          <a:endParaRPr lang="en-US" sz="900" b="0">
            <a:latin typeface="Comic Sans MS"/>
          </a:endParaRPr>
        </a:p>
        <a:p>
          <a:pPr marL="0" indent="0" defTabSz="914400">
            <a:lnSpc>
              <a:spcPct val="100000"/>
            </a:lnSpc>
            <a:spcBef>
              <a:spcPts val="0"/>
            </a:spcBef>
            <a:spcAft>
              <a:spcPts val="0"/>
            </a:spcAft>
          </a:pPr>
          <a:endParaRPr lang="en-US" sz="900" b="0">
            <a:latin typeface="Comic Sans MS"/>
          </a:endParaRPr>
        </a:p>
        <a:p>
          <a:pPr marL="0" indent="0" defTabSz="914400">
            <a:lnSpc>
              <a:spcPct val="100000"/>
            </a:lnSpc>
            <a:spcBef>
              <a:spcPts val="0"/>
            </a:spcBef>
            <a:spcAft>
              <a:spcPts val="0"/>
            </a:spcAft>
          </a:pPr>
          <a:r>
            <a:rPr lang="en-US" sz="900" b="0">
              <a:latin typeface="Comic Sans MS"/>
            </a:rPr>
            <a:t>Fewer than 100 physicians in England</a:t>
          </a:r>
        </a:p>
        <a:p>
          <a:pPr marL="0" indent="0" defTabSz="914400">
            <a:lnSpc>
              <a:spcPct val="100000"/>
            </a:lnSpc>
            <a:spcBef>
              <a:spcPts val="0"/>
            </a:spcBef>
            <a:spcAft>
              <a:spcPts val="0"/>
            </a:spcAft>
          </a:pPr>
          <a:endParaRPr lang="en-US" sz="900" b="0">
            <a:solidFill>
              <a:srgbClr val="000000"/>
            </a:solidFill>
            <a:latin typeface="Comic Sans MS"/>
          </a:endParaRPr>
        </a:p>
        <a:p>
          <a:pPr marL="0" indent="0" defTabSz="914400">
            <a:lnSpc>
              <a:spcPct val="100000"/>
            </a:lnSpc>
            <a:spcBef>
              <a:spcPts val="0"/>
            </a:spcBef>
            <a:spcAft>
              <a:spcPts val="0"/>
            </a:spcAft>
          </a:pPr>
          <a:endParaRPr lang="en-US" sz="900" b="0">
            <a:solidFill>
              <a:srgbClr val="000000"/>
            </a:solidFill>
            <a:latin typeface="Comic Sans MS"/>
          </a:endParaRPr>
        </a:p>
      </dgm:t>
    </dgm:pt>
    <dgm:pt modelId="{E305CAB0-10CE-4347-94FD-CD8C6C6B62C5}" type="parTrans" cxnId="{D219264C-88E7-4080-8FFE-AE2443AB003B}">
      <dgm:prSet/>
      <dgm:spPr/>
      <dgm:t>
        <a:bodyPr/>
        <a:lstStyle/>
        <a:p>
          <a:endParaRPr lang="en-US" sz="900">
            <a:latin typeface="Comic Sans MS" panose="030F0702030302020204" pitchFamily="66" charset="0"/>
          </a:endParaRPr>
        </a:p>
      </dgm:t>
    </dgm:pt>
    <dgm:pt modelId="{48F34AD5-174E-4114-A0C2-A3D51307F103}" type="sibTrans" cxnId="{D219264C-88E7-4080-8FFE-AE2443AB003B}">
      <dgm:prSet custT="1"/>
      <dgm:spPr/>
      <dgm:t>
        <a:bodyPr/>
        <a:lstStyle/>
        <a:p>
          <a:endParaRPr lang="en-US" sz="900">
            <a:latin typeface="Comic Sans MS" panose="030F0702030302020204" pitchFamily="66" charset="0"/>
          </a:endParaRPr>
        </a:p>
      </dgm:t>
    </dgm:pt>
    <dgm:pt modelId="{46C61C2E-4C1A-49C2-A606-295C3FB989F8}">
      <dgm:prSet phldrT="[Text]" custT="1"/>
      <dgm:spPr/>
      <dgm:t>
        <a:bodyPr/>
        <a:lstStyle/>
        <a:p>
          <a:r>
            <a:rPr lang="en-US" sz="900" b="1">
              <a:latin typeface="Comic Sans MS"/>
            </a:rPr>
            <a:t>1348</a:t>
          </a:r>
          <a:endParaRPr lang="en-US" sz="900" b="0">
            <a:latin typeface="Comic Sans MS"/>
          </a:endParaRPr>
        </a:p>
        <a:p>
          <a:endParaRPr lang="en-US" sz="900" b="0">
            <a:latin typeface="Comic Sans MS"/>
          </a:endParaRPr>
        </a:p>
        <a:p>
          <a:r>
            <a:rPr lang="en-US" sz="900" b="0">
              <a:latin typeface="Comic Sans MS"/>
            </a:rPr>
            <a:t>The Black Death – a plague which killed 40% of England</a:t>
          </a:r>
          <a:endParaRPr lang="en-US" sz="900" b="0">
            <a:solidFill>
              <a:srgbClr val="FF0000"/>
            </a:solidFill>
            <a:latin typeface="Comic Sans MS"/>
          </a:endParaRPr>
        </a:p>
      </dgm:t>
    </dgm:pt>
    <dgm:pt modelId="{0DB3F8E7-58C3-4469-AC7F-BADD3D523E42}" type="sibTrans" cxnId="{E240759C-2E7C-4AF9-9CF6-833C4CA9398D}">
      <dgm:prSet custT="1"/>
      <dgm:spPr/>
      <dgm:t>
        <a:bodyPr/>
        <a:lstStyle/>
        <a:p>
          <a:endParaRPr lang="en-US" sz="900">
            <a:latin typeface="Comic Sans MS" panose="030F0702030302020204" pitchFamily="66" charset="0"/>
          </a:endParaRPr>
        </a:p>
      </dgm:t>
    </dgm:pt>
    <dgm:pt modelId="{2EFFC35E-FB59-4383-81D5-2390F606B708}" type="parTrans" cxnId="{E240759C-2E7C-4AF9-9CF6-833C4CA9398D}">
      <dgm:prSet/>
      <dgm:spPr/>
      <dgm:t>
        <a:bodyPr/>
        <a:lstStyle/>
        <a:p>
          <a:endParaRPr lang="en-US" sz="900">
            <a:latin typeface="Comic Sans MS" panose="030F0702030302020204" pitchFamily="66" charset="0"/>
          </a:endParaRPr>
        </a:p>
      </dgm:t>
    </dgm:pt>
    <dgm:pt modelId="{627626CB-8D66-440F-9349-F8BC6B014448}">
      <dgm:prSet phldr="0" custT="1"/>
      <dgm:spPr/>
      <dgm:t>
        <a:bodyPr/>
        <a:lstStyle/>
        <a:p>
          <a:pPr rtl="0"/>
          <a:r>
            <a:rPr lang="en-US" sz="900" b="1">
              <a:solidFill>
                <a:srgbClr val="000000"/>
              </a:solidFill>
              <a:latin typeface="Comic Sans MS"/>
              <a:cs typeface="Comic Sans MS"/>
            </a:rPr>
            <a:t>1349</a:t>
          </a:r>
          <a:endParaRPr lang="en-GB" sz="900" b="0">
            <a:solidFill>
              <a:srgbClr val="000000"/>
            </a:solidFill>
            <a:latin typeface="Comic Sans MS"/>
          </a:endParaRPr>
        </a:p>
        <a:p>
          <a:r>
            <a:rPr lang="en-GB" sz="900" b="0">
              <a:solidFill>
                <a:srgbClr val="000000"/>
              </a:solidFill>
              <a:latin typeface="Comic Sans MS"/>
            </a:rPr>
            <a:t>King Edward III ordered the Mayor of London to clear fifth from the streets as it was ‘infecting the air’</a:t>
          </a:r>
          <a:endParaRPr lang="en-US" sz="900">
            <a:latin typeface="Comic Sans MS"/>
          </a:endParaRPr>
        </a:p>
      </dgm:t>
    </dgm:pt>
    <dgm:pt modelId="{E2713EA1-9D56-4743-881A-F65B8DB22B9C}" type="parTrans" cxnId="{6AD527F2-BCF3-4EEE-A0F8-AF40F306D4C1}">
      <dgm:prSet/>
      <dgm:spPr/>
      <dgm:t>
        <a:bodyPr/>
        <a:lstStyle/>
        <a:p>
          <a:endParaRPr lang="en-US"/>
        </a:p>
      </dgm:t>
    </dgm:pt>
    <dgm:pt modelId="{2DF89006-67B7-4043-BC9C-9D1C64C10695}" type="sibTrans" cxnId="{6AD527F2-BCF3-4EEE-A0F8-AF40F306D4C1}">
      <dgm:prSet/>
      <dgm:spPr/>
      <dgm:t>
        <a:bodyPr/>
        <a:lstStyle/>
        <a:p>
          <a:endParaRPr lang="en-GB"/>
        </a:p>
      </dgm:t>
    </dgm:pt>
    <dgm:pt modelId="{87CE60C1-D579-4951-AA83-500FF1F249C3}">
      <dgm:prSet phldr="0" custT="1"/>
      <dgm:spPr/>
      <dgm:t>
        <a:bodyPr/>
        <a:lstStyle/>
        <a:p>
          <a:r>
            <a:rPr lang="en-US" sz="900" b="1">
              <a:solidFill>
                <a:srgbClr val="000000"/>
              </a:solidFill>
              <a:latin typeface="Comic Sans MS"/>
              <a:cs typeface="Comic Sans MS"/>
            </a:rPr>
            <a:t>1403</a:t>
          </a:r>
          <a:endParaRPr lang="en-US" sz="900">
            <a:latin typeface="Comic Sans MS"/>
          </a:endParaRPr>
        </a:p>
        <a:p>
          <a:endParaRPr lang="en-GB" sz="900" b="0">
            <a:solidFill>
              <a:srgbClr val="000000"/>
            </a:solidFill>
            <a:latin typeface="Comic Sans MS"/>
          </a:endParaRPr>
        </a:p>
        <a:p>
          <a:r>
            <a:rPr lang="en-GB" sz="900" b="0">
              <a:solidFill>
                <a:srgbClr val="000000"/>
              </a:solidFill>
              <a:latin typeface="Comic Sans MS"/>
            </a:rPr>
            <a:t>Royal surgeon, John </a:t>
          </a:r>
          <a:r>
            <a:rPr lang="en-GB" sz="900" b="0" err="1">
              <a:solidFill>
                <a:srgbClr val="000000"/>
              </a:solidFill>
              <a:latin typeface="Comic Sans MS"/>
            </a:rPr>
            <a:t>Bradmore</a:t>
          </a:r>
          <a:r>
            <a:rPr lang="en-GB" sz="900" b="0">
              <a:solidFill>
                <a:srgbClr val="000000"/>
              </a:solidFill>
              <a:latin typeface="Comic Sans MS"/>
            </a:rPr>
            <a:t> removed an arrowhead using metal forceps</a:t>
          </a:r>
          <a:endParaRPr lang="en-US" sz="800">
            <a:solidFill>
              <a:srgbClr val="FF0000"/>
            </a:solidFill>
            <a:latin typeface="Comic Sans MS"/>
          </a:endParaRPr>
        </a:p>
      </dgm:t>
    </dgm:pt>
    <dgm:pt modelId="{72631CD7-57C8-42BC-8AA6-12D62D4CBB0F}" type="parTrans" cxnId="{73358525-64C0-4F09-91B5-4F6D0D1083FC}">
      <dgm:prSet/>
      <dgm:spPr/>
      <dgm:t>
        <a:bodyPr/>
        <a:lstStyle/>
        <a:p>
          <a:endParaRPr lang="en-US"/>
        </a:p>
      </dgm:t>
    </dgm:pt>
    <dgm:pt modelId="{786FB829-628C-4748-8BF7-C42474E6EE37}" type="sibTrans" cxnId="{73358525-64C0-4F09-91B5-4F6D0D1083FC}">
      <dgm:prSet/>
      <dgm:spPr/>
      <dgm:t>
        <a:bodyPr/>
        <a:lstStyle/>
        <a:p>
          <a:endParaRPr lang="en-GB"/>
        </a:p>
      </dgm:t>
    </dgm:pt>
    <dgm:pt modelId="{2B48C978-0973-4B90-B7F1-756B52E636E1}">
      <dgm:prSet phldr="0" custT="1"/>
      <dgm:spPr/>
      <dgm:t>
        <a:bodyPr/>
        <a:lstStyle/>
        <a:p>
          <a:pPr rtl="0"/>
          <a:r>
            <a:rPr lang="en-US" sz="900" b="1">
              <a:solidFill>
                <a:schemeClr val="tx1"/>
              </a:solidFill>
              <a:effectLst/>
              <a:latin typeface="Comic Sans MS" panose="030F0702030302020204" pitchFamily="66" charset="0"/>
              <a:ea typeface="+mn-ea"/>
              <a:cs typeface="+mn-cs"/>
            </a:rPr>
            <a:t>c1500</a:t>
          </a:r>
        </a:p>
        <a:p>
          <a:endParaRPr lang="en-US" sz="900" b="1">
            <a:solidFill>
              <a:schemeClr val="tx1"/>
            </a:solidFill>
            <a:effectLst/>
            <a:latin typeface="Comic Sans MS" panose="030F0702030302020204" pitchFamily="66" charset="0"/>
            <a:ea typeface="+mn-ea"/>
            <a:cs typeface="+mn-cs"/>
          </a:endParaRPr>
        </a:p>
        <a:p>
          <a:r>
            <a:rPr lang="en-US" sz="900" b="0">
              <a:solidFill>
                <a:schemeClr val="tx1"/>
              </a:solidFill>
              <a:effectLst/>
              <a:latin typeface="Comic Sans MS" panose="030F0702030302020204" pitchFamily="66" charset="0"/>
              <a:ea typeface="+mn-ea"/>
              <a:cs typeface="+mn-cs"/>
            </a:rPr>
            <a:t>The end of your study of medicine in Medieval England </a:t>
          </a:r>
        </a:p>
        <a:p>
          <a:endParaRPr lang="en-US" sz="900" b="0">
            <a:solidFill>
              <a:schemeClr val="tx1"/>
            </a:solidFill>
            <a:effectLst/>
            <a:latin typeface="Comic Sans MS" panose="030F0702030302020204" pitchFamily="66" charset="0"/>
            <a:ea typeface="+mn-ea"/>
            <a:cs typeface="+mn-cs"/>
          </a:endParaRPr>
        </a:p>
        <a:p>
          <a:endParaRPr lang="en-US" sz="900" b="0">
            <a:solidFill>
              <a:srgbClr val="000000"/>
            </a:solidFill>
            <a:latin typeface="Comic Sans MS"/>
          </a:endParaRPr>
        </a:p>
        <a:p>
          <a:pPr>
            <a:buClrTx/>
            <a:buSzTx/>
            <a:buFontTx/>
            <a:buNone/>
          </a:pPr>
          <a:endParaRPr lang="en-US" sz="900">
            <a:latin typeface="Comic Sans MS"/>
          </a:endParaRPr>
        </a:p>
      </dgm:t>
    </dgm:pt>
    <dgm:pt modelId="{C949F557-000F-4D92-AB32-63C5C60BF8F9}" type="parTrans" cxnId="{4269197B-661E-4EF3-B770-BC76B0CE04A9}">
      <dgm:prSet/>
      <dgm:spPr/>
      <dgm:t>
        <a:bodyPr/>
        <a:lstStyle/>
        <a:p>
          <a:endParaRPr lang="en-US"/>
        </a:p>
      </dgm:t>
    </dgm:pt>
    <dgm:pt modelId="{90739E79-1C8D-438D-A08B-36739044D11B}" type="sibTrans" cxnId="{4269197B-661E-4EF3-B770-BC76B0CE04A9}">
      <dgm:prSet/>
      <dgm:spPr/>
      <dgm:t>
        <a:bodyPr/>
        <a:lstStyle/>
        <a:p>
          <a:endParaRPr lang="en-US"/>
        </a:p>
      </dgm:t>
    </dgm:pt>
    <dgm:pt modelId="{52398AE3-6CD9-4839-BB63-C2F94EA623B4}" type="pres">
      <dgm:prSet presAssocID="{64532A9B-21DC-4D90-AFFA-E498B50D69B9}" presName="Name0" presStyleCnt="0">
        <dgm:presLayoutVars>
          <dgm:dir/>
          <dgm:resizeHandles val="exact"/>
        </dgm:presLayoutVars>
      </dgm:prSet>
      <dgm:spPr/>
    </dgm:pt>
    <dgm:pt modelId="{03587BFF-F493-4B25-8A97-DF97351AAE9C}" type="pres">
      <dgm:prSet presAssocID="{AEFA1E4F-B7DA-4591-B668-A09D1852E85A}" presName="node" presStyleLbl="node1" presStyleIdx="0" presStyleCnt="9">
        <dgm:presLayoutVars>
          <dgm:bulletEnabled val="1"/>
        </dgm:presLayoutVars>
      </dgm:prSet>
      <dgm:spPr/>
    </dgm:pt>
    <dgm:pt modelId="{9F3377B1-A826-41D5-AED8-21DF3732A378}" type="pres">
      <dgm:prSet presAssocID="{DCB88A9E-D2FA-49E1-BBEF-9BE934568574}" presName="sibTrans" presStyleLbl="sibTrans2D1" presStyleIdx="0" presStyleCnt="8"/>
      <dgm:spPr/>
    </dgm:pt>
    <dgm:pt modelId="{79695696-AB20-426C-AF96-494F6B273E9C}" type="pres">
      <dgm:prSet presAssocID="{DCB88A9E-D2FA-49E1-BBEF-9BE934568574}" presName="connectorText" presStyleLbl="sibTrans2D1" presStyleIdx="0" presStyleCnt="8"/>
      <dgm:spPr/>
    </dgm:pt>
    <dgm:pt modelId="{1A1EFFCA-0380-48C3-BD95-EAB525D3A66E}" type="pres">
      <dgm:prSet presAssocID="{3F20890E-0683-441E-A80E-813D96A83237}" presName="node" presStyleLbl="node1" presStyleIdx="1" presStyleCnt="9">
        <dgm:presLayoutVars>
          <dgm:bulletEnabled val="1"/>
        </dgm:presLayoutVars>
      </dgm:prSet>
      <dgm:spPr/>
    </dgm:pt>
    <dgm:pt modelId="{45F5DA46-2C90-4A4C-9D2D-959FEC95F454}" type="pres">
      <dgm:prSet presAssocID="{94A5EC90-4456-429E-974F-AD0A1286348D}" presName="sibTrans" presStyleLbl="sibTrans2D1" presStyleIdx="1" presStyleCnt="8"/>
      <dgm:spPr/>
    </dgm:pt>
    <dgm:pt modelId="{A390A47A-66C0-4EF4-911D-3A1F2EA1B735}" type="pres">
      <dgm:prSet presAssocID="{94A5EC90-4456-429E-974F-AD0A1286348D}" presName="connectorText" presStyleLbl="sibTrans2D1" presStyleIdx="1" presStyleCnt="8"/>
      <dgm:spPr/>
    </dgm:pt>
    <dgm:pt modelId="{0FA1809E-C07E-467A-8A53-28FD41C3DD5B}" type="pres">
      <dgm:prSet presAssocID="{55091136-935E-47CC-BADE-2DF3164B7112}" presName="node" presStyleLbl="node1" presStyleIdx="2" presStyleCnt="9">
        <dgm:presLayoutVars>
          <dgm:bulletEnabled val="1"/>
        </dgm:presLayoutVars>
      </dgm:prSet>
      <dgm:spPr/>
    </dgm:pt>
    <dgm:pt modelId="{39F1DE40-0BB5-4FED-9BF2-F2DED1C21D78}" type="pres">
      <dgm:prSet presAssocID="{55F890DA-E502-4550-B90D-5E08288715FD}" presName="sibTrans" presStyleLbl="sibTrans2D1" presStyleIdx="2" presStyleCnt="8"/>
      <dgm:spPr/>
    </dgm:pt>
    <dgm:pt modelId="{774FB5EB-063D-4653-A40D-880E3E0F0C74}" type="pres">
      <dgm:prSet presAssocID="{55F890DA-E502-4550-B90D-5E08288715FD}" presName="connectorText" presStyleLbl="sibTrans2D1" presStyleIdx="2" presStyleCnt="8"/>
      <dgm:spPr/>
    </dgm:pt>
    <dgm:pt modelId="{0B597F02-13FB-47ED-8F9A-AF9C388554D8}" type="pres">
      <dgm:prSet presAssocID="{E4A25682-57F6-48F2-8D21-53887DB231D9}" presName="node" presStyleLbl="node1" presStyleIdx="3" presStyleCnt="9">
        <dgm:presLayoutVars>
          <dgm:bulletEnabled val="1"/>
        </dgm:presLayoutVars>
      </dgm:prSet>
      <dgm:spPr/>
    </dgm:pt>
    <dgm:pt modelId="{E194ECD7-5FC5-40BD-8678-C00E6CE79FD8}" type="pres">
      <dgm:prSet presAssocID="{7869ABE1-7231-4919-ACF1-C1F15F2845E5}" presName="sibTrans" presStyleLbl="sibTrans2D1" presStyleIdx="3" presStyleCnt="8"/>
      <dgm:spPr/>
    </dgm:pt>
    <dgm:pt modelId="{A505E04D-BC11-4989-A16E-A2E7736FF238}" type="pres">
      <dgm:prSet presAssocID="{7869ABE1-7231-4919-ACF1-C1F15F2845E5}" presName="connectorText" presStyleLbl="sibTrans2D1" presStyleIdx="3" presStyleCnt="8"/>
      <dgm:spPr/>
    </dgm:pt>
    <dgm:pt modelId="{4E29470B-A34B-4EB6-82BC-8908B0D8324D}" type="pres">
      <dgm:prSet presAssocID="{0F3E0767-E97F-4E26-9520-EC956538DA20}" presName="node" presStyleLbl="node1" presStyleIdx="4" presStyleCnt="9">
        <dgm:presLayoutVars>
          <dgm:bulletEnabled val="1"/>
        </dgm:presLayoutVars>
      </dgm:prSet>
      <dgm:spPr/>
    </dgm:pt>
    <dgm:pt modelId="{10664B83-AB7F-429D-9E01-0BA1F04051BC}" type="pres">
      <dgm:prSet presAssocID="{48F34AD5-174E-4114-A0C2-A3D51307F103}" presName="sibTrans" presStyleLbl="sibTrans2D1" presStyleIdx="4" presStyleCnt="8"/>
      <dgm:spPr/>
    </dgm:pt>
    <dgm:pt modelId="{C9A4604B-357C-4372-9128-69EE5CA6FFE0}" type="pres">
      <dgm:prSet presAssocID="{48F34AD5-174E-4114-A0C2-A3D51307F103}" presName="connectorText" presStyleLbl="sibTrans2D1" presStyleIdx="4" presStyleCnt="8"/>
      <dgm:spPr/>
    </dgm:pt>
    <dgm:pt modelId="{75C4C5BE-F0CE-4A07-8D79-65C85B88771F}" type="pres">
      <dgm:prSet presAssocID="{46C61C2E-4C1A-49C2-A606-295C3FB989F8}" presName="node" presStyleLbl="node1" presStyleIdx="5" presStyleCnt="9">
        <dgm:presLayoutVars>
          <dgm:bulletEnabled val="1"/>
        </dgm:presLayoutVars>
      </dgm:prSet>
      <dgm:spPr/>
    </dgm:pt>
    <dgm:pt modelId="{62FB33D7-5ACD-4CEE-AE16-8E3BF91796BE}" type="pres">
      <dgm:prSet presAssocID="{0DB3F8E7-58C3-4469-AC7F-BADD3D523E42}" presName="sibTrans" presStyleLbl="sibTrans2D1" presStyleIdx="5" presStyleCnt="8"/>
      <dgm:spPr/>
    </dgm:pt>
    <dgm:pt modelId="{324543B5-E73F-4B39-9EF0-C3D64CB21A07}" type="pres">
      <dgm:prSet presAssocID="{0DB3F8E7-58C3-4469-AC7F-BADD3D523E42}" presName="connectorText" presStyleLbl="sibTrans2D1" presStyleIdx="5" presStyleCnt="8"/>
      <dgm:spPr/>
    </dgm:pt>
    <dgm:pt modelId="{E6E03EF8-BB48-4899-848F-256C2EFF0EE7}" type="pres">
      <dgm:prSet presAssocID="{627626CB-8D66-440F-9349-F8BC6B014448}" presName="node" presStyleLbl="node1" presStyleIdx="6" presStyleCnt="9">
        <dgm:presLayoutVars>
          <dgm:bulletEnabled val="1"/>
        </dgm:presLayoutVars>
      </dgm:prSet>
      <dgm:spPr/>
    </dgm:pt>
    <dgm:pt modelId="{6B0BF3CA-C695-4A2E-88CB-AD1BEE4589BD}" type="pres">
      <dgm:prSet presAssocID="{2DF89006-67B7-4043-BC9C-9D1C64C10695}" presName="sibTrans" presStyleLbl="sibTrans2D1" presStyleIdx="6" presStyleCnt="8"/>
      <dgm:spPr/>
    </dgm:pt>
    <dgm:pt modelId="{A2DD8E68-FC39-4372-BA3E-4BE8494D8A52}" type="pres">
      <dgm:prSet presAssocID="{2DF89006-67B7-4043-BC9C-9D1C64C10695}" presName="connectorText" presStyleLbl="sibTrans2D1" presStyleIdx="6" presStyleCnt="8"/>
      <dgm:spPr/>
    </dgm:pt>
    <dgm:pt modelId="{47704E76-F599-499E-85FD-DDDA52C8B906}" type="pres">
      <dgm:prSet presAssocID="{87CE60C1-D579-4951-AA83-500FF1F249C3}" presName="node" presStyleLbl="node1" presStyleIdx="7" presStyleCnt="9">
        <dgm:presLayoutVars>
          <dgm:bulletEnabled val="1"/>
        </dgm:presLayoutVars>
      </dgm:prSet>
      <dgm:spPr/>
    </dgm:pt>
    <dgm:pt modelId="{903D2807-B341-45F1-A096-03770AAEBF2C}" type="pres">
      <dgm:prSet presAssocID="{786FB829-628C-4748-8BF7-C42474E6EE37}" presName="sibTrans" presStyleLbl="sibTrans2D1" presStyleIdx="7" presStyleCnt="8"/>
      <dgm:spPr/>
    </dgm:pt>
    <dgm:pt modelId="{8F5206EF-20E9-4AD0-A860-D8C3935D512E}" type="pres">
      <dgm:prSet presAssocID="{786FB829-628C-4748-8BF7-C42474E6EE37}" presName="connectorText" presStyleLbl="sibTrans2D1" presStyleIdx="7" presStyleCnt="8"/>
      <dgm:spPr/>
    </dgm:pt>
    <dgm:pt modelId="{D4E67A79-14CF-422D-B14B-2A7C1C14E54E}" type="pres">
      <dgm:prSet presAssocID="{2B48C978-0973-4B90-B7F1-756B52E636E1}" presName="node" presStyleLbl="node1" presStyleIdx="8" presStyleCnt="9">
        <dgm:presLayoutVars>
          <dgm:bulletEnabled val="1"/>
        </dgm:presLayoutVars>
      </dgm:prSet>
      <dgm:spPr/>
    </dgm:pt>
  </dgm:ptLst>
  <dgm:cxnLst>
    <dgm:cxn modelId="{15F05F16-9F5D-410B-A035-68A1F0345F78}" type="presOf" srcId="{94A5EC90-4456-429E-974F-AD0A1286348D}" destId="{A390A47A-66C0-4EF4-911D-3A1F2EA1B735}" srcOrd="1" destOrd="0" presId="urn:microsoft.com/office/officeart/2005/8/layout/process1"/>
    <dgm:cxn modelId="{9E559C16-8E2B-42EA-AB8A-0ADBAA59BA21}" type="presOf" srcId="{0DB3F8E7-58C3-4469-AC7F-BADD3D523E42}" destId="{62FB33D7-5ACD-4CEE-AE16-8E3BF91796BE}" srcOrd="0" destOrd="0" presId="urn:microsoft.com/office/officeart/2005/8/layout/process1"/>
    <dgm:cxn modelId="{BB125F17-B2B7-4CE4-ABA6-CB0D5F931A50}" type="presOf" srcId="{64532A9B-21DC-4D90-AFFA-E498B50D69B9}" destId="{52398AE3-6CD9-4839-BB63-C2F94EA623B4}" srcOrd="0" destOrd="0" presId="urn:microsoft.com/office/officeart/2005/8/layout/process1"/>
    <dgm:cxn modelId="{A0F49D1E-3147-4894-93CA-8D35BE70581E}" type="presOf" srcId="{48F34AD5-174E-4114-A0C2-A3D51307F103}" destId="{10664B83-AB7F-429D-9E01-0BA1F04051BC}" srcOrd="0" destOrd="0" presId="urn:microsoft.com/office/officeart/2005/8/layout/process1"/>
    <dgm:cxn modelId="{22A10D21-24C3-4BA8-8F88-8FEFAA47B283}" type="presOf" srcId="{3F20890E-0683-441E-A80E-813D96A83237}" destId="{1A1EFFCA-0380-48C3-BD95-EAB525D3A66E}" srcOrd="0" destOrd="0" presId="urn:microsoft.com/office/officeart/2005/8/layout/process1"/>
    <dgm:cxn modelId="{73358525-64C0-4F09-91B5-4F6D0D1083FC}" srcId="{64532A9B-21DC-4D90-AFFA-E498B50D69B9}" destId="{87CE60C1-D579-4951-AA83-500FF1F249C3}" srcOrd="7" destOrd="0" parTransId="{72631CD7-57C8-42BC-8AA6-12D62D4CBB0F}" sibTransId="{786FB829-628C-4748-8BF7-C42474E6EE37}"/>
    <dgm:cxn modelId="{FBAF412B-3061-4A44-AC23-2EE3C4C1ED2D}" type="presOf" srcId="{87CE60C1-D579-4951-AA83-500FF1F249C3}" destId="{47704E76-F599-499E-85FD-DDDA52C8B906}" srcOrd="0" destOrd="0" presId="urn:microsoft.com/office/officeart/2005/8/layout/process1"/>
    <dgm:cxn modelId="{2C372E31-7314-4408-81D1-B017F71D921C}" type="presOf" srcId="{55091136-935E-47CC-BADE-2DF3164B7112}" destId="{0FA1809E-C07E-467A-8A53-28FD41C3DD5B}" srcOrd="0" destOrd="0" presId="urn:microsoft.com/office/officeart/2005/8/layout/process1"/>
    <dgm:cxn modelId="{8B8AA53A-C673-47C2-8C59-E5BBF27A763D}" srcId="{64532A9B-21DC-4D90-AFFA-E498B50D69B9}" destId="{AEFA1E4F-B7DA-4591-B668-A09D1852E85A}" srcOrd="0" destOrd="0" parTransId="{95E4FEDE-376C-401D-8A6A-E91B02BEF12B}" sibTransId="{DCB88A9E-D2FA-49E1-BBEF-9BE934568574}"/>
    <dgm:cxn modelId="{848AE05D-1959-4E39-B908-F3120F1E3763}" srcId="{64532A9B-21DC-4D90-AFFA-E498B50D69B9}" destId="{55091136-935E-47CC-BADE-2DF3164B7112}" srcOrd="2" destOrd="0" parTransId="{3828C525-642F-4751-81B9-D6822A434F56}" sibTransId="{55F890DA-E502-4550-B90D-5E08288715FD}"/>
    <dgm:cxn modelId="{1DB64B63-8787-40FB-973D-1924AEB3EB1B}" type="presOf" srcId="{627626CB-8D66-440F-9349-F8BC6B014448}" destId="{E6E03EF8-BB48-4899-848F-256C2EFF0EE7}" srcOrd="0" destOrd="0" presId="urn:microsoft.com/office/officeart/2005/8/layout/process1"/>
    <dgm:cxn modelId="{D219264C-88E7-4080-8FFE-AE2443AB003B}" srcId="{64532A9B-21DC-4D90-AFFA-E498B50D69B9}" destId="{0F3E0767-E97F-4E26-9520-EC956538DA20}" srcOrd="4" destOrd="0" parTransId="{E305CAB0-10CE-4347-94FD-CD8C6C6B62C5}" sibTransId="{48F34AD5-174E-4114-A0C2-A3D51307F103}"/>
    <dgm:cxn modelId="{E802A151-A057-4E2E-BE58-4F8117E96A9D}" type="presOf" srcId="{94A5EC90-4456-429E-974F-AD0A1286348D}" destId="{45F5DA46-2C90-4A4C-9D2D-959FEC95F454}" srcOrd="0" destOrd="0" presId="urn:microsoft.com/office/officeart/2005/8/layout/process1"/>
    <dgm:cxn modelId="{1F85C377-4068-4FED-A9BD-D48D3AAC472F}" type="presOf" srcId="{55F890DA-E502-4550-B90D-5E08288715FD}" destId="{774FB5EB-063D-4653-A40D-880E3E0F0C74}" srcOrd="1" destOrd="0" presId="urn:microsoft.com/office/officeart/2005/8/layout/process1"/>
    <dgm:cxn modelId="{DEFF8C58-1D73-48D6-BCED-5CA931902D88}" type="presOf" srcId="{786FB829-628C-4748-8BF7-C42474E6EE37}" destId="{8F5206EF-20E9-4AD0-A860-D8C3935D512E}" srcOrd="1" destOrd="0" presId="urn:microsoft.com/office/officeart/2005/8/layout/process1"/>
    <dgm:cxn modelId="{4269197B-661E-4EF3-B770-BC76B0CE04A9}" srcId="{64532A9B-21DC-4D90-AFFA-E498B50D69B9}" destId="{2B48C978-0973-4B90-B7F1-756B52E636E1}" srcOrd="8" destOrd="0" parTransId="{C949F557-000F-4D92-AB32-63C5C60BF8F9}" sibTransId="{90739E79-1C8D-438D-A08B-36739044D11B}"/>
    <dgm:cxn modelId="{7987157C-A28E-4D43-BDB4-FC26F78A0F98}" type="presOf" srcId="{DCB88A9E-D2FA-49E1-BBEF-9BE934568574}" destId="{9F3377B1-A826-41D5-AED8-21DF3732A378}" srcOrd="0" destOrd="0" presId="urn:microsoft.com/office/officeart/2005/8/layout/process1"/>
    <dgm:cxn modelId="{5331DA7F-A5CB-429C-A2C3-395A21D0F15C}" srcId="{64532A9B-21DC-4D90-AFFA-E498B50D69B9}" destId="{E4A25682-57F6-48F2-8D21-53887DB231D9}" srcOrd="3" destOrd="0" parTransId="{AD5D3FED-1E13-4840-B84A-9AC76136DBDF}" sibTransId="{7869ABE1-7231-4919-ACF1-C1F15F2845E5}"/>
    <dgm:cxn modelId="{46BCB78C-2279-437F-A6FB-F582677FED2D}" type="presOf" srcId="{46C61C2E-4C1A-49C2-A606-295C3FB989F8}" destId="{75C4C5BE-F0CE-4A07-8D79-65C85B88771F}" srcOrd="0" destOrd="0" presId="urn:microsoft.com/office/officeart/2005/8/layout/process1"/>
    <dgm:cxn modelId="{94140B9C-C91D-406C-AAC2-2DEA1F5D1E1F}" type="presOf" srcId="{48F34AD5-174E-4114-A0C2-A3D51307F103}" destId="{C9A4604B-357C-4372-9128-69EE5CA6FFE0}" srcOrd="1" destOrd="0" presId="urn:microsoft.com/office/officeart/2005/8/layout/process1"/>
    <dgm:cxn modelId="{E240759C-2E7C-4AF9-9CF6-833C4CA9398D}" srcId="{64532A9B-21DC-4D90-AFFA-E498B50D69B9}" destId="{46C61C2E-4C1A-49C2-A606-295C3FB989F8}" srcOrd="5" destOrd="0" parTransId="{2EFFC35E-FB59-4383-81D5-2390F606B708}" sibTransId="{0DB3F8E7-58C3-4469-AC7F-BADD3D523E42}"/>
    <dgm:cxn modelId="{AFFBDDAA-393D-45B6-A839-A525FF63C667}" type="presOf" srcId="{786FB829-628C-4748-8BF7-C42474E6EE37}" destId="{903D2807-B341-45F1-A096-03770AAEBF2C}" srcOrd="0" destOrd="0" presId="urn:microsoft.com/office/officeart/2005/8/layout/process1"/>
    <dgm:cxn modelId="{8D4459AC-1565-4B65-A184-5A85908D245D}" type="presOf" srcId="{E4A25682-57F6-48F2-8D21-53887DB231D9}" destId="{0B597F02-13FB-47ED-8F9A-AF9C388554D8}" srcOrd="0" destOrd="0" presId="urn:microsoft.com/office/officeart/2005/8/layout/process1"/>
    <dgm:cxn modelId="{586190D5-9FEF-4CC6-8E2E-DED9F67B7C4E}" type="presOf" srcId="{0F3E0767-E97F-4E26-9520-EC956538DA20}" destId="{4E29470B-A34B-4EB6-82BC-8908B0D8324D}" srcOrd="0" destOrd="0" presId="urn:microsoft.com/office/officeart/2005/8/layout/process1"/>
    <dgm:cxn modelId="{D8DCF1DA-ACF4-4E71-A6AD-785F27082E64}" type="presOf" srcId="{0DB3F8E7-58C3-4469-AC7F-BADD3D523E42}" destId="{324543B5-E73F-4B39-9EF0-C3D64CB21A07}" srcOrd="1" destOrd="0" presId="urn:microsoft.com/office/officeart/2005/8/layout/process1"/>
    <dgm:cxn modelId="{6A1142DD-4340-4974-98EF-9B547D28D4E3}" type="presOf" srcId="{7869ABE1-7231-4919-ACF1-C1F15F2845E5}" destId="{E194ECD7-5FC5-40BD-8678-C00E6CE79FD8}" srcOrd="0" destOrd="0" presId="urn:microsoft.com/office/officeart/2005/8/layout/process1"/>
    <dgm:cxn modelId="{606F2ADF-FFD0-4D7D-B7FB-68F9E17AB34B}" srcId="{64532A9B-21DC-4D90-AFFA-E498B50D69B9}" destId="{3F20890E-0683-441E-A80E-813D96A83237}" srcOrd="1" destOrd="0" parTransId="{06886125-B3B7-4088-BF57-6846073CF3A4}" sibTransId="{94A5EC90-4456-429E-974F-AD0A1286348D}"/>
    <dgm:cxn modelId="{3A4E7BDF-408B-4E89-A422-4B32C30BE8C9}" type="presOf" srcId="{7869ABE1-7231-4919-ACF1-C1F15F2845E5}" destId="{A505E04D-BC11-4989-A16E-A2E7736FF238}" srcOrd="1" destOrd="0" presId="urn:microsoft.com/office/officeart/2005/8/layout/process1"/>
    <dgm:cxn modelId="{A89124E2-7B9B-4399-AA48-5FB879123A44}" type="presOf" srcId="{2DF89006-67B7-4043-BC9C-9D1C64C10695}" destId="{6B0BF3CA-C695-4A2E-88CB-AD1BEE4589BD}" srcOrd="0" destOrd="0" presId="urn:microsoft.com/office/officeart/2005/8/layout/process1"/>
    <dgm:cxn modelId="{F898C1E6-9B7F-4F16-A790-191061473D4E}" type="presOf" srcId="{2B48C978-0973-4B90-B7F1-756B52E636E1}" destId="{D4E67A79-14CF-422D-B14B-2A7C1C14E54E}" srcOrd="0" destOrd="0" presId="urn:microsoft.com/office/officeart/2005/8/layout/process1"/>
    <dgm:cxn modelId="{6A2082E9-0CAA-47A3-A042-4EF1BE7BD2DA}" type="presOf" srcId="{2DF89006-67B7-4043-BC9C-9D1C64C10695}" destId="{A2DD8E68-FC39-4372-BA3E-4BE8494D8A52}" srcOrd="1" destOrd="0" presId="urn:microsoft.com/office/officeart/2005/8/layout/process1"/>
    <dgm:cxn modelId="{8E061BED-5A3C-47BE-B4C9-5849674460B0}" type="presOf" srcId="{55F890DA-E502-4550-B90D-5E08288715FD}" destId="{39F1DE40-0BB5-4FED-9BF2-F2DED1C21D78}" srcOrd="0" destOrd="0" presId="urn:microsoft.com/office/officeart/2005/8/layout/process1"/>
    <dgm:cxn modelId="{6AD527F2-BCF3-4EEE-A0F8-AF40F306D4C1}" srcId="{64532A9B-21DC-4D90-AFFA-E498B50D69B9}" destId="{627626CB-8D66-440F-9349-F8BC6B014448}" srcOrd="6" destOrd="0" parTransId="{E2713EA1-9D56-4743-881A-F65B8DB22B9C}" sibTransId="{2DF89006-67B7-4043-BC9C-9D1C64C10695}"/>
    <dgm:cxn modelId="{D6EF8EF3-F56F-477D-9317-398650A6E294}" type="presOf" srcId="{AEFA1E4F-B7DA-4591-B668-A09D1852E85A}" destId="{03587BFF-F493-4B25-8A97-DF97351AAE9C}" srcOrd="0" destOrd="0" presId="urn:microsoft.com/office/officeart/2005/8/layout/process1"/>
    <dgm:cxn modelId="{074823FC-375E-4AFC-8069-8D75E5000BC6}" type="presOf" srcId="{DCB88A9E-D2FA-49E1-BBEF-9BE934568574}" destId="{79695696-AB20-426C-AF96-494F6B273E9C}" srcOrd="1" destOrd="0" presId="urn:microsoft.com/office/officeart/2005/8/layout/process1"/>
    <dgm:cxn modelId="{F351F408-DF5A-44B7-8664-B4259F852D15}" type="presParOf" srcId="{52398AE3-6CD9-4839-BB63-C2F94EA623B4}" destId="{03587BFF-F493-4B25-8A97-DF97351AAE9C}" srcOrd="0" destOrd="0" presId="urn:microsoft.com/office/officeart/2005/8/layout/process1"/>
    <dgm:cxn modelId="{49637C55-2A88-4696-A14B-42D5F4BBE845}" type="presParOf" srcId="{52398AE3-6CD9-4839-BB63-C2F94EA623B4}" destId="{9F3377B1-A826-41D5-AED8-21DF3732A378}" srcOrd="1" destOrd="0" presId="urn:microsoft.com/office/officeart/2005/8/layout/process1"/>
    <dgm:cxn modelId="{593F5FF1-469D-4501-B4AD-05DA57F73879}" type="presParOf" srcId="{9F3377B1-A826-41D5-AED8-21DF3732A378}" destId="{79695696-AB20-426C-AF96-494F6B273E9C}" srcOrd="0" destOrd="0" presId="urn:microsoft.com/office/officeart/2005/8/layout/process1"/>
    <dgm:cxn modelId="{3C85622E-A0B1-4A57-8F0F-202042994AE3}" type="presParOf" srcId="{52398AE3-6CD9-4839-BB63-C2F94EA623B4}" destId="{1A1EFFCA-0380-48C3-BD95-EAB525D3A66E}" srcOrd="2" destOrd="0" presId="urn:microsoft.com/office/officeart/2005/8/layout/process1"/>
    <dgm:cxn modelId="{AE417C5C-7F9A-4D77-87DC-1CE1390CFA7B}" type="presParOf" srcId="{52398AE3-6CD9-4839-BB63-C2F94EA623B4}" destId="{45F5DA46-2C90-4A4C-9D2D-959FEC95F454}" srcOrd="3" destOrd="0" presId="urn:microsoft.com/office/officeart/2005/8/layout/process1"/>
    <dgm:cxn modelId="{367A8BCB-585D-47AE-9184-FF41D8E6C2FA}" type="presParOf" srcId="{45F5DA46-2C90-4A4C-9D2D-959FEC95F454}" destId="{A390A47A-66C0-4EF4-911D-3A1F2EA1B735}" srcOrd="0" destOrd="0" presId="urn:microsoft.com/office/officeart/2005/8/layout/process1"/>
    <dgm:cxn modelId="{2F1205AB-977E-4BE2-9AC0-218D5EB99423}" type="presParOf" srcId="{52398AE3-6CD9-4839-BB63-C2F94EA623B4}" destId="{0FA1809E-C07E-467A-8A53-28FD41C3DD5B}" srcOrd="4" destOrd="0" presId="urn:microsoft.com/office/officeart/2005/8/layout/process1"/>
    <dgm:cxn modelId="{88DF3E7E-C460-478F-9AF9-0AF3B2F64C3A}" type="presParOf" srcId="{52398AE3-6CD9-4839-BB63-C2F94EA623B4}" destId="{39F1DE40-0BB5-4FED-9BF2-F2DED1C21D78}" srcOrd="5" destOrd="0" presId="urn:microsoft.com/office/officeart/2005/8/layout/process1"/>
    <dgm:cxn modelId="{415A12C1-7EC3-473D-A8A3-D308BBF63576}" type="presParOf" srcId="{39F1DE40-0BB5-4FED-9BF2-F2DED1C21D78}" destId="{774FB5EB-063D-4653-A40D-880E3E0F0C74}" srcOrd="0" destOrd="0" presId="urn:microsoft.com/office/officeart/2005/8/layout/process1"/>
    <dgm:cxn modelId="{D81BEE91-A43A-4447-A80B-0C1D35838B2B}" type="presParOf" srcId="{52398AE3-6CD9-4839-BB63-C2F94EA623B4}" destId="{0B597F02-13FB-47ED-8F9A-AF9C388554D8}" srcOrd="6" destOrd="0" presId="urn:microsoft.com/office/officeart/2005/8/layout/process1"/>
    <dgm:cxn modelId="{24DF9CEB-857F-4114-BF40-C35E5DF74F4A}" type="presParOf" srcId="{52398AE3-6CD9-4839-BB63-C2F94EA623B4}" destId="{E194ECD7-5FC5-40BD-8678-C00E6CE79FD8}" srcOrd="7" destOrd="0" presId="urn:microsoft.com/office/officeart/2005/8/layout/process1"/>
    <dgm:cxn modelId="{9EB82A62-F343-49EE-A4B7-D4138A0B3BD8}" type="presParOf" srcId="{E194ECD7-5FC5-40BD-8678-C00E6CE79FD8}" destId="{A505E04D-BC11-4989-A16E-A2E7736FF238}" srcOrd="0" destOrd="0" presId="urn:microsoft.com/office/officeart/2005/8/layout/process1"/>
    <dgm:cxn modelId="{79C0720C-586B-43CA-A64C-D7FCF1701AC4}" type="presParOf" srcId="{52398AE3-6CD9-4839-BB63-C2F94EA623B4}" destId="{4E29470B-A34B-4EB6-82BC-8908B0D8324D}" srcOrd="8" destOrd="0" presId="urn:microsoft.com/office/officeart/2005/8/layout/process1"/>
    <dgm:cxn modelId="{C3D3E83E-08C7-4CA1-8DDD-AD926B23A403}" type="presParOf" srcId="{52398AE3-6CD9-4839-BB63-C2F94EA623B4}" destId="{10664B83-AB7F-429D-9E01-0BA1F04051BC}" srcOrd="9" destOrd="0" presId="urn:microsoft.com/office/officeart/2005/8/layout/process1"/>
    <dgm:cxn modelId="{3FC00D41-9AC4-41E3-BA6F-FDB2E99D1476}" type="presParOf" srcId="{10664B83-AB7F-429D-9E01-0BA1F04051BC}" destId="{C9A4604B-357C-4372-9128-69EE5CA6FFE0}" srcOrd="0" destOrd="0" presId="urn:microsoft.com/office/officeart/2005/8/layout/process1"/>
    <dgm:cxn modelId="{A9E7753C-B19C-4F2C-96FE-68E1A0151211}" type="presParOf" srcId="{52398AE3-6CD9-4839-BB63-C2F94EA623B4}" destId="{75C4C5BE-F0CE-4A07-8D79-65C85B88771F}" srcOrd="10" destOrd="0" presId="urn:microsoft.com/office/officeart/2005/8/layout/process1"/>
    <dgm:cxn modelId="{B93CEE74-230E-4D5D-857D-49F6F4753028}" type="presParOf" srcId="{52398AE3-6CD9-4839-BB63-C2F94EA623B4}" destId="{62FB33D7-5ACD-4CEE-AE16-8E3BF91796BE}" srcOrd="11" destOrd="0" presId="urn:microsoft.com/office/officeart/2005/8/layout/process1"/>
    <dgm:cxn modelId="{FF68EFC4-D350-48D8-8008-AF07B2FBA687}" type="presParOf" srcId="{62FB33D7-5ACD-4CEE-AE16-8E3BF91796BE}" destId="{324543B5-E73F-4B39-9EF0-C3D64CB21A07}" srcOrd="0" destOrd="0" presId="urn:microsoft.com/office/officeart/2005/8/layout/process1"/>
    <dgm:cxn modelId="{13E8B7C9-CDF4-4D46-A38A-595B1324866B}" type="presParOf" srcId="{52398AE3-6CD9-4839-BB63-C2F94EA623B4}" destId="{E6E03EF8-BB48-4899-848F-256C2EFF0EE7}" srcOrd="12" destOrd="0" presId="urn:microsoft.com/office/officeart/2005/8/layout/process1"/>
    <dgm:cxn modelId="{B9BADAF8-5BAF-4583-8DD7-17419402A979}" type="presParOf" srcId="{52398AE3-6CD9-4839-BB63-C2F94EA623B4}" destId="{6B0BF3CA-C695-4A2E-88CB-AD1BEE4589BD}" srcOrd="13" destOrd="0" presId="urn:microsoft.com/office/officeart/2005/8/layout/process1"/>
    <dgm:cxn modelId="{6EC7E1E5-DC65-4CEA-B67D-5C2A947FA557}" type="presParOf" srcId="{6B0BF3CA-C695-4A2E-88CB-AD1BEE4589BD}" destId="{A2DD8E68-FC39-4372-BA3E-4BE8494D8A52}" srcOrd="0" destOrd="0" presId="urn:microsoft.com/office/officeart/2005/8/layout/process1"/>
    <dgm:cxn modelId="{145E508D-ED47-46C7-A230-51F15FBA870D}" type="presParOf" srcId="{52398AE3-6CD9-4839-BB63-C2F94EA623B4}" destId="{47704E76-F599-499E-85FD-DDDA52C8B906}" srcOrd="14" destOrd="0" presId="urn:microsoft.com/office/officeart/2005/8/layout/process1"/>
    <dgm:cxn modelId="{F537FC1E-C524-4401-9B6A-59241C904250}" type="presParOf" srcId="{52398AE3-6CD9-4839-BB63-C2F94EA623B4}" destId="{903D2807-B341-45F1-A096-03770AAEBF2C}" srcOrd="15" destOrd="0" presId="urn:microsoft.com/office/officeart/2005/8/layout/process1"/>
    <dgm:cxn modelId="{B0CA2201-D0E2-48AD-A4C8-9F9BA5D656C7}" type="presParOf" srcId="{903D2807-B341-45F1-A096-03770AAEBF2C}" destId="{8F5206EF-20E9-4AD0-A860-D8C3935D512E}" srcOrd="0" destOrd="0" presId="urn:microsoft.com/office/officeart/2005/8/layout/process1"/>
    <dgm:cxn modelId="{714B9E66-B6D5-400A-AAF1-86042738CD9C}" type="presParOf" srcId="{52398AE3-6CD9-4839-BB63-C2F94EA623B4}" destId="{D4E67A79-14CF-422D-B14B-2A7C1C14E54E}" srcOrd="1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4532A9B-21DC-4D90-AFFA-E498B50D69B9}" type="doc">
      <dgm:prSet loTypeId="urn:microsoft.com/office/officeart/2005/8/layout/process1" loCatId="process" qsTypeId="urn:microsoft.com/office/officeart/2005/8/quickstyle/simple1" qsCatId="simple" csTypeId="urn:microsoft.com/office/officeart/2005/8/colors/accent0_1" csCatId="mainScheme" phldr="1"/>
      <dgm:spPr/>
    </dgm:pt>
    <dgm:pt modelId="{AEFA1E4F-B7DA-4591-B668-A09D1852E85A}">
      <dgm:prSet phldrT="[Text]" custT="1"/>
      <dgm:spPr/>
      <dgm:t>
        <a:bodyPr/>
        <a:lstStyle/>
        <a:p>
          <a:r>
            <a:rPr lang="en-US" sz="900" b="1" dirty="0">
              <a:solidFill>
                <a:schemeClr val="tx1"/>
              </a:solidFill>
              <a:effectLst/>
              <a:latin typeface="Comic Sans MS" panose="030F0702030302020204" pitchFamily="66" charset="0"/>
              <a:ea typeface="+mn-ea"/>
              <a:cs typeface="+mn-cs"/>
            </a:rPr>
            <a:t>c. 1450s</a:t>
          </a:r>
        </a:p>
        <a:p>
          <a:endParaRPr lang="en-US" sz="900" b="1" dirty="0">
            <a:solidFill>
              <a:schemeClr val="tx1"/>
            </a:solidFill>
            <a:effectLst/>
            <a:latin typeface="Comic Sans MS" panose="030F0702030302020204" pitchFamily="66" charset="0"/>
            <a:ea typeface="+mn-ea"/>
            <a:cs typeface="+mn-cs"/>
          </a:endParaRPr>
        </a:p>
        <a:p>
          <a:r>
            <a:rPr lang="en-US" sz="900" b="0" dirty="0">
              <a:solidFill>
                <a:schemeClr val="tx1"/>
              </a:solidFill>
              <a:effectLst/>
              <a:latin typeface="Comic Sans MS" panose="030F0702030302020204" pitchFamily="66" charset="0"/>
              <a:ea typeface="+mn-ea"/>
              <a:cs typeface="+mn-cs"/>
            </a:rPr>
            <a:t>The Printing Press is invented</a:t>
          </a:r>
        </a:p>
      </dgm:t>
    </dgm:pt>
    <dgm:pt modelId="{95E4FEDE-376C-401D-8A6A-E91B02BEF12B}" type="parTrans" cxnId="{8B8AA53A-C673-47C2-8C59-E5BBF27A763D}">
      <dgm:prSet/>
      <dgm:spPr/>
      <dgm:t>
        <a:bodyPr/>
        <a:lstStyle/>
        <a:p>
          <a:endParaRPr lang="en-US" sz="900">
            <a:latin typeface="Comic Sans MS" panose="030F0702030302020204" pitchFamily="66" charset="0"/>
          </a:endParaRPr>
        </a:p>
      </dgm:t>
    </dgm:pt>
    <dgm:pt modelId="{DCB88A9E-D2FA-49E1-BBEF-9BE934568574}" type="sibTrans" cxnId="{8B8AA53A-C673-47C2-8C59-E5BBF27A763D}">
      <dgm:prSet custT="1"/>
      <dgm:spPr/>
      <dgm:t>
        <a:bodyPr/>
        <a:lstStyle/>
        <a:p>
          <a:endParaRPr lang="en-US" sz="900">
            <a:latin typeface="Comic Sans MS" panose="030F0702030302020204" pitchFamily="66" charset="0"/>
          </a:endParaRPr>
        </a:p>
      </dgm:t>
    </dgm:pt>
    <dgm:pt modelId="{3F20890E-0683-441E-A80E-813D96A83237}">
      <dgm:prSet phldrT="[Text]" custT="1"/>
      <dgm:spPr/>
      <dgm:t>
        <a:bodyPr/>
        <a:lstStyle/>
        <a:p>
          <a:r>
            <a:rPr lang="en-US" sz="900" b="1" dirty="0">
              <a:latin typeface="Comic Sans MS"/>
            </a:rPr>
            <a:t>1536</a:t>
          </a:r>
          <a:endParaRPr lang="en-US" sz="900" b="0" dirty="0">
            <a:latin typeface="Comic Sans MS"/>
          </a:endParaRPr>
        </a:p>
        <a:p>
          <a:endParaRPr lang="en-US" sz="900" b="0" dirty="0">
            <a:latin typeface="Comic Sans MS"/>
          </a:endParaRPr>
        </a:p>
        <a:p>
          <a:r>
            <a:rPr lang="en-US" sz="900" b="0" dirty="0">
              <a:latin typeface="Comic Sans MS"/>
            </a:rPr>
            <a:t>Dissolution of the Monasteries in England</a:t>
          </a:r>
        </a:p>
      </dgm:t>
    </dgm:pt>
    <dgm:pt modelId="{06886125-B3B7-4088-BF57-6846073CF3A4}" type="parTrans" cxnId="{606F2ADF-FFD0-4D7D-B7FB-68F9E17AB34B}">
      <dgm:prSet/>
      <dgm:spPr/>
      <dgm:t>
        <a:bodyPr/>
        <a:lstStyle/>
        <a:p>
          <a:endParaRPr lang="en-US" sz="900">
            <a:latin typeface="Comic Sans MS" panose="030F0702030302020204" pitchFamily="66" charset="0"/>
          </a:endParaRPr>
        </a:p>
      </dgm:t>
    </dgm:pt>
    <dgm:pt modelId="{94A5EC90-4456-429E-974F-AD0A1286348D}" type="sibTrans" cxnId="{606F2ADF-FFD0-4D7D-B7FB-68F9E17AB34B}">
      <dgm:prSet custT="1"/>
      <dgm:spPr/>
      <dgm:t>
        <a:bodyPr/>
        <a:lstStyle/>
        <a:p>
          <a:endParaRPr lang="en-US" sz="900">
            <a:latin typeface="Comic Sans MS" panose="030F0702030302020204" pitchFamily="66" charset="0"/>
          </a:endParaRPr>
        </a:p>
      </dgm:t>
    </dgm:pt>
    <dgm:pt modelId="{55091136-935E-47CC-BADE-2DF3164B7112}">
      <dgm:prSet phldrT="[Text]" custT="1"/>
      <dgm:spPr/>
      <dgm:t>
        <a:bodyPr/>
        <a:lstStyle/>
        <a:p>
          <a:pPr rtl="0"/>
          <a:r>
            <a:rPr lang="en-GB" sz="900" b="1" dirty="0">
              <a:solidFill>
                <a:srgbClr val="000000"/>
              </a:solidFill>
              <a:latin typeface="Comic Sans MS"/>
            </a:rPr>
            <a:t>1543</a:t>
          </a:r>
        </a:p>
        <a:p>
          <a:endParaRPr lang="en-US" sz="900" b="0" dirty="0">
            <a:latin typeface="Comic Sans MS"/>
          </a:endParaRPr>
        </a:p>
        <a:p>
          <a:r>
            <a:rPr lang="en-US" sz="900" b="0" dirty="0">
              <a:latin typeface="Comic Sans MS"/>
            </a:rPr>
            <a:t>Publication of Vesalius’ </a:t>
          </a:r>
          <a:r>
            <a:rPr lang="en-US" sz="900" b="0" i="1" dirty="0">
              <a:latin typeface="Comic Sans MS"/>
            </a:rPr>
            <a:t>The Fabric of the Human Body</a:t>
          </a:r>
          <a:endParaRPr lang="en-US" sz="900" b="0" dirty="0">
            <a:latin typeface="Comic Sans MS"/>
          </a:endParaRPr>
        </a:p>
      </dgm:t>
    </dgm:pt>
    <dgm:pt modelId="{3828C525-642F-4751-81B9-D6822A434F56}" type="parTrans" cxnId="{848AE05D-1959-4E39-B908-F3120F1E3763}">
      <dgm:prSet/>
      <dgm:spPr/>
      <dgm:t>
        <a:bodyPr/>
        <a:lstStyle/>
        <a:p>
          <a:endParaRPr lang="en-US" sz="900">
            <a:latin typeface="Comic Sans MS" panose="030F0702030302020204" pitchFamily="66" charset="0"/>
          </a:endParaRPr>
        </a:p>
      </dgm:t>
    </dgm:pt>
    <dgm:pt modelId="{55F890DA-E502-4550-B90D-5E08288715FD}" type="sibTrans" cxnId="{848AE05D-1959-4E39-B908-F3120F1E3763}">
      <dgm:prSet custT="1"/>
      <dgm:spPr/>
      <dgm:t>
        <a:bodyPr/>
        <a:lstStyle/>
        <a:p>
          <a:endParaRPr lang="en-US" sz="900">
            <a:latin typeface="Comic Sans MS" panose="030F0702030302020204" pitchFamily="66" charset="0"/>
          </a:endParaRPr>
        </a:p>
      </dgm:t>
    </dgm:pt>
    <dgm:pt modelId="{E4A25682-57F6-48F2-8D21-53887DB231D9}">
      <dgm:prSet phldrT="[Text]" custT="1"/>
      <dgm:spPr/>
      <dgm:t>
        <a:bodyPr/>
        <a:lstStyle/>
        <a:p>
          <a:pPr rtl="0"/>
          <a:r>
            <a:rPr lang="en-US" sz="900" b="1" dirty="0">
              <a:solidFill>
                <a:schemeClr val="tx1"/>
              </a:solidFill>
              <a:effectLst/>
              <a:latin typeface="Comic Sans MS" panose="030F0702030302020204" pitchFamily="66" charset="0"/>
              <a:ea typeface="+mn-ea"/>
              <a:cs typeface="+mn-cs"/>
            </a:rPr>
            <a:t>1628</a:t>
          </a:r>
        </a:p>
        <a:p>
          <a:endParaRPr lang="en-US" sz="900" b="1" dirty="0">
            <a:solidFill>
              <a:schemeClr val="tx1"/>
            </a:solidFill>
            <a:effectLst/>
            <a:latin typeface="Comic Sans MS" panose="030F0702030302020204" pitchFamily="66" charset="0"/>
            <a:ea typeface="+mn-ea"/>
            <a:cs typeface="+mn-cs"/>
          </a:endParaRPr>
        </a:p>
        <a:p>
          <a:r>
            <a:rPr lang="en-US" sz="900" b="0" dirty="0">
              <a:solidFill>
                <a:schemeClr val="tx1"/>
              </a:solidFill>
              <a:effectLst/>
              <a:latin typeface="Comic Sans MS" panose="030F0702030302020204" pitchFamily="66" charset="0"/>
              <a:ea typeface="+mn-ea"/>
              <a:cs typeface="+mn-cs"/>
            </a:rPr>
            <a:t>William Harvey publishes his book on the circulation of the blood</a:t>
          </a:r>
        </a:p>
        <a:p>
          <a:endParaRPr lang="en-US" sz="900" b="0" dirty="0">
            <a:latin typeface="Comic Sans MS"/>
          </a:endParaRPr>
        </a:p>
      </dgm:t>
    </dgm:pt>
    <dgm:pt modelId="{AD5D3FED-1E13-4840-B84A-9AC76136DBDF}" type="parTrans" cxnId="{5331DA7F-A5CB-429C-A2C3-395A21D0F15C}">
      <dgm:prSet/>
      <dgm:spPr/>
      <dgm:t>
        <a:bodyPr/>
        <a:lstStyle/>
        <a:p>
          <a:endParaRPr lang="en-US" sz="900">
            <a:latin typeface="Comic Sans MS" panose="030F0702030302020204" pitchFamily="66" charset="0"/>
          </a:endParaRPr>
        </a:p>
      </dgm:t>
    </dgm:pt>
    <dgm:pt modelId="{7869ABE1-7231-4919-ACF1-C1F15F2845E5}" type="sibTrans" cxnId="{5331DA7F-A5CB-429C-A2C3-395A21D0F15C}">
      <dgm:prSet custT="1"/>
      <dgm:spPr/>
      <dgm:t>
        <a:bodyPr/>
        <a:lstStyle/>
        <a:p>
          <a:endParaRPr lang="en-US" sz="900">
            <a:latin typeface="Comic Sans MS" panose="030F0702030302020204" pitchFamily="66" charset="0"/>
          </a:endParaRPr>
        </a:p>
      </dgm:t>
    </dgm:pt>
    <dgm:pt modelId="{0F3E0767-E97F-4E26-9520-EC956538DA20}">
      <dgm:prSet phldrT="[Text]" custT="1"/>
      <dgm:spPr/>
      <dgm:t>
        <a:bodyPr/>
        <a:lstStyle/>
        <a:p>
          <a:pPr marL="0" indent="0" defTabSz="914400">
            <a:lnSpc>
              <a:spcPct val="100000"/>
            </a:lnSpc>
            <a:spcBef>
              <a:spcPts val="0"/>
            </a:spcBef>
            <a:spcAft>
              <a:spcPts val="0"/>
            </a:spcAft>
          </a:pPr>
          <a:r>
            <a:rPr lang="en-US" sz="900" b="1" dirty="0">
              <a:solidFill>
                <a:srgbClr val="000000"/>
              </a:solidFill>
              <a:latin typeface="Comic Sans MS"/>
            </a:rPr>
            <a:t>1660</a:t>
          </a:r>
        </a:p>
        <a:p>
          <a:pPr marL="0" indent="0" defTabSz="914400">
            <a:lnSpc>
              <a:spcPct val="100000"/>
            </a:lnSpc>
            <a:spcBef>
              <a:spcPts val="0"/>
            </a:spcBef>
            <a:spcAft>
              <a:spcPts val="0"/>
            </a:spcAft>
          </a:pPr>
          <a:endParaRPr lang="en-US" sz="900" b="0" dirty="0">
            <a:solidFill>
              <a:srgbClr val="000000"/>
            </a:solidFill>
            <a:latin typeface="Comic Sans MS"/>
          </a:endParaRPr>
        </a:p>
        <a:p>
          <a:pPr marL="0" indent="0" defTabSz="914400">
            <a:lnSpc>
              <a:spcPct val="100000"/>
            </a:lnSpc>
            <a:spcBef>
              <a:spcPts val="0"/>
            </a:spcBef>
            <a:spcAft>
              <a:spcPts val="0"/>
            </a:spcAft>
          </a:pPr>
          <a:r>
            <a:rPr lang="en-US" sz="900" b="0" dirty="0">
              <a:solidFill>
                <a:srgbClr val="000000"/>
              </a:solidFill>
              <a:latin typeface="Comic Sans MS"/>
            </a:rPr>
            <a:t>The Royal Society is founded</a:t>
          </a:r>
        </a:p>
        <a:p>
          <a:pPr marL="0" indent="0" defTabSz="914400">
            <a:lnSpc>
              <a:spcPct val="100000"/>
            </a:lnSpc>
            <a:spcBef>
              <a:spcPts val="0"/>
            </a:spcBef>
            <a:spcAft>
              <a:spcPts val="0"/>
            </a:spcAft>
          </a:pPr>
          <a:endParaRPr lang="en-US" sz="900" b="0" dirty="0">
            <a:solidFill>
              <a:srgbClr val="000000"/>
            </a:solidFill>
            <a:latin typeface="Comic Sans MS"/>
          </a:endParaRPr>
        </a:p>
      </dgm:t>
    </dgm:pt>
    <dgm:pt modelId="{E305CAB0-10CE-4347-94FD-CD8C6C6B62C5}" type="parTrans" cxnId="{D219264C-88E7-4080-8FFE-AE2443AB003B}">
      <dgm:prSet/>
      <dgm:spPr/>
      <dgm:t>
        <a:bodyPr/>
        <a:lstStyle/>
        <a:p>
          <a:endParaRPr lang="en-US" sz="900">
            <a:latin typeface="Comic Sans MS" panose="030F0702030302020204" pitchFamily="66" charset="0"/>
          </a:endParaRPr>
        </a:p>
      </dgm:t>
    </dgm:pt>
    <dgm:pt modelId="{48F34AD5-174E-4114-A0C2-A3D51307F103}" type="sibTrans" cxnId="{D219264C-88E7-4080-8FFE-AE2443AB003B}">
      <dgm:prSet custT="1"/>
      <dgm:spPr/>
      <dgm:t>
        <a:bodyPr/>
        <a:lstStyle/>
        <a:p>
          <a:endParaRPr lang="en-US" sz="900">
            <a:latin typeface="Comic Sans MS" panose="030F0702030302020204" pitchFamily="66" charset="0"/>
          </a:endParaRPr>
        </a:p>
      </dgm:t>
    </dgm:pt>
    <dgm:pt modelId="{46C61C2E-4C1A-49C2-A606-295C3FB989F8}">
      <dgm:prSet phldrT="[Text]" custT="1"/>
      <dgm:spPr/>
      <dgm:t>
        <a:bodyPr/>
        <a:lstStyle/>
        <a:p>
          <a:r>
            <a:rPr lang="en-US" sz="900" b="1" dirty="0">
              <a:solidFill>
                <a:srgbClr val="000000"/>
              </a:solidFill>
              <a:latin typeface="Comic Sans MS"/>
              <a:cs typeface="Comic Sans MS"/>
            </a:rPr>
            <a:t>1665</a:t>
          </a:r>
          <a:endParaRPr lang="en-US" sz="900" b="1" dirty="0">
            <a:latin typeface="Comic Sans MS"/>
          </a:endParaRPr>
        </a:p>
        <a:p>
          <a:endParaRPr lang="en-US" sz="900" dirty="0">
            <a:latin typeface="Comic Sans MS"/>
          </a:endParaRPr>
        </a:p>
        <a:p>
          <a:r>
            <a:rPr lang="en-GB" sz="900" b="0" dirty="0">
              <a:solidFill>
                <a:srgbClr val="000000"/>
              </a:solidFill>
              <a:latin typeface="Comic Sans MS"/>
            </a:rPr>
            <a:t>The Great Plague arrives in England</a:t>
          </a:r>
          <a:endParaRPr lang="en-US" sz="900" b="0" dirty="0">
            <a:solidFill>
              <a:srgbClr val="FF0000"/>
            </a:solidFill>
            <a:latin typeface="Comic Sans MS"/>
          </a:endParaRPr>
        </a:p>
      </dgm:t>
    </dgm:pt>
    <dgm:pt modelId="{0DB3F8E7-58C3-4469-AC7F-BADD3D523E42}" type="sibTrans" cxnId="{E240759C-2E7C-4AF9-9CF6-833C4CA9398D}">
      <dgm:prSet custT="1"/>
      <dgm:spPr/>
      <dgm:t>
        <a:bodyPr/>
        <a:lstStyle/>
        <a:p>
          <a:endParaRPr lang="en-US" sz="900">
            <a:latin typeface="Comic Sans MS" panose="030F0702030302020204" pitchFamily="66" charset="0"/>
          </a:endParaRPr>
        </a:p>
      </dgm:t>
    </dgm:pt>
    <dgm:pt modelId="{2EFFC35E-FB59-4383-81D5-2390F606B708}" type="parTrans" cxnId="{E240759C-2E7C-4AF9-9CF6-833C4CA9398D}">
      <dgm:prSet/>
      <dgm:spPr/>
      <dgm:t>
        <a:bodyPr/>
        <a:lstStyle/>
        <a:p>
          <a:endParaRPr lang="en-US" sz="900">
            <a:latin typeface="Comic Sans MS" panose="030F0702030302020204" pitchFamily="66" charset="0"/>
          </a:endParaRPr>
        </a:p>
      </dgm:t>
    </dgm:pt>
    <dgm:pt modelId="{627626CB-8D66-440F-9349-F8BC6B014448}">
      <dgm:prSet phldr="0" custT="1"/>
      <dgm:spPr/>
      <dgm:t>
        <a:bodyPr/>
        <a:lstStyle/>
        <a:p>
          <a:r>
            <a:rPr lang="en-US" sz="900" b="1" dirty="0">
              <a:latin typeface="Comic Sans MS"/>
            </a:rPr>
            <a:t>1676</a:t>
          </a:r>
          <a:endParaRPr lang="en-US" sz="900" b="0" dirty="0">
            <a:latin typeface="Comic Sans MS"/>
          </a:endParaRPr>
        </a:p>
        <a:p>
          <a:endParaRPr lang="en-US" sz="900" b="0" dirty="0">
            <a:latin typeface="Comic Sans MS"/>
          </a:endParaRPr>
        </a:p>
        <a:p>
          <a:r>
            <a:rPr lang="en-US" sz="900" b="0" dirty="0">
              <a:latin typeface="Comic Sans MS"/>
            </a:rPr>
            <a:t>Thomas Sydenham publishes </a:t>
          </a:r>
          <a:r>
            <a:rPr lang="en-US" sz="900" b="0" i="1" dirty="0" err="1">
              <a:latin typeface="Comic Sans MS"/>
            </a:rPr>
            <a:t>Observationes</a:t>
          </a:r>
          <a:r>
            <a:rPr lang="en-US" sz="900" b="0" i="1" dirty="0">
              <a:latin typeface="Comic Sans MS"/>
            </a:rPr>
            <a:t> Medicine</a:t>
          </a:r>
          <a:endParaRPr lang="en-US" sz="900" dirty="0">
            <a:latin typeface="Comic Sans MS"/>
          </a:endParaRPr>
        </a:p>
      </dgm:t>
    </dgm:pt>
    <dgm:pt modelId="{E2713EA1-9D56-4743-881A-F65B8DB22B9C}" type="parTrans" cxnId="{6AD527F2-BCF3-4EEE-A0F8-AF40F306D4C1}">
      <dgm:prSet/>
      <dgm:spPr/>
      <dgm:t>
        <a:bodyPr/>
        <a:lstStyle/>
        <a:p>
          <a:endParaRPr lang="en-US"/>
        </a:p>
      </dgm:t>
    </dgm:pt>
    <dgm:pt modelId="{2DF89006-67B7-4043-BC9C-9D1C64C10695}" type="sibTrans" cxnId="{6AD527F2-BCF3-4EEE-A0F8-AF40F306D4C1}">
      <dgm:prSet/>
      <dgm:spPr/>
      <dgm:t>
        <a:bodyPr/>
        <a:lstStyle/>
        <a:p>
          <a:endParaRPr lang="en-GB"/>
        </a:p>
      </dgm:t>
    </dgm:pt>
    <dgm:pt modelId="{87CE60C1-D579-4951-AA83-500FF1F249C3}">
      <dgm:prSet phldr="0" custT="1"/>
      <dgm:spPr/>
      <dgm:t>
        <a:bodyPr/>
        <a:lstStyle/>
        <a:p>
          <a:r>
            <a:rPr lang="en-US" sz="900" b="1" dirty="0">
              <a:solidFill>
                <a:srgbClr val="000000"/>
              </a:solidFill>
              <a:latin typeface="Comic Sans MS"/>
              <a:cs typeface="Comic Sans MS"/>
            </a:rPr>
            <a:t>1685</a:t>
          </a:r>
          <a:endParaRPr lang="en-US" sz="900" b="1" dirty="0">
            <a:latin typeface="Comic Sans MS"/>
          </a:endParaRPr>
        </a:p>
        <a:p>
          <a:endParaRPr lang="en-US" sz="900" dirty="0">
            <a:latin typeface="Comic Sans MS"/>
          </a:endParaRPr>
        </a:p>
        <a:p>
          <a:r>
            <a:rPr lang="en-GB" sz="900" b="0" dirty="0">
              <a:solidFill>
                <a:srgbClr val="000000"/>
              </a:solidFill>
              <a:latin typeface="Comic Sans MS"/>
            </a:rPr>
            <a:t>Royal Doctors tried to save the life of Charles II</a:t>
          </a:r>
          <a:endParaRPr lang="en-US" sz="800" dirty="0">
            <a:solidFill>
              <a:srgbClr val="FF0000"/>
            </a:solidFill>
            <a:latin typeface="Comic Sans MS"/>
          </a:endParaRPr>
        </a:p>
      </dgm:t>
    </dgm:pt>
    <dgm:pt modelId="{72631CD7-57C8-42BC-8AA6-12D62D4CBB0F}" type="parTrans" cxnId="{73358525-64C0-4F09-91B5-4F6D0D1083FC}">
      <dgm:prSet/>
      <dgm:spPr/>
      <dgm:t>
        <a:bodyPr/>
        <a:lstStyle/>
        <a:p>
          <a:endParaRPr lang="en-US"/>
        </a:p>
      </dgm:t>
    </dgm:pt>
    <dgm:pt modelId="{786FB829-628C-4748-8BF7-C42474E6EE37}" type="sibTrans" cxnId="{73358525-64C0-4F09-91B5-4F6D0D1083FC}">
      <dgm:prSet/>
      <dgm:spPr/>
      <dgm:t>
        <a:bodyPr/>
        <a:lstStyle/>
        <a:p>
          <a:endParaRPr lang="en-GB"/>
        </a:p>
      </dgm:t>
    </dgm:pt>
    <dgm:pt modelId="{2B48C978-0973-4B90-B7F1-756B52E636E1}">
      <dgm:prSet phldr="0" custT="1"/>
      <dgm:spPr/>
      <dgm:t>
        <a:bodyPr/>
        <a:lstStyle/>
        <a:p>
          <a:pPr rtl="0"/>
          <a:r>
            <a:rPr lang="en-US" sz="900" b="1" dirty="0">
              <a:solidFill>
                <a:schemeClr val="tx1"/>
              </a:solidFill>
              <a:effectLst/>
              <a:latin typeface="Comic Sans MS" panose="030F0702030302020204" pitchFamily="66" charset="0"/>
              <a:ea typeface="+mn-ea"/>
              <a:cs typeface="+mn-cs"/>
            </a:rPr>
            <a:t>c1700</a:t>
          </a:r>
        </a:p>
        <a:p>
          <a:endParaRPr lang="en-US" sz="900" b="1" dirty="0">
            <a:solidFill>
              <a:schemeClr val="tx1"/>
            </a:solidFill>
            <a:effectLst/>
            <a:latin typeface="Comic Sans MS" panose="030F0702030302020204" pitchFamily="66" charset="0"/>
            <a:ea typeface="+mn-ea"/>
            <a:cs typeface="+mn-cs"/>
          </a:endParaRPr>
        </a:p>
        <a:p>
          <a:r>
            <a:rPr lang="en-US" sz="900" b="0" dirty="0">
              <a:solidFill>
                <a:schemeClr val="tx1"/>
              </a:solidFill>
              <a:effectLst/>
              <a:latin typeface="Comic Sans MS" panose="030F0702030302020204" pitchFamily="66" charset="0"/>
              <a:ea typeface="+mn-ea"/>
              <a:cs typeface="+mn-cs"/>
            </a:rPr>
            <a:t>The end of your study of medicine in Renaissance England </a:t>
          </a:r>
        </a:p>
        <a:p>
          <a:endParaRPr lang="en-US" sz="900" b="0" dirty="0">
            <a:solidFill>
              <a:srgbClr val="000000"/>
            </a:solidFill>
            <a:latin typeface="Comic Sans MS"/>
          </a:endParaRPr>
        </a:p>
        <a:p>
          <a:pPr>
            <a:buClrTx/>
            <a:buSzTx/>
            <a:buFontTx/>
            <a:buNone/>
          </a:pPr>
          <a:endParaRPr lang="en-US" sz="900" dirty="0">
            <a:latin typeface="Comic Sans MS"/>
          </a:endParaRPr>
        </a:p>
      </dgm:t>
    </dgm:pt>
    <dgm:pt modelId="{C949F557-000F-4D92-AB32-63C5C60BF8F9}" type="parTrans" cxnId="{4269197B-661E-4EF3-B770-BC76B0CE04A9}">
      <dgm:prSet/>
      <dgm:spPr/>
      <dgm:t>
        <a:bodyPr/>
        <a:lstStyle/>
        <a:p>
          <a:endParaRPr lang="en-US"/>
        </a:p>
      </dgm:t>
    </dgm:pt>
    <dgm:pt modelId="{90739E79-1C8D-438D-A08B-36739044D11B}" type="sibTrans" cxnId="{4269197B-661E-4EF3-B770-BC76B0CE04A9}">
      <dgm:prSet/>
      <dgm:spPr/>
      <dgm:t>
        <a:bodyPr/>
        <a:lstStyle/>
        <a:p>
          <a:endParaRPr lang="en-US"/>
        </a:p>
      </dgm:t>
    </dgm:pt>
    <dgm:pt modelId="{52398AE3-6CD9-4839-BB63-C2F94EA623B4}" type="pres">
      <dgm:prSet presAssocID="{64532A9B-21DC-4D90-AFFA-E498B50D69B9}" presName="Name0" presStyleCnt="0">
        <dgm:presLayoutVars>
          <dgm:dir/>
          <dgm:resizeHandles val="exact"/>
        </dgm:presLayoutVars>
      </dgm:prSet>
      <dgm:spPr/>
    </dgm:pt>
    <dgm:pt modelId="{03587BFF-F493-4B25-8A97-DF97351AAE9C}" type="pres">
      <dgm:prSet presAssocID="{AEFA1E4F-B7DA-4591-B668-A09D1852E85A}" presName="node" presStyleLbl="node1" presStyleIdx="0" presStyleCnt="9">
        <dgm:presLayoutVars>
          <dgm:bulletEnabled val="1"/>
        </dgm:presLayoutVars>
      </dgm:prSet>
      <dgm:spPr/>
    </dgm:pt>
    <dgm:pt modelId="{9F3377B1-A826-41D5-AED8-21DF3732A378}" type="pres">
      <dgm:prSet presAssocID="{DCB88A9E-D2FA-49E1-BBEF-9BE934568574}" presName="sibTrans" presStyleLbl="sibTrans2D1" presStyleIdx="0" presStyleCnt="8"/>
      <dgm:spPr/>
    </dgm:pt>
    <dgm:pt modelId="{79695696-AB20-426C-AF96-494F6B273E9C}" type="pres">
      <dgm:prSet presAssocID="{DCB88A9E-D2FA-49E1-BBEF-9BE934568574}" presName="connectorText" presStyleLbl="sibTrans2D1" presStyleIdx="0" presStyleCnt="8"/>
      <dgm:spPr/>
    </dgm:pt>
    <dgm:pt modelId="{1A1EFFCA-0380-48C3-BD95-EAB525D3A66E}" type="pres">
      <dgm:prSet presAssocID="{3F20890E-0683-441E-A80E-813D96A83237}" presName="node" presStyleLbl="node1" presStyleIdx="1" presStyleCnt="9">
        <dgm:presLayoutVars>
          <dgm:bulletEnabled val="1"/>
        </dgm:presLayoutVars>
      </dgm:prSet>
      <dgm:spPr/>
    </dgm:pt>
    <dgm:pt modelId="{45F5DA46-2C90-4A4C-9D2D-959FEC95F454}" type="pres">
      <dgm:prSet presAssocID="{94A5EC90-4456-429E-974F-AD0A1286348D}" presName="sibTrans" presStyleLbl="sibTrans2D1" presStyleIdx="1" presStyleCnt="8"/>
      <dgm:spPr/>
    </dgm:pt>
    <dgm:pt modelId="{A390A47A-66C0-4EF4-911D-3A1F2EA1B735}" type="pres">
      <dgm:prSet presAssocID="{94A5EC90-4456-429E-974F-AD0A1286348D}" presName="connectorText" presStyleLbl="sibTrans2D1" presStyleIdx="1" presStyleCnt="8"/>
      <dgm:spPr/>
    </dgm:pt>
    <dgm:pt modelId="{0FA1809E-C07E-467A-8A53-28FD41C3DD5B}" type="pres">
      <dgm:prSet presAssocID="{55091136-935E-47CC-BADE-2DF3164B7112}" presName="node" presStyleLbl="node1" presStyleIdx="2" presStyleCnt="9">
        <dgm:presLayoutVars>
          <dgm:bulletEnabled val="1"/>
        </dgm:presLayoutVars>
      </dgm:prSet>
      <dgm:spPr/>
    </dgm:pt>
    <dgm:pt modelId="{39F1DE40-0BB5-4FED-9BF2-F2DED1C21D78}" type="pres">
      <dgm:prSet presAssocID="{55F890DA-E502-4550-B90D-5E08288715FD}" presName="sibTrans" presStyleLbl="sibTrans2D1" presStyleIdx="2" presStyleCnt="8"/>
      <dgm:spPr/>
    </dgm:pt>
    <dgm:pt modelId="{774FB5EB-063D-4653-A40D-880E3E0F0C74}" type="pres">
      <dgm:prSet presAssocID="{55F890DA-E502-4550-B90D-5E08288715FD}" presName="connectorText" presStyleLbl="sibTrans2D1" presStyleIdx="2" presStyleCnt="8"/>
      <dgm:spPr/>
    </dgm:pt>
    <dgm:pt modelId="{0B597F02-13FB-47ED-8F9A-AF9C388554D8}" type="pres">
      <dgm:prSet presAssocID="{E4A25682-57F6-48F2-8D21-53887DB231D9}" presName="node" presStyleLbl="node1" presStyleIdx="3" presStyleCnt="9">
        <dgm:presLayoutVars>
          <dgm:bulletEnabled val="1"/>
        </dgm:presLayoutVars>
      </dgm:prSet>
      <dgm:spPr/>
    </dgm:pt>
    <dgm:pt modelId="{E194ECD7-5FC5-40BD-8678-C00E6CE79FD8}" type="pres">
      <dgm:prSet presAssocID="{7869ABE1-7231-4919-ACF1-C1F15F2845E5}" presName="sibTrans" presStyleLbl="sibTrans2D1" presStyleIdx="3" presStyleCnt="8"/>
      <dgm:spPr/>
    </dgm:pt>
    <dgm:pt modelId="{A505E04D-BC11-4989-A16E-A2E7736FF238}" type="pres">
      <dgm:prSet presAssocID="{7869ABE1-7231-4919-ACF1-C1F15F2845E5}" presName="connectorText" presStyleLbl="sibTrans2D1" presStyleIdx="3" presStyleCnt="8"/>
      <dgm:spPr/>
    </dgm:pt>
    <dgm:pt modelId="{4E29470B-A34B-4EB6-82BC-8908B0D8324D}" type="pres">
      <dgm:prSet presAssocID="{0F3E0767-E97F-4E26-9520-EC956538DA20}" presName="node" presStyleLbl="node1" presStyleIdx="4" presStyleCnt="9">
        <dgm:presLayoutVars>
          <dgm:bulletEnabled val="1"/>
        </dgm:presLayoutVars>
      </dgm:prSet>
      <dgm:spPr/>
    </dgm:pt>
    <dgm:pt modelId="{10664B83-AB7F-429D-9E01-0BA1F04051BC}" type="pres">
      <dgm:prSet presAssocID="{48F34AD5-174E-4114-A0C2-A3D51307F103}" presName="sibTrans" presStyleLbl="sibTrans2D1" presStyleIdx="4" presStyleCnt="8"/>
      <dgm:spPr/>
    </dgm:pt>
    <dgm:pt modelId="{C9A4604B-357C-4372-9128-69EE5CA6FFE0}" type="pres">
      <dgm:prSet presAssocID="{48F34AD5-174E-4114-A0C2-A3D51307F103}" presName="connectorText" presStyleLbl="sibTrans2D1" presStyleIdx="4" presStyleCnt="8"/>
      <dgm:spPr/>
    </dgm:pt>
    <dgm:pt modelId="{75C4C5BE-F0CE-4A07-8D79-65C85B88771F}" type="pres">
      <dgm:prSet presAssocID="{46C61C2E-4C1A-49C2-A606-295C3FB989F8}" presName="node" presStyleLbl="node1" presStyleIdx="5" presStyleCnt="9">
        <dgm:presLayoutVars>
          <dgm:bulletEnabled val="1"/>
        </dgm:presLayoutVars>
      </dgm:prSet>
      <dgm:spPr/>
    </dgm:pt>
    <dgm:pt modelId="{62FB33D7-5ACD-4CEE-AE16-8E3BF91796BE}" type="pres">
      <dgm:prSet presAssocID="{0DB3F8E7-58C3-4469-AC7F-BADD3D523E42}" presName="sibTrans" presStyleLbl="sibTrans2D1" presStyleIdx="5" presStyleCnt="8"/>
      <dgm:spPr/>
    </dgm:pt>
    <dgm:pt modelId="{324543B5-E73F-4B39-9EF0-C3D64CB21A07}" type="pres">
      <dgm:prSet presAssocID="{0DB3F8E7-58C3-4469-AC7F-BADD3D523E42}" presName="connectorText" presStyleLbl="sibTrans2D1" presStyleIdx="5" presStyleCnt="8"/>
      <dgm:spPr/>
    </dgm:pt>
    <dgm:pt modelId="{E6E03EF8-BB48-4899-848F-256C2EFF0EE7}" type="pres">
      <dgm:prSet presAssocID="{627626CB-8D66-440F-9349-F8BC6B014448}" presName="node" presStyleLbl="node1" presStyleIdx="6" presStyleCnt="9">
        <dgm:presLayoutVars>
          <dgm:bulletEnabled val="1"/>
        </dgm:presLayoutVars>
      </dgm:prSet>
      <dgm:spPr/>
    </dgm:pt>
    <dgm:pt modelId="{6B0BF3CA-C695-4A2E-88CB-AD1BEE4589BD}" type="pres">
      <dgm:prSet presAssocID="{2DF89006-67B7-4043-BC9C-9D1C64C10695}" presName="sibTrans" presStyleLbl="sibTrans2D1" presStyleIdx="6" presStyleCnt="8"/>
      <dgm:spPr/>
    </dgm:pt>
    <dgm:pt modelId="{A2DD8E68-FC39-4372-BA3E-4BE8494D8A52}" type="pres">
      <dgm:prSet presAssocID="{2DF89006-67B7-4043-BC9C-9D1C64C10695}" presName="connectorText" presStyleLbl="sibTrans2D1" presStyleIdx="6" presStyleCnt="8"/>
      <dgm:spPr/>
    </dgm:pt>
    <dgm:pt modelId="{47704E76-F599-499E-85FD-DDDA52C8B906}" type="pres">
      <dgm:prSet presAssocID="{87CE60C1-D579-4951-AA83-500FF1F249C3}" presName="node" presStyleLbl="node1" presStyleIdx="7" presStyleCnt="9">
        <dgm:presLayoutVars>
          <dgm:bulletEnabled val="1"/>
        </dgm:presLayoutVars>
      </dgm:prSet>
      <dgm:spPr/>
    </dgm:pt>
    <dgm:pt modelId="{903D2807-B341-45F1-A096-03770AAEBF2C}" type="pres">
      <dgm:prSet presAssocID="{786FB829-628C-4748-8BF7-C42474E6EE37}" presName="sibTrans" presStyleLbl="sibTrans2D1" presStyleIdx="7" presStyleCnt="8"/>
      <dgm:spPr/>
    </dgm:pt>
    <dgm:pt modelId="{8F5206EF-20E9-4AD0-A860-D8C3935D512E}" type="pres">
      <dgm:prSet presAssocID="{786FB829-628C-4748-8BF7-C42474E6EE37}" presName="connectorText" presStyleLbl="sibTrans2D1" presStyleIdx="7" presStyleCnt="8"/>
      <dgm:spPr/>
    </dgm:pt>
    <dgm:pt modelId="{D4E67A79-14CF-422D-B14B-2A7C1C14E54E}" type="pres">
      <dgm:prSet presAssocID="{2B48C978-0973-4B90-B7F1-756B52E636E1}" presName="node" presStyleLbl="node1" presStyleIdx="8" presStyleCnt="9">
        <dgm:presLayoutVars>
          <dgm:bulletEnabled val="1"/>
        </dgm:presLayoutVars>
      </dgm:prSet>
      <dgm:spPr/>
    </dgm:pt>
  </dgm:ptLst>
  <dgm:cxnLst>
    <dgm:cxn modelId="{15F05F16-9F5D-410B-A035-68A1F0345F78}" type="presOf" srcId="{94A5EC90-4456-429E-974F-AD0A1286348D}" destId="{A390A47A-66C0-4EF4-911D-3A1F2EA1B735}" srcOrd="1" destOrd="0" presId="urn:microsoft.com/office/officeart/2005/8/layout/process1"/>
    <dgm:cxn modelId="{9E559C16-8E2B-42EA-AB8A-0ADBAA59BA21}" type="presOf" srcId="{0DB3F8E7-58C3-4469-AC7F-BADD3D523E42}" destId="{62FB33D7-5ACD-4CEE-AE16-8E3BF91796BE}" srcOrd="0" destOrd="0" presId="urn:microsoft.com/office/officeart/2005/8/layout/process1"/>
    <dgm:cxn modelId="{BB125F17-B2B7-4CE4-ABA6-CB0D5F931A50}" type="presOf" srcId="{64532A9B-21DC-4D90-AFFA-E498B50D69B9}" destId="{52398AE3-6CD9-4839-BB63-C2F94EA623B4}" srcOrd="0" destOrd="0" presId="urn:microsoft.com/office/officeart/2005/8/layout/process1"/>
    <dgm:cxn modelId="{A0F49D1E-3147-4894-93CA-8D35BE70581E}" type="presOf" srcId="{48F34AD5-174E-4114-A0C2-A3D51307F103}" destId="{10664B83-AB7F-429D-9E01-0BA1F04051BC}" srcOrd="0" destOrd="0" presId="urn:microsoft.com/office/officeart/2005/8/layout/process1"/>
    <dgm:cxn modelId="{22A10D21-24C3-4BA8-8F88-8FEFAA47B283}" type="presOf" srcId="{3F20890E-0683-441E-A80E-813D96A83237}" destId="{1A1EFFCA-0380-48C3-BD95-EAB525D3A66E}" srcOrd="0" destOrd="0" presId="urn:microsoft.com/office/officeart/2005/8/layout/process1"/>
    <dgm:cxn modelId="{73358525-64C0-4F09-91B5-4F6D0D1083FC}" srcId="{64532A9B-21DC-4D90-AFFA-E498B50D69B9}" destId="{87CE60C1-D579-4951-AA83-500FF1F249C3}" srcOrd="7" destOrd="0" parTransId="{72631CD7-57C8-42BC-8AA6-12D62D4CBB0F}" sibTransId="{786FB829-628C-4748-8BF7-C42474E6EE37}"/>
    <dgm:cxn modelId="{FBAF412B-3061-4A44-AC23-2EE3C4C1ED2D}" type="presOf" srcId="{87CE60C1-D579-4951-AA83-500FF1F249C3}" destId="{47704E76-F599-499E-85FD-DDDA52C8B906}" srcOrd="0" destOrd="0" presId="urn:microsoft.com/office/officeart/2005/8/layout/process1"/>
    <dgm:cxn modelId="{2C372E31-7314-4408-81D1-B017F71D921C}" type="presOf" srcId="{55091136-935E-47CC-BADE-2DF3164B7112}" destId="{0FA1809E-C07E-467A-8A53-28FD41C3DD5B}" srcOrd="0" destOrd="0" presId="urn:microsoft.com/office/officeart/2005/8/layout/process1"/>
    <dgm:cxn modelId="{8B8AA53A-C673-47C2-8C59-E5BBF27A763D}" srcId="{64532A9B-21DC-4D90-AFFA-E498B50D69B9}" destId="{AEFA1E4F-B7DA-4591-B668-A09D1852E85A}" srcOrd="0" destOrd="0" parTransId="{95E4FEDE-376C-401D-8A6A-E91B02BEF12B}" sibTransId="{DCB88A9E-D2FA-49E1-BBEF-9BE934568574}"/>
    <dgm:cxn modelId="{848AE05D-1959-4E39-B908-F3120F1E3763}" srcId="{64532A9B-21DC-4D90-AFFA-E498B50D69B9}" destId="{55091136-935E-47CC-BADE-2DF3164B7112}" srcOrd="2" destOrd="0" parTransId="{3828C525-642F-4751-81B9-D6822A434F56}" sibTransId="{55F890DA-E502-4550-B90D-5E08288715FD}"/>
    <dgm:cxn modelId="{1DB64B63-8787-40FB-973D-1924AEB3EB1B}" type="presOf" srcId="{627626CB-8D66-440F-9349-F8BC6B014448}" destId="{E6E03EF8-BB48-4899-848F-256C2EFF0EE7}" srcOrd="0" destOrd="0" presId="urn:microsoft.com/office/officeart/2005/8/layout/process1"/>
    <dgm:cxn modelId="{D219264C-88E7-4080-8FFE-AE2443AB003B}" srcId="{64532A9B-21DC-4D90-AFFA-E498B50D69B9}" destId="{0F3E0767-E97F-4E26-9520-EC956538DA20}" srcOrd="4" destOrd="0" parTransId="{E305CAB0-10CE-4347-94FD-CD8C6C6B62C5}" sibTransId="{48F34AD5-174E-4114-A0C2-A3D51307F103}"/>
    <dgm:cxn modelId="{E802A151-A057-4E2E-BE58-4F8117E96A9D}" type="presOf" srcId="{94A5EC90-4456-429E-974F-AD0A1286348D}" destId="{45F5DA46-2C90-4A4C-9D2D-959FEC95F454}" srcOrd="0" destOrd="0" presId="urn:microsoft.com/office/officeart/2005/8/layout/process1"/>
    <dgm:cxn modelId="{1F85C377-4068-4FED-A9BD-D48D3AAC472F}" type="presOf" srcId="{55F890DA-E502-4550-B90D-5E08288715FD}" destId="{774FB5EB-063D-4653-A40D-880E3E0F0C74}" srcOrd="1" destOrd="0" presId="urn:microsoft.com/office/officeart/2005/8/layout/process1"/>
    <dgm:cxn modelId="{DEFF8C58-1D73-48D6-BCED-5CA931902D88}" type="presOf" srcId="{786FB829-628C-4748-8BF7-C42474E6EE37}" destId="{8F5206EF-20E9-4AD0-A860-D8C3935D512E}" srcOrd="1" destOrd="0" presId="urn:microsoft.com/office/officeart/2005/8/layout/process1"/>
    <dgm:cxn modelId="{4269197B-661E-4EF3-B770-BC76B0CE04A9}" srcId="{64532A9B-21DC-4D90-AFFA-E498B50D69B9}" destId="{2B48C978-0973-4B90-B7F1-756B52E636E1}" srcOrd="8" destOrd="0" parTransId="{C949F557-000F-4D92-AB32-63C5C60BF8F9}" sibTransId="{90739E79-1C8D-438D-A08B-36739044D11B}"/>
    <dgm:cxn modelId="{7987157C-A28E-4D43-BDB4-FC26F78A0F98}" type="presOf" srcId="{DCB88A9E-D2FA-49E1-BBEF-9BE934568574}" destId="{9F3377B1-A826-41D5-AED8-21DF3732A378}" srcOrd="0" destOrd="0" presId="urn:microsoft.com/office/officeart/2005/8/layout/process1"/>
    <dgm:cxn modelId="{5331DA7F-A5CB-429C-A2C3-395A21D0F15C}" srcId="{64532A9B-21DC-4D90-AFFA-E498B50D69B9}" destId="{E4A25682-57F6-48F2-8D21-53887DB231D9}" srcOrd="3" destOrd="0" parTransId="{AD5D3FED-1E13-4840-B84A-9AC76136DBDF}" sibTransId="{7869ABE1-7231-4919-ACF1-C1F15F2845E5}"/>
    <dgm:cxn modelId="{46BCB78C-2279-437F-A6FB-F582677FED2D}" type="presOf" srcId="{46C61C2E-4C1A-49C2-A606-295C3FB989F8}" destId="{75C4C5BE-F0CE-4A07-8D79-65C85B88771F}" srcOrd="0" destOrd="0" presId="urn:microsoft.com/office/officeart/2005/8/layout/process1"/>
    <dgm:cxn modelId="{94140B9C-C91D-406C-AAC2-2DEA1F5D1E1F}" type="presOf" srcId="{48F34AD5-174E-4114-A0C2-A3D51307F103}" destId="{C9A4604B-357C-4372-9128-69EE5CA6FFE0}" srcOrd="1" destOrd="0" presId="urn:microsoft.com/office/officeart/2005/8/layout/process1"/>
    <dgm:cxn modelId="{E240759C-2E7C-4AF9-9CF6-833C4CA9398D}" srcId="{64532A9B-21DC-4D90-AFFA-E498B50D69B9}" destId="{46C61C2E-4C1A-49C2-A606-295C3FB989F8}" srcOrd="5" destOrd="0" parTransId="{2EFFC35E-FB59-4383-81D5-2390F606B708}" sibTransId="{0DB3F8E7-58C3-4469-AC7F-BADD3D523E42}"/>
    <dgm:cxn modelId="{AFFBDDAA-393D-45B6-A839-A525FF63C667}" type="presOf" srcId="{786FB829-628C-4748-8BF7-C42474E6EE37}" destId="{903D2807-B341-45F1-A096-03770AAEBF2C}" srcOrd="0" destOrd="0" presId="urn:microsoft.com/office/officeart/2005/8/layout/process1"/>
    <dgm:cxn modelId="{8D4459AC-1565-4B65-A184-5A85908D245D}" type="presOf" srcId="{E4A25682-57F6-48F2-8D21-53887DB231D9}" destId="{0B597F02-13FB-47ED-8F9A-AF9C388554D8}" srcOrd="0" destOrd="0" presId="urn:microsoft.com/office/officeart/2005/8/layout/process1"/>
    <dgm:cxn modelId="{586190D5-9FEF-4CC6-8E2E-DED9F67B7C4E}" type="presOf" srcId="{0F3E0767-E97F-4E26-9520-EC956538DA20}" destId="{4E29470B-A34B-4EB6-82BC-8908B0D8324D}" srcOrd="0" destOrd="0" presId="urn:microsoft.com/office/officeart/2005/8/layout/process1"/>
    <dgm:cxn modelId="{D8DCF1DA-ACF4-4E71-A6AD-785F27082E64}" type="presOf" srcId="{0DB3F8E7-58C3-4469-AC7F-BADD3D523E42}" destId="{324543B5-E73F-4B39-9EF0-C3D64CB21A07}" srcOrd="1" destOrd="0" presId="urn:microsoft.com/office/officeart/2005/8/layout/process1"/>
    <dgm:cxn modelId="{6A1142DD-4340-4974-98EF-9B547D28D4E3}" type="presOf" srcId="{7869ABE1-7231-4919-ACF1-C1F15F2845E5}" destId="{E194ECD7-5FC5-40BD-8678-C00E6CE79FD8}" srcOrd="0" destOrd="0" presId="urn:microsoft.com/office/officeart/2005/8/layout/process1"/>
    <dgm:cxn modelId="{606F2ADF-FFD0-4D7D-B7FB-68F9E17AB34B}" srcId="{64532A9B-21DC-4D90-AFFA-E498B50D69B9}" destId="{3F20890E-0683-441E-A80E-813D96A83237}" srcOrd="1" destOrd="0" parTransId="{06886125-B3B7-4088-BF57-6846073CF3A4}" sibTransId="{94A5EC90-4456-429E-974F-AD0A1286348D}"/>
    <dgm:cxn modelId="{3A4E7BDF-408B-4E89-A422-4B32C30BE8C9}" type="presOf" srcId="{7869ABE1-7231-4919-ACF1-C1F15F2845E5}" destId="{A505E04D-BC11-4989-A16E-A2E7736FF238}" srcOrd="1" destOrd="0" presId="urn:microsoft.com/office/officeart/2005/8/layout/process1"/>
    <dgm:cxn modelId="{A89124E2-7B9B-4399-AA48-5FB879123A44}" type="presOf" srcId="{2DF89006-67B7-4043-BC9C-9D1C64C10695}" destId="{6B0BF3CA-C695-4A2E-88CB-AD1BEE4589BD}" srcOrd="0" destOrd="0" presId="urn:microsoft.com/office/officeart/2005/8/layout/process1"/>
    <dgm:cxn modelId="{F898C1E6-9B7F-4F16-A790-191061473D4E}" type="presOf" srcId="{2B48C978-0973-4B90-B7F1-756B52E636E1}" destId="{D4E67A79-14CF-422D-B14B-2A7C1C14E54E}" srcOrd="0" destOrd="0" presId="urn:microsoft.com/office/officeart/2005/8/layout/process1"/>
    <dgm:cxn modelId="{6A2082E9-0CAA-47A3-A042-4EF1BE7BD2DA}" type="presOf" srcId="{2DF89006-67B7-4043-BC9C-9D1C64C10695}" destId="{A2DD8E68-FC39-4372-BA3E-4BE8494D8A52}" srcOrd="1" destOrd="0" presId="urn:microsoft.com/office/officeart/2005/8/layout/process1"/>
    <dgm:cxn modelId="{8E061BED-5A3C-47BE-B4C9-5849674460B0}" type="presOf" srcId="{55F890DA-E502-4550-B90D-5E08288715FD}" destId="{39F1DE40-0BB5-4FED-9BF2-F2DED1C21D78}" srcOrd="0" destOrd="0" presId="urn:microsoft.com/office/officeart/2005/8/layout/process1"/>
    <dgm:cxn modelId="{6AD527F2-BCF3-4EEE-A0F8-AF40F306D4C1}" srcId="{64532A9B-21DC-4D90-AFFA-E498B50D69B9}" destId="{627626CB-8D66-440F-9349-F8BC6B014448}" srcOrd="6" destOrd="0" parTransId="{E2713EA1-9D56-4743-881A-F65B8DB22B9C}" sibTransId="{2DF89006-67B7-4043-BC9C-9D1C64C10695}"/>
    <dgm:cxn modelId="{D6EF8EF3-F56F-477D-9317-398650A6E294}" type="presOf" srcId="{AEFA1E4F-B7DA-4591-B668-A09D1852E85A}" destId="{03587BFF-F493-4B25-8A97-DF97351AAE9C}" srcOrd="0" destOrd="0" presId="urn:microsoft.com/office/officeart/2005/8/layout/process1"/>
    <dgm:cxn modelId="{074823FC-375E-4AFC-8069-8D75E5000BC6}" type="presOf" srcId="{DCB88A9E-D2FA-49E1-BBEF-9BE934568574}" destId="{79695696-AB20-426C-AF96-494F6B273E9C}" srcOrd="1" destOrd="0" presId="urn:microsoft.com/office/officeart/2005/8/layout/process1"/>
    <dgm:cxn modelId="{F351F408-DF5A-44B7-8664-B4259F852D15}" type="presParOf" srcId="{52398AE3-6CD9-4839-BB63-C2F94EA623B4}" destId="{03587BFF-F493-4B25-8A97-DF97351AAE9C}" srcOrd="0" destOrd="0" presId="urn:microsoft.com/office/officeart/2005/8/layout/process1"/>
    <dgm:cxn modelId="{49637C55-2A88-4696-A14B-42D5F4BBE845}" type="presParOf" srcId="{52398AE3-6CD9-4839-BB63-C2F94EA623B4}" destId="{9F3377B1-A826-41D5-AED8-21DF3732A378}" srcOrd="1" destOrd="0" presId="urn:microsoft.com/office/officeart/2005/8/layout/process1"/>
    <dgm:cxn modelId="{593F5FF1-469D-4501-B4AD-05DA57F73879}" type="presParOf" srcId="{9F3377B1-A826-41D5-AED8-21DF3732A378}" destId="{79695696-AB20-426C-AF96-494F6B273E9C}" srcOrd="0" destOrd="0" presId="urn:microsoft.com/office/officeart/2005/8/layout/process1"/>
    <dgm:cxn modelId="{3C85622E-A0B1-4A57-8F0F-202042994AE3}" type="presParOf" srcId="{52398AE3-6CD9-4839-BB63-C2F94EA623B4}" destId="{1A1EFFCA-0380-48C3-BD95-EAB525D3A66E}" srcOrd="2" destOrd="0" presId="urn:microsoft.com/office/officeart/2005/8/layout/process1"/>
    <dgm:cxn modelId="{AE417C5C-7F9A-4D77-87DC-1CE1390CFA7B}" type="presParOf" srcId="{52398AE3-6CD9-4839-BB63-C2F94EA623B4}" destId="{45F5DA46-2C90-4A4C-9D2D-959FEC95F454}" srcOrd="3" destOrd="0" presId="urn:microsoft.com/office/officeart/2005/8/layout/process1"/>
    <dgm:cxn modelId="{367A8BCB-585D-47AE-9184-FF41D8E6C2FA}" type="presParOf" srcId="{45F5DA46-2C90-4A4C-9D2D-959FEC95F454}" destId="{A390A47A-66C0-4EF4-911D-3A1F2EA1B735}" srcOrd="0" destOrd="0" presId="urn:microsoft.com/office/officeart/2005/8/layout/process1"/>
    <dgm:cxn modelId="{2F1205AB-977E-4BE2-9AC0-218D5EB99423}" type="presParOf" srcId="{52398AE3-6CD9-4839-BB63-C2F94EA623B4}" destId="{0FA1809E-C07E-467A-8A53-28FD41C3DD5B}" srcOrd="4" destOrd="0" presId="urn:microsoft.com/office/officeart/2005/8/layout/process1"/>
    <dgm:cxn modelId="{88DF3E7E-C460-478F-9AF9-0AF3B2F64C3A}" type="presParOf" srcId="{52398AE3-6CD9-4839-BB63-C2F94EA623B4}" destId="{39F1DE40-0BB5-4FED-9BF2-F2DED1C21D78}" srcOrd="5" destOrd="0" presId="urn:microsoft.com/office/officeart/2005/8/layout/process1"/>
    <dgm:cxn modelId="{415A12C1-7EC3-473D-A8A3-D308BBF63576}" type="presParOf" srcId="{39F1DE40-0BB5-4FED-9BF2-F2DED1C21D78}" destId="{774FB5EB-063D-4653-A40D-880E3E0F0C74}" srcOrd="0" destOrd="0" presId="urn:microsoft.com/office/officeart/2005/8/layout/process1"/>
    <dgm:cxn modelId="{D81BEE91-A43A-4447-A80B-0C1D35838B2B}" type="presParOf" srcId="{52398AE3-6CD9-4839-BB63-C2F94EA623B4}" destId="{0B597F02-13FB-47ED-8F9A-AF9C388554D8}" srcOrd="6" destOrd="0" presId="urn:microsoft.com/office/officeart/2005/8/layout/process1"/>
    <dgm:cxn modelId="{24DF9CEB-857F-4114-BF40-C35E5DF74F4A}" type="presParOf" srcId="{52398AE3-6CD9-4839-BB63-C2F94EA623B4}" destId="{E194ECD7-5FC5-40BD-8678-C00E6CE79FD8}" srcOrd="7" destOrd="0" presId="urn:microsoft.com/office/officeart/2005/8/layout/process1"/>
    <dgm:cxn modelId="{9EB82A62-F343-49EE-A4B7-D4138A0B3BD8}" type="presParOf" srcId="{E194ECD7-5FC5-40BD-8678-C00E6CE79FD8}" destId="{A505E04D-BC11-4989-A16E-A2E7736FF238}" srcOrd="0" destOrd="0" presId="urn:microsoft.com/office/officeart/2005/8/layout/process1"/>
    <dgm:cxn modelId="{79C0720C-586B-43CA-A64C-D7FCF1701AC4}" type="presParOf" srcId="{52398AE3-6CD9-4839-BB63-C2F94EA623B4}" destId="{4E29470B-A34B-4EB6-82BC-8908B0D8324D}" srcOrd="8" destOrd="0" presId="urn:microsoft.com/office/officeart/2005/8/layout/process1"/>
    <dgm:cxn modelId="{C3D3E83E-08C7-4CA1-8DDD-AD926B23A403}" type="presParOf" srcId="{52398AE3-6CD9-4839-BB63-C2F94EA623B4}" destId="{10664B83-AB7F-429D-9E01-0BA1F04051BC}" srcOrd="9" destOrd="0" presId="urn:microsoft.com/office/officeart/2005/8/layout/process1"/>
    <dgm:cxn modelId="{3FC00D41-9AC4-41E3-BA6F-FDB2E99D1476}" type="presParOf" srcId="{10664B83-AB7F-429D-9E01-0BA1F04051BC}" destId="{C9A4604B-357C-4372-9128-69EE5CA6FFE0}" srcOrd="0" destOrd="0" presId="urn:microsoft.com/office/officeart/2005/8/layout/process1"/>
    <dgm:cxn modelId="{A9E7753C-B19C-4F2C-96FE-68E1A0151211}" type="presParOf" srcId="{52398AE3-6CD9-4839-BB63-C2F94EA623B4}" destId="{75C4C5BE-F0CE-4A07-8D79-65C85B88771F}" srcOrd="10" destOrd="0" presId="urn:microsoft.com/office/officeart/2005/8/layout/process1"/>
    <dgm:cxn modelId="{B93CEE74-230E-4D5D-857D-49F6F4753028}" type="presParOf" srcId="{52398AE3-6CD9-4839-BB63-C2F94EA623B4}" destId="{62FB33D7-5ACD-4CEE-AE16-8E3BF91796BE}" srcOrd="11" destOrd="0" presId="urn:microsoft.com/office/officeart/2005/8/layout/process1"/>
    <dgm:cxn modelId="{FF68EFC4-D350-48D8-8008-AF07B2FBA687}" type="presParOf" srcId="{62FB33D7-5ACD-4CEE-AE16-8E3BF91796BE}" destId="{324543B5-E73F-4B39-9EF0-C3D64CB21A07}" srcOrd="0" destOrd="0" presId="urn:microsoft.com/office/officeart/2005/8/layout/process1"/>
    <dgm:cxn modelId="{13E8B7C9-CDF4-4D46-A38A-595B1324866B}" type="presParOf" srcId="{52398AE3-6CD9-4839-BB63-C2F94EA623B4}" destId="{E6E03EF8-BB48-4899-848F-256C2EFF0EE7}" srcOrd="12" destOrd="0" presId="urn:microsoft.com/office/officeart/2005/8/layout/process1"/>
    <dgm:cxn modelId="{B9BADAF8-5BAF-4583-8DD7-17419402A979}" type="presParOf" srcId="{52398AE3-6CD9-4839-BB63-C2F94EA623B4}" destId="{6B0BF3CA-C695-4A2E-88CB-AD1BEE4589BD}" srcOrd="13" destOrd="0" presId="urn:microsoft.com/office/officeart/2005/8/layout/process1"/>
    <dgm:cxn modelId="{6EC7E1E5-DC65-4CEA-B67D-5C2A947FA557}" type="presParOf" srcId="{6B0BF3CA-C695-4A2E-88CB-AD1BEE4589BD}" destId="{A2DD8E68-FC39-4372-BA3E-4BE8494D8A52}" srcOrd="0" destOrd="0" presId="urn:microsoft.com/office/officeart/2005/8/layout/process1"/>
    <dgm:cxn modelId="{145E508D-ED47-46C7-A230-51F15FBA870D}" type="presParOf" srcId="{52398AE3-6CD9-4839-BB63-C2F94EA623B4}" destId="{47704E76-F599-499E-85FD-DDDA52C8B906}" srcOrd="14" destOrd="0" presId="urn:microsoft.com/office/officeart/2005/8/layout/process1"/>
    <dgm:cxn modelId="{F537FC1E-C524-4401-9B6A-59241C904250}" type="presParOf" srcId="{52398AE3-6CD9-4839-BB63-C2F94EA623B4}" destId="{903D2807-B341-45F1-A096-03770AAEBF2C}" srcOrd="15" destOrd="0" presId="urn:microsoft.com/office/officeart/2005/8/layout/process1"/>
    <dgm:cxn modelId="{B0CA2201-D0E2-48AD-A4C8-9F9BA5D656C7}" type="presParOf" srcId="{903D2807-B341-45F1-A096-03770AAEBF2C}" destId="{8F5206EF-20E9-4AD0-A860-D8C3935D512E}" srcOrd="0" destOrd="0" presId="urn:microsoft.com/office/officeart/2005/8/layout/process1"/>
    <dgm:cxn modelId="{714B9E66-B6D5-400A-AAF1-86042738CD9C}" type="presParOf" srcId="{52398AE3-6CD9-4839-BB63-C2F94EA623B4}" destId="{D4E67A79-14CF-422D-B14B-2A7C1C14E54E}" srcOrd="1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4532A9B-21DC-4D90-AFFA-E498B50D69B9}" type="doc">
      <dgm:prSet loTypeId="urn:microsoft.com/office/officeart/2005/8/layout/process1" loCatId="process" qsTypeId="urn:microsoft.com/office/officeart/2005/8/quickstyle/simple1" qsCatId="simple" csTypeId="urn:microsoft.com/office/officeart/2005/8/colors/accent0_1" csCatId="mainScheme" phldr="1"/>
      <dgm:spPr/>
    </dgm:pt>
    <dgm:pt modelId="{AEFA1E4F-B7DA-4591-B668-A09D1852E85A}">
      <dgm:prSet phldrT="[Text]" custT="1"/>
      <dgm:spPr/>
      <dgm:t>
        <a:bodyPr/>
        <a:lstStyle/>
        <a:p>
          <a:r>
            <a:rPr lang="en-GB" sz="900" dirty="0">
              <a:latin typeface="Comic Sans MS" panose="030F0702030302020204" pitchFamily="66" charset="0"/>
            </a:rPr>
            <a:t>1798 Edward Jenner discovers a vaccine for smallpox</a:t>
          </a:r>
          <a:endParaRPr lang="en-US" sz="900" b="0" dirty="0">
            <a:solidFill>
              <a:schemeClr val="tx1"/>
            </a:solidFill>
            <a:effectLst/>
            <a:latin typeface="Comic Sans MS" panose="030F0702030302020204" pitchFamily="66" charset="0"/>
            <a:ea typeface="+mn-ea"/>
            <a:cs typeface="+mn-cs"/>
          </a:endParaRPr>
        </a:p>
      </dgm:t>
    </dgm:pt>
    <dgm:pt modelId="{95E4FEDE-376C-401D-8A6A-E91B02BEF12B}" type="parTrans" cxnId="{8B8AA53A-C673-47C2-8C59-E5BBF27A763D}">
      <dgm:prSet/>
      <dgm:spPr/>
      <dgm:t>
        <a:bodyPr/>
        <a:lstStyle/>
        <a:p>
          <a:endParaRPr lang="en-US" sz="900">
            <a:latin typeface="Comic Sans MS" panose="030F0702030302020204" pitchFamily="66" charset="0"/>
          </a:endParaRPr>
        </a:p>
      </dgm:t>
    </dgm:pt>
    <dgm:pt modelId="{DCB88A9E-D2FA-49E1-BBEF-9BE934568574}" type="sibTrans" cxnId="{8B8AA53A-C673-47C2-8C59-E5BBF27A763D}">
      <dgm:prSet custT="1"/>
      <dgm:spPr/>
      <dgm:t>
        <a:bodyPr/>
        <a:lstStyle/>
        <a:p>
          <a:endParaRPr lang="en-US" sz="900">
            <a:latin typeface="Comic Sans MS" panose="030F0702030302020204" pitchFamily="66" charset="0"/>
          </a:endParaRPr>
        </a:p>
      </dgm:t>
    </dgm:pt>
    <dgm:pt modelId="{3F20890E-0683-441E-A80E-813D96A83237}">
      <dgm:prSet phldrT="[Text]" custT="1"/>
      <dgm:spPr/>
      <dgm:t>
        <a:bodyPr/>
        <a:lstStyle/>
        <a:p>
          <a:r>
            <a:rPr lang="en-GB" sz="900" dirty="0">
              <a:latin typeface="Comic Sans MS" panose="030F0702030302020204" pitchFamily="66" charset="0"/>
            </a:rPr>
            <a:t>1847: James Simpson uses chloroform as an effective anaesthetic</a:t>
          </a:r>
          <a:endParaRPr lang="en-US" sz="900" b="0" dirty="0">
            <a:latin typeface="Comic Sans MS"/>
          </a:endParaRPr>
        </a:p>
      </dgm:t>
    </dgm:pt>
    <dgm:pt modelId="{06886125-B3B7-4088-BF57-6846073CF3A4}" type="parTrans" cxnId="{606F2ADF-FFD0-4D7D-B7FB-68F9E17AB34B}">
      <dgm:prSet/>
      <dgm:spPr/>
      <dgm:t>
        <a:bodyPr/>
        <a:lstStyle/>
        <a:p>
          <a:endParaRPr lang="en-US" sz="900">
            <a:latin typeface="Comic Sans MS" panose="030F0702030302020204" pitchFamily="66" charset="0"/>
          </a:endParaRPr>
        </a:p>
      </dgm:t>
    </dgm:pt>
    <dgm:pt modelId="{94A5EC90-4456-429E-974F-AD0A1286348D}" type="sibTrans" cxnId="{606F2ADF-FFD0-4D7D-B7FB-68F9E17AB34B}">
      <dgm:prSet custT="1"/>
      <dgm:spPr/>
      <dgm:t>
        <a:bodyPr/>
        <a:lstStyle/>
        <a:p>
          <a:endParaRPr lang="en-US" sz="900">
            <a:latin typeface="Comic Sans MS" panose="030F0702030302020204" pitchFamily="66" charset="0"/>
          </a:endParaRPr>
        </a:p>
      </dgm:t>
    </dgm:pt>
    <dgm:pt modelId="{55091136-935E-47CC-BADE-2DF3164B7112}">
      <dgm:prSet phldrT="[Text]" custT="1"/>
      <dgm:spPr/>
      <dgm:t>
        <a:bodyPr/>
        <a:lstStyle/>
        <a:p>
          <a:r>
            <a:rPr lang="en-GB" sz="900" dirty="0">
              <a:latin typeface="Comic Sans MS" panose="030F0702030302020204" pitchFamily="66" charset="0"/>
            </a:rPr>
            <a:t>1854: John Snow removes the handle from Broad Street pump</a:t>
          </a:r>
          <a:endParaRPr lang="en-US" sz="900" b="0" dirty="0">
            <a:latin typeface="Comic Sans MS"/>
          </a:endParaRPr>
        </a:p>
      </dgm:t>
    </dgm:pt>
    <dgm:pt modelId="{3828C525-642F-4751-81B9-D6822A434F56}" type="parTrans" cxnId="{848AE05D-1959-4E39-B908-F3120F1E3763}">
      <dgm:prSet/>
      <dgm:spPr/>
      <dgm:t>
        <a:bodyPr/>
        <a:lstStyle/>
        <a:p>
          <a:endParaRPr lang="en-US" sz="900">
            <a:latin typeface="Comic Sans MS" panose="030F0702030302020204" pitchFamily="66" charset="0"/>
          </a:endParaRPr>
        </a:p>
      </dgm:t>
    </dgm:pt>
    <dgm:pt modelId="{55F890DA-E502-4550-B90D-5E08288715FD}" type="sibTrans" cxnId="{848AE05D-1959-4E39-B908-F3120F1E3763}">
      <dgm:prSet custT="1"/>
      <dgm:spPr/>
      <dgm:t>
        <a:bodyPr/>
        <a:lstStyle/>
        <a:p>
          <a:endParaRPr lang="en-US" sz="900">
            <a:latin typeface="Comic Sans MS" panose="030F0702030302020204" pitchFamily="66" charset="0"/>
          </a:endParaRPr>
        </a:p>
      </dgm:t>
    </dgm:pt>
    <dgm:pt modelId="{E4A25682-57F6-48F2-8D21-53887DB231D9}">
      <dgm:prSet phldrT="[Text]" custT="1"/>
      <dgm:spPr/>
      <dgm:t>
        <a:bodyPr/>
        <a:lstStyle/>
        <a:p>
          <a:r>
            <a:rPr lang="en-GB" sz="900" dirty="0">
              <a:latin typeface="Comic Sans MS" panose="030F0702030302020204" pitchFamily="66" charset="0"/>
            </a:rPr>
            <a:t>1861: Louis Pasteur creates Germ Theory</a:t>
          </a:r>
          <a:endParaRPr lang="en-US" sz="900" b="0" dirty="0">
            <a:latin typeface="Comic Sans MS"/>
          </a:endParaRPr>
        </a:p>
      </dgm:t>
    </dgm:pt>
    <dgm:pt modelId="{AD5D3FED-1E13-4840-B84A-9AC76136DBDF}" type="parTrans" cxnId="{5331DA7F-A5CB-429C-A2C3-395A21D0F15C}">
      <dgm:prSet/>
      <dgm:spPr/>
      <dgm:t>
        <a:bodyPr/>
        <a:lstStyle/>
        <a:p>
          <a:endParaRPr lang="en-US" sz="900">
            <a:latin typeface="Comic Sans MS" panose="030F0702030302020204" pitchFamily="66" charset="0"/>
          </a:endParaRPr>
        </a:p>
      </dgm:t>
    </dgm:pt>
    <dgm:pt modelId="{7869ABE1-7231-4919-ACF1-C1F15F2845E5}" type="sibTrans" cxnId="{5331DA7F-A5CB-429C-A2C3-395A21D0F15C}">
      <dgm:prSet custT="1"/>
      <dgm:spPr/>
      <dgm:t>
        <a:bodyPr/>
        <a:lstStyle/>
        <a:p>
          <a:endParaRPr lang="en-US" sz="900">
            <a:latin typeface="Comic Sans MS" panose="030F0702030302020204" pitchFamily="66" charset="0"/>
          </a:endParaRPr>
        </a:p>
      </dgm:t>
    </dgm:pt>
    <dgm:pt modelId="{0F3E0767-E97F-4E26-9520-EC956538DA20}">
      <dgm:prSet phldrT="[Text]" custT="1"/>
      <dgm:spPr/>
      <dgm:t>
        <a:bodyPr/>
        <a:lstStyle/>
        <a:p>
          <a:pPr marL="0" indent="0" defTabSz="914400">
            <a:lnSpc>
              <a:spcPct val="100000"/>
            </a:lnSpc>
            <a:spcBef>
              <a:spcPts val="0"/>
            </a:spcBef>
            <a:spcAft>
              <a:spcPts val="0"/>
            </a:spcAft>
          </a:pPr>
          <a:r>
            <a:rPr lang="en-GB" sz="900" dirty="0">
              <a:latin typeface="Comic Sans MS" panose="030F0702030302020204" pitchFamily="66" charset="0"/>
            </a:rPr>
            <a:t>1867: Joseph Lister uses carbolic acid as an antiseptic</a:t>
          </a:r>
          <a:endParaRPr lang="en-US" sz="900" b="0" dirty="0">
            <a:solidFill>
              <a:srgbClr val="000000"/>
            </a:solidFill>
            <a:latin typeface="Comic Sans MS"/>
          </a:endParaRPr>
        </a:p>
      </dgm:t>
    </dgm:pt>
    <dgm:pt modelId="{E305CAB0-10CE-4347-94FD-CD8C6C6B62C5}" type="parTrans" cxnId="{D219264C-88E7-4080-8FFE-AE2443AB003B}">
      <dgm:prSet/>
      <dgm:spPr/>
      <dgm:t>
        <a:bodyPr/>
        <a:lstStyle/>
        <a:p>
          <a:endParaRPr lang="en-US" sz="900">
            <a:latin typeface="Comic Sans MS" panose="030F0702030302020204" pitchFamily="66" charset="0"/>
          </a:endParaRPr>
        </a:p>
      </dgm:t>
    </dgm:pt>
    <dgm:pt modelId="{48F34AD5-174E-4114-A0C2-A3D51307F103}" type="sibTrans" cxnId="{D219264C-88E7-4080-8FFE-AE2443AB003B}">
      <dgm:prSet custT="1"/>
      <dgm:spPr/>
      <dgm:t>
        <a:bodyPr/>
        <a:lstStyle/>
        <a:p>
          <a:endParaRPr lang="en-US" sz="900">
            <a:latin typeface="Comic Sans MS" panose="030F0702030302020204" pitchFamily="66" charset="0"/>
          </a:endParaRPr>
        </a:p>
      </dgm:t>
    </dgm:pt>
    <dgm:pt modelId="{46C61C2E-4C1A-49C2-A606-295C3FB989F8}">
      <dgm:prSet phldrT="[Text]" custT="1"/>
      <dgm:spPr/>
      <dgm:t>
        <a:bodyPr/>
        <a:lstStyle/>
        <a:p>
          <a:r>
            <a:rPr lang="en-GB" sz="900" dirty="0">
              <a:latin typeface="Comic Sans MS" panose="030F0702030302020204" pitchFamily="66" charset="0"/>
            </a:rPr>
            <a:t>1882: Robert Koch develops the ability to identify specific bacteria.</a:t>
          </a:r>
          <a:endParaRPr lang="en-US" sz="900" b="0" dirty="0">
            <a:solidFill>
              <a:srgbClr val="FF0000"/>
            </a:solidFill>
            <a:latin typeface="Comic Sans MS"/>
          </a:endParaRPr>
        </a:p>
      </dgm:t>
    </dgm:pt>
    <dgm:pt modelId="{0DB3F8E7-58C3-4469-AC7F-BADD3D523E42}" type="sibTrans" cxnId="{E240759C-2E7C-4AF9-9CF6-833C4CA9398D}">
      <dgm:prSet custT="1"/>
      <dgm:spPr/>
      <dgm:t>
        <a:bodyPr/>
        <a:lstStyle/>
        <a:p>
          <a:endParaRPr lang="en-US" sz="900">
            <a:latin typeface="Comic Sans MS" panose="030F0702030302020204" pitchFamily="66" charset="0"/>
          </a:endParaRPr>
        </a:p>
      </dgm:t>
    </dgm:pt>
    <dgm:pt modelId="{2EFFC35E-FB59-4383-81D5-2390F606B708}" type="parTrans" cxnId="{E240759C-2E7C-4AF9-9CF6-833C4CA9398D}">
      <dgm:prSet/>
      <dgm:spPr/>
      <dgm:t>
        <a:bodyPr/>
        <a:lstStyle/>
        <a:p>
          <a:endParaRPr lang="en-US" sz="900">
            <a:latin typeface="Comic Sans MS" panose="030F0702030302020204" pitchFamily="66" charset="0"/>
          </a:endParaRPr>
        </a:p>
      </dgm:t>
    </dgm:pt>
    <dgm:pt modelId="{B3D97DE6-99C1-4AB8-80EB-85ACE24C05F6}">
      <dgm:prSet phldrT="[Text]" custT="1"/>
      <dgm:spPr/>
      <dgm:t>
        <a:bodyPr/>
        <a:lstStyle/>
        <a:p>
          <a:r>
            <a:rPr lang="en-US" sz="900" b="0" dirty="0">
              <a:latin typeface="Comic Sans MS"/>
            </a:rPr>
            <a:t>1854: Florence Nightingale improves conditions in Scutari hospital during the Crimean War</a:t>
          </a:r>
        </a:p>
      </dgm:t>
    </dgm:pt>
    <dgm:pt modelId="{D87FC188-5D1E-400C-AADE-3E13F4E0D9DB}" type="parTrans" cxnId="{C5552134-8DA2-4394-9F8D-E2EF3838AF85}">
      <dgm:prSet/>
      <dgm:spPr/>
      <dgm:t>
        <a:bodyPr/>
        <a:lstStyle/>
        <a:p>
          <a:endParaRPr lang="en-US"/>
        </a:p>
      </dgm:t>
    </dgm:pt>
    <dgm:pt modelId="{475D9916-EA5F-470B-9FB0-84E585619DEA}" type="sibTrans" cxnId="{C5552134-8DA2-4394-9F8D-E2EF3838AF85}">
      <dgm:prSet/>
      <dgm:spPr/>
      <dgm:t>
        <a:bodyPr/>
        <a:lstStyle/>
        <a:p>
          <a:endParaRPr lang="en-US"/>
        </a:p>
      </dgm:t>
    </dgm:pt>
    <dgm:pt modelId="{52398AE3-6CD9-4839-BB63-C2F94EA623B4}" type="pres">
      <dgm:prSet presAssocID="{64532A9B-21DC-4D90-AFFA-E498B50D69B9}" presName="Name0" presStyleCnt="0">
        <dgm:presLayoutVars>
          <dgm:dir/>
          <dgm:resizeHandles val="exact"/>
        </dgm:presLayoutVars>
      </dgm:prSet>
      <dgm:spPr/>
    </dgm:pt>
    <dgm:pt modelId="{03587BFF-F493-4B25-8A97-DF97351AAE9C}" type="pres">
      <dgm:prSet presAssocID="{AEFA1E4F-B7DA-4591-B668-A09D1852E85A}" presName="node" presStyleLbl="node1" presStyleIdx="0" presStyleCnt="7">
        <dgm:presLayoutVars>
          <dgm:bulletEnabled val="1"/>
        </dgm:presLayoutVars>
      </dgm:prSet>
      <dgm:spPr/>
    </dgm:pt>
    <dgm:pt modelId="{9F3377B1-A826-41D5-AED8-21DF3732A378}" type="pres">
      <dgm:prSet presAssocID="{DCB88A9E-D2FA-49E1-BBEF-9BE934568574}" presName="sibTrans" presStyleLbl="sibTrans2D1" presStyleIdx="0" presStyleCnt="6"/>
      <dgm:spPr/>
    </dgm:pt>
    <dgm:pt modelId="{79695696-AB20-426C-AF96-494F6B273E9C}" type="pres">
      <dgm:prSet presAssocID="{DCB88A9E-D2FA-49E1-BBEF-9BE934568574}" presName="connectorText" presStyleLbl="sibTrans2D1" presStyleIdx="0" presStyleCnt="6"/>
      <dgm:spPr/>
    </dgm:pt>
    <dgm:pt modelId="{1A1EFFCA-0380-48C3-BD95-EAB525D3A66E}" type="pres">
      <dgm:prSet presAssocID="{3F20890E-0683-441E-A80E-813D96A83237}" presName="node" presStyleLbl="node1" presStyleIdx="1" presStyleCnt="7">
        <dgm:presLayoutVars>
          <dgm:bulletEnabled val="1"/>
        </dgm:presLayoutVars>
      </dgm:prSet>
      <dgm:spPr/>
    </dgm:pt>
    <dgm:pt modelId="{45F5DA46-2C90-4A4C-9D2D-959FEC95F454}" type="pres">
      <dgm:prSet presAssocID="{94A5EC90-4456-429E-974F-AD0A1286348D}" presName="sibTrans" presStyleLbl="sibTrans2D1" presStyleIdx="1" presStyleCnt="6"/>
      <dgm:spPr/>
    </dgm:pt>
    <dgm:pt modelId="{A390A47A-66C0-4EF4-911D-3A1F2EA1B735}" type="pres">
      <dgm:prSet presAssocID="{94A5EC90-4456-429E-974F-AD0A1286348D}" presName="connectorText" presStyleLbl="sibTrans2D1" presStyleIdx="1" presStyleCnt="6"/>
      <dgm:spPr/>
    </dgm:pt>
    <dgm:pt modelId="{A1C8C8B5-0355-4B7D-A92E-ED81D8F20334}" type="pres">
      <dgm:prSet presAssocID="{B3D97DE6-99C1-4AB8-80EB-85ACE24C05F6}" presName="node" presStyleLbl="node1" presStyleIdx="2" presStyleCnt="7">
        <dgm:presLayoutVars>
          <dgm:bulletEnabled val="1"/>
        </dgm:presLayoutVars>
      </dgm:prSet>
      <dgm:spPr/>
    </dgm:pt>
    <dgm:pt modelId="{64B92701-8CCC-4F5A-B93B-6AFE86F530CD}" type="pres">
      <dgm:prSet presAssocID="{475D9916-EA5F-470B-9FB0-84E585619DEA}" presName="sibTrans" presStyleLbl="sibTrans2D1" presStyleIdx="2" presStyleCnt="6"/>
      <dgm:spPr/>
    </dgm:pt>
    <dgm:pt modelId="{FB5E9D24-51B4-458D-BBC5-7826CDBB18E1}" type="pres">
      <dgm:prSet presAssocID="{475D9916-EA5F-470B-9FB0-84E585619DEA}" presName="connectorText" presStyleLbl="sibTrans2D1" presStyleIdx="2" presStyleCnt="6"/>
      <dgm:spPr/>
    </dgm:pt>
    <dgm:pt modelId="{0FA1809E-C07E-467A-8A53-28FD41C3DD5B}" type="pres">
      <dgm:prSet presAssocID="{55091136-935E-47CC-BADE-2DF3164B7112}" presName="node" presStyleLbl="node1" presStyleIdx="3" presStyleCnt="7">
        <dgm:presLayoutVars>
          <dgm:bulletEnabled val="1"/>
        </dgm:presLayoutVars>
      </dgm:prSet>
      <dgm:spPr/>
    </dgm:pt>
    <dgm:pt modelId="{39F1DE40-0BB5-4FED-9BF2-F2DED1C21D78}" type="pres">
      <dgm:prSet presAssocID="{55F890DA-E502-4550-B90D-5E08288715FD}" presName="sibTrans" presStyleLbl="sibTrans2D1" presStyleIdx="3" presStyleCnt="6"/>
      <dgm:spPr/>
    </dgm:pt>
    <dgm:pt modelId="{774FB5EB-063D-4653-A40D-880E3E0F0C74}" type="pres">
      <dgm:prSet presAssocID="{55F890DA-E502-4550-B90D-5E08288715FD}" presName="connectorText" presStyleLbl="sibTrans2D1" presStyleIdx="3" presStyleCnt="6"/>
      <dgm:spPr/>
    </dgm:pt>
    <dgm:pt modelId="{0B597F02-13FB-47ED-8F9A-AF9C388554D8}" type="pres">
      <dgm:prSet presAssocID="{E4A25682-57F6-48F2-8D21-53887DB231D9}" presName="node" presStyleLbl="node1" presStyleIdx="4" presStyleCnt="7">
        <dgm:presLayoutVars>
          <dgm:bulletEnabled val="1"/>
        </dgm:presLayoutVars>
      </dgm:prSet>
      <dgm:spPr/>
    </dgm:pt>
    <dgm:pt modelId="{E194ECD7-5FC5-40BD-8678-C00E6CE79FD8}" type="pres">
      <dgm:prSet presAssocID="{7869ABE1-7231-4919-ACF1-C1F15F2845E5}" presName="sibTrans" presStyleLbl="sibTrans2D1" presStyleIdx="4" presStyleCnt="6"/>
      <dgm:spPr/>
    </dgm:pt>
    <dgm:pt modelId="{A505E04D-BC11-4989-A16E-A2E7736FF238}" type="pres">
      <dgm:prSet presAssocID="{7869ABE1-7231-4919-ACF1-C1F15F2845E5}" presName="connectorText" presStyleLbl="sibTrans2D1" presStyleIdx="4" presStyleCnt="6"/>
      <dgm:spPr/>
    </dgm:pt>
    <dgm:pt modelId="{4E29470B-A34B-4EB6-82BC-8908B0D8324D}" type="pres">
      <dgm:prSet presAssocID="{0F3E0767-E97F-4E26-9520-EC956538DA20}" presName="node" presStyleLbl="node1" presStyleIdx="5" presStyleCnt="7">
        <dgm:presLayoutVars>
          <dgm:bulletEnabled val="1"/>
        </dgm:presLayoutVars>
      </dgm:prSet>
      <dgm:spPr/>
    </dgm:pt>
    <dgm:pt modelId="{10664B83-AB7F-429D-9E01-0BA1F04051BC}" type="pres">
      <dgm:prSet presAssocID="{48F34AD5-174E-4114-A0C2-A3D51307F103}" presName="sibTrans" presStyleLbl="sibTrans2D1" presStyleIdx="5" presStyleCnt="6"/>
      <dgm:spPr/>
    </dgm:pt>
    <dgm:pt modelId="{C9A4604B-357C-4372-9128-69EE5CA6FFE0}" type="pres">
      <dgm:prSet presAssocID="{48F34AD5-174E-4114-A0C2-A3D51307F103}" presName="connectorText" presStyleLbl="sibTrans2D1" presStyleIdx="5" presStyleCnt="6"/>
      <dgm:spPr/>
    </dgm:pt>
    <dgm:pt modelId="{75C4C5BE-F0CE-4A07-8D79-65C85B88771F}" type="pres">
      <dgm:prSet presAssocID="{46C61C2E-4C1A-49C2-A606-295C3FB989F8}" presName="node" presStyleLbl="node1" presStyleIdx="6" presStyleCnt="7">
        <dgm:presLayoutVars>
          <dgm:bulletEnabled val="1"/>
        </dgm:presLayoutVars>
      </dgm:prSet>
      <dgm:spPr/>
    </dgm:pt>
  </dgm:ptLst>
  <dgm:cxnLst>
    <dgm:cxn modelId="{33468600-314B-4E2B-92EA-004B9EDB3278}" type="presOf" srcId="{94A5EC90-4456-429E-974F-AD0A1286348D}" destId="{A390A47A-66C0-4EF4-911D-3A1F2EA1B735}" srcOrd="1" destOrd="0" presId="urn:microsoft.com/office/officeart/2005/8/layout/process1"/>
    <dgm:cxn modelId="{D6192E0C-16D7-41C8-9D46-2477627C665C}" type="presOf" srcId="{7869ABE1-7231-4919-ACF1-C1F15F2845E5}" destId="{E194ECD7-5FC5-40BD-8678-C00E6CE79FD8}" srcOrd="0" destOrd="0" presId="urn:microsoft.com/office/officeart/2005/8/layout/process1"/>
    <dgm:cxn modelId="{3363580F-3785-4B8B-8A93-892F424845C9}" type="presOf" srcId="{7869ABE1-7231-4919-ACF1-C1F15F2845E5}" destId="{A505E04D-BC11-4989-A16E-A2E7736FF238}" srcOrd="1" destOrd="0" presId="urn:microsoft.com/office/officeart/2005/8/layout/process1"/>
    <dgm:cxn modelId="{4E094621-1740-444A-8B53-EE193332A416}" type="presOf" srcId="{94A5EC90-4456-429E-974F-AD0A1286348D}" destId="{45F5DA46-2C90-4A4C-9D2D-959FEC95F454}" srcOrd="0" destOrd="0" presId="urn:microsoft.com/office/officeart/2005/8/layout/process1"/>
    <dgm:cxn modelId="{C5552134-8DA2-4394-9F8D-E2EF3838AF85}" srcId="{64532A9B-21DC-4D90-AFFA-E498B50D69B9}" destId="{B3D97DE6-99C1-4AB8-80EB-85ACE24C05F6}" srcOrd="2" destOrd="0" parTransId="{D87FC188-5D1E-400C-AADE-3E13F4E0D9DB}" sibTransId="{475D9916-EA5F-470B-9FB0-84E585619DEA}"/>
    <dgm:cxn modelId="{8B8AA53A-C673-47C2-8C59-E5BBF27A763D}" srcId="{64532A9B-21DC-4D90-AFFA-E498B50D69B9}" destId="{AEFA1E4F-B7DA-4591-B668-A09D1852E85A}" srcOrd="0" destOrd="0" parTransId="{95E4FEDE-376C-401D-8A6A-E91B02BEF12B}" sibTransId="{DCB88A9E-D2FA-49E1-BBEF-9BE934568574}"/>
    <dgm:cxn modelId="{9256975D-63B7-41E2-A906-6F181E21EE94}" type="presOf" srcId="{48F34AD5-174E-4114-A0C2-A3D51307F103}" destId="{C9A4604B-357C-4372-9128-69EE5CA6FFE0}" srcOrd="1" destOrd="0" presId="urn:microsoft.com/office/officeart/2005/8/layout/process1"/>
    <dgm:cxn modelId="{848AE05D-1959-4E39-B908-F3120F1E3763}" srcId="{64532A9B-21DC-4D90-AFFA-E498B50D69B9}" destId="{55091136-935E-47CC-BADE-2DF3164B7112}" srcOrd="3" destOrd="0" parTransId="{3828C525-642F-4751-81B9-D6822A434F56}" sibTransId="{55F890DA-E502-4550-B90D-5E08288715FD}"/>
    <dgm:cxn modelId="{D94B0942-F27F-43F8-8B1B-2F4A607B05E7}" type="presOf" srcId="{475D9916-EA5F-470B-9FB0-84E585619DEA}" destId="{FB5E9D24-51B4-458D-BBC5-7826CDBB18E1}" srcOrd="1" destOrd="0" presId="urn:microsoft.com/office/officeart/2005/8/layout/process1"/>
    <dgm:cxn modelId="{BE27A76A-3917-4026-B86D-E76460E53575}" type="presOf" srcId="{B3D97DE6-99C1-4AB8-80EB-85ACE24C05F6}" destId="{A1C8C8B5-0355-4B7D-A92E-ED81D8F20334}" srcOrd="0" destOrd="0" presId="urn:microsoft.com/office/officeart/2005/8/layout/process1"/>
    <dgm:cxn modelId="{D219264C-88E7-4080-8FFE-AE2443AB003B}" srcId="{64532A9B-21DC-4D90-AFFA-E498B50D69B9}" destId="{0F3E0767-E97F-4E26-9520-EC956538DA20}" srcOrd="5" destOrd="0" parTransId="{E305CAB0-10CE-4347-94FD-CD8C6C6B62C5}" sibTransId="{48F34AD5-174E-4114-A0C2-A3D51307F103}"/>
    <dgm:cxn modelId="{8CE93655-865A-4F2A-BB84-FEE2A7B03056}" type="presOf" srcId="{64532A9B-21DC-4D90-AFFA-E498B50D69B9}" destId="{52398AE3-6CD9-4839-BB63-C2F94EA623B4}" srcOrd="0" destOrd="0" presId="urn:microsoft.com/office/officeart/2005/8/layout/process1"/>
    <dgm:cxn modelId="{21350579-FFF2-4276-AFB6-C97F033CC797}" type="presOf" srcId="{48F34AD5-174E-4114-A0C2-A3D51307F103}" destId="{10664B83-AB7F-429D-9E01-0BA1F04051BC}" srcOrd="0" destOrd="0" presId="urn:microsoft.com/office/officeart/2005/8/layout/process1"/>
    <dgm:cxn modelId="{0E50605A-3498-4A5A-B913-57573EAEE979}" type="presOf" srcId="{DCB88A9E-D2FA-49E1-BBEF-9BE934568574}" destId="{79695696-AB20-426C-AF96-494F6B273E9C}" srcOrd="1" destOrd="0" presId="urn:microsoft.com/office/officeart/2005/8/layout/process1"/>
    <dgm:cxn modelId="{5331DA7F-A5CB-429C-A2C3-395A21D0F15C}" srcId="{64532A9B-21DC-4D90-AFFA-E498B50D69B9}" destId="{E4A25682-57F6-48F2-8D21-53887DB231D9}" srcOrd="4" destOrd="0" parTransId="{AD5D3FED-1E13-4840-B84A-9AC76136DBDF}" sibTransId="{7869ABE1-7231-4919-ACF1-C1F15F2845E5}"/>
    <dgm:cxn modelId="{1C870194-10A2-4548-B07A-6DB57E6EEF02}" type="presOf" srcId="{46C61C2E-4C1A-49C2-A606-295C3FB989F8}" destId="{75C4C5BE-F0CE-4A07-8D79-65C85B88771F}" srcOrd="0" destOrd="0" presId="urn:microsoft.com/office/officeart/2005/8/layout/process1"/>
    <dgm:cxn modelId="{8E7D519B-7BD6-4BD0-A5BD-588BD654EC05}" type="presOf" srcId="{0F3E0767-E97F-4E26-9520-EC956538DA20}" destId="{4E29470B-A34B-4EB6-82BC-8908B0D8324D}" srcOrd="0" destOrd="0" presId="urn:microsoft.com/office/officeart/2005/8/layout/process1"/>
    <dgm:cxn modelId="{E240759C-2E7C-4AF9-9CF6-833C4CA9398D}" srcId="{64532A9B-21DC-4D90-AFFA-E498B50D69B9}" destId="{46C61C2E-4C1A-49C2-A606-295C3FB989F8}" srcOrd="6" destOrd="0" parTransId="{2EFFC35E-FB59-4383-81D5-2390F606B708}" sibTransId="{0DB3F8E7-58C3-4469-AC7F-BADD3D523E42}"/>
    <dgm:cxn modelId="{52982A9D-96BA-4F31-BC59-157E162F4280}" type="presOf" srcId="{E4A25682-57F6-48F2-8D21-53887DB231D9}" destId="{0B597F02-13FB-47ED-8F9A-AF9C388554D8}" srcOrd="0" destOrd="0" presId="urn:microsoft.com/office/officeart/2005/8/layout/process1"/>
    <dgm:cxn modelId="{AC81AE9F-C1A3-41C2-8D48-D417EE9FDD16}" type="presOf" srcId="{55F890DA-E502-4550-B90D-5E08288715FD}" destId="{774FB5EB-063D-4653-A40D-880E3E0F0C74}" srcOrd="1" destOrd="0" presId="urn:microsoft.com/office/officeart/2005/8/layout/process1"/>
    <dgm:cxn modelId="{2EE474A8-97DE-413A-8CA4-D6A59B2E97EE}" type="presOf" srcId="{55091136-935E-47CC-BADE-2DF3164B7112}" destId="{0FA1809E-C07E-467A-8A53-28FD41C3DD5B}" srcOrd="0" destOrd="0" presId="urn:microsoft.com/office/officeart/2005/8/layout/process1"/>
    <dgm:cxn modelId="{0BBDB4A8-6F24-494F-9EE9-D824C5879A5F}" type="presOf" srcId="{3F20890E-0683-441E-A80E-813D96A83237}" destId="{1A1EFFCA-0380-48C3-BD95-EAB525D3A66E}" srcOrd="0" destOrd="0" presId="urn:microsoft.com/office/officeart/2005/8/layout/process1"/>
    <dgm:cxn modelId="{B1B3A3BC-FF13-4F53-851C-A724B9DC85D4}" type="presOf" srcId="{AEFA1E4F-B7DA-4591-B668-A09D1852E85A}" destId="{03587BFF-F493-4B25-8A97-DF97351AAE9C}" srcOrd="0" destOrd="0" presId="urn:microsoft.com/office/officeart/2005/8/layout/process1"/>
    <dgm:cxn modelId="{0D218CC6-C5AF-41D4-B4C5-2CC0637BB8B2}" type="presOf" srcId="{55F890DA-E502-4550-B90D-5E08288715FD}" destId="{39F1DE40-0BB5-4FED-9BF2-F2DED1C21D78}" srcOrd="0" destOrd="0" presId="urn:microsoft.com/office/officeart/2005/8/layout/process1"/>
    <dgm:cxn modelId="{606F2ADF-FFD0-4D7D-B7FB-68F9E17AB34B}" srcId="{64532A9B-21DC-4D90-AFFA-E498B50D69B9}" destId="{3F20890E-0683-441E-A80E-813D96A83237}" srcOrd="1" destOrd="0" parTransId="{06886125-B3B7-4088-BF57-6846073CF3A4}" sibTransId="{94A5EC90-4456-429E-974F-AD0A1286348D}"/>
    <dgm:cxn modelId="{4C1359F3-A6E1-444D-8DEA-28933C1A9F81}" type="presOf" srcId="{DCB88A9E-D2FA-49E1-BBEF-9BE934568574}" destId="{9F3377B1-A826-41D5-AED8-21DF3732A378}" srcOrd="0" destOrd="0" presId="urn:microsoft.com/office/officeart/2005/8/layout/process1"/>
    <dgm:cxn modelId="{584A1EF6-D2B8-435A-A4C4-9B00C84A3A5E}" type="presOf" srcId="{475D9916-EA5F-470B-9FB0-84E585619DEA}" destId="{64B92701-8CCC-4F5A-B93B-6AFE86F530CD}" srcOrd="0" destOrd="0" presId="urn:microsoft.com/office/officeart/2005/8/layout/process1"/>
    <dgm:cxn modelId="{A8B3C664-356A-4539-AF75-31E0319730A0}" type="presParOf" srcId="{52398AE3-6CD9-4839-BB63-C2F94EA623B4}" destId="{03587BFF-F493-4B25-8A97-DF97351AAE9C}" srcOrd="0" destOrd="0" presId="urn:microsoft.com/office/officeart/2005/8/layout/process1"/>
    <dgm:cxn modelId="{C8E2AB59-425C-4B52-AE95-A6831D4A07AA}" type="presParOf" srcId="{52398AE3-6CD9-4839-BB63-C2F94EA623B4}" destId="{9F3377B1-A826-41D5-AED8-21DF3732A378}" srcOrd="1" destOrd="0" presId="urn:microsoft.com/office/officeart/2005/8/layout/process1"/>
    <dgm:cxn modelId="{6425BC63-E676-40FC-AFB6-A1B28B0C65EE}" type="presParOf" srcId="{9F3377B1-A826-41D5-AED8-21DF3732A378}" destId="{79695696-AB20-426C-AF96-494F6B273E9C}" srcOrd="0" destOrd="0" presId="urn:microsoft.com/office/officeart/2005/8/layout/process1"/>
    <dgm:cxn modelId="{6DF81506-ABF3-4CD5-ADF7-AAC5D853039C}" type="presParOf" srcId="{52398AE3-6CD9-4839-BB63-C2F94EA623B4}" destId="{1A1EFFCA-0380-48C3-BD95-EAB525D3A66E}" srcOrd="2" destOrd="0" presId="urn:microsoft.com/office/officeart/2005/8/layout/process1"/>
    <dgm:cxn modelId="{29D3E15A-97DB-4C0A-BC36-08637F298A60}" type="presParOf" srcId="{52398AE3-6CD9-4839-BB63-C2F94EA623B4}" destId="{45F5DA46-2C90-4A4C-9D2D-959FEC95F454}" srcOrd="3" destOrd="0" presId="urn:microsoft.com/office/officeart/2005/8/layout/process1"/>
    <dgm:cxn modelId="{61465534-D7A6-4929-901E-2B29D0C058BA}" type="presParOf" srcId="{45F5DA46-2C90-4A4C-9D2D-959FEC95F454}" destId="{A390A47A-66C0-4EF4-911D-3A1F2EA1B735}" srcOrd="0" destOrd="0" presId="urn:microsoft.com/office/officeart/2005/8/layout/process1"/>
    <dgm:cxn modelId="{83C29E54-560F-4CE7-8A59-F87A10B6CF66}" type="presParOf" srcId="{52398AE3-6CD9-4839-BB63-C2F94EA623B4}" destId="{A1C8C8B5-0355-4B7D-A92E-ED81D8F20334}" srcOrd="4" destOrd="0" presId="urn:microsoft.com/office/officeart/2005/8/layout/process1"/>
    <dgm:cxn modelId="{34CDAD86-0FA0-401B-B353-55899401D55B}" type="presParOf" srcId="{52398AE3-6CD9-4839-BB63-C2F94EA623B4}" destId="{64B92701-8CCC-4F5A-B93B-6AFE86F530CD}" srcOrd="5" destOrd="0" presId="urn:microsoft.com/office/officeart/2005/8/layout/process1"/>
    <dgm:cxn modelId="{587169BB-169F-453C-B2BB-2EC31D68FAF4}" type="presParOf" srcId="{64B92701-8CCC-4F5A-B93B-6AFE86F530CD}" destId="{FB5E9D24-51B4-458D-BBC5-7826CDBB18E1}" srcOrd="0" destOrd="0" presId="urn:microsoft.com/office/officeart/2005/8/layout/process1"/>
    <dgm:cxn modelId="{0125C3FD-F5BC-4DF0-83A0-ECF9F7F4B268}" type="presParOf" srcId="{52398AE3-6CD9-4839-BB63-C2F94EA623B4}" destId="{0FA1809E-C07E-467A-8A53-28FD41C3DD5B}" srcOrd="6" destOrd="0" presId="urn:microsoft.com/office/officeart/2005/8/layout/process1"/>
    <dgm:cxn modelId="{B16B0FA4-6FCB-4C83-8E1B-F1F222A8DB2B}" type="presParOf" srcId="{52398AE3-6CD9-4839-BB63-C2F94EA623B4}" destId="{39F1DE40-0BB5-4FED-9BF2-F2DED1C21D78}" srcOrd="7" destOrd="0" presId="urn:microsoft.com/office/officeart/2005/8/layout/process1"/>
    <dgm:cxn modelId="{9A58C477-DE71-405B-B064-BCB88E0372A0}" type="presParOf" srcId="{39F1DE40-0BB5-4FED-9BF2-F2DED1C21D78}" destId="{774FB5EB-063D-4653-A40D-880E3E0F0C74}" srcOrd="0" destOrd="0" presId="urn:microsoft.com/office/officeart/2005/8/layout/process1"/>
    <dgm:cxn modelId="{F57CD876-37FD-4B9B-A3D2-0DA5F06CD779}" type="presParOf" srcId="{52398AE3-6CD9-4839-BB63-C2F94EA623B4}" destId="{0B597F02-13FB-47ED-8F9A-AF9C388554D8}" srcOrd="8" destOrd="0" presId="urn:microsoft.com/office/officeart/2005/8/layout/process1"/>
    <dgm:cxn modelId="{0505A0DA-756D-4A3D-83C9-90DA496A6363}" type="presParOf" srcId="{52398AE3-6CD9-4839-BB63-C2F94EA623B4}" destId="{E194ECD7-5FC5-40BD-8678-C00E6CE79FD8}" srcOrd="9" destOrd="0" presId="urn:microsoft.com/office/officeart/2005/8/layout/process1"/>
    <dgm:cxn modelId="{31652E51-227E-4601-AF88-5312023ADE59}" type="presParOf" srcId="{E194ECD7-5FC5-40BD-8678-C00E6CE79FD8}" destId="{A505E04D-BC11-4989-A16E-A2E7736FF238}" srcOrd="0" destOrd="0" presId="urn:microsoft.com/office/officeart/2005/8/layout/process1"/>
    <dgm:cxn modelId="{6197C126-7304-4C78-91A9-E68B6C56E52F}" type="presParOf" srcId="{52398AE3-6CD9-4839-BB63-C2F94EA623B4}" destId="{4E29470B-A34B-4EB6-82BC-8908B0D8324D}" srcOrd="10" destOrd="0" presId="urn:microsoft.com/office/officeart/2005/8/layout/process1"/>
    <dgm:cxn modelId="{4AD21D4D-F475-4167-AADD-A37F9FFFDE02}" type="presParOf" srcId="{52398AE3-6CD9-4839-BB63-C2F94EA623B4}" destId="{10664B83-AB7F-429D-9E01-0BA1F04051BC}" srcOrd="11" destOrd="0" presId="urn:microsoft.com/office/officeart/2005/8/layout/process1"/>
    <dgm:cxn modelId="{2BE219B5-2830-445D-BA03-DCC4DC05C507}" type="presParOf" srcId="{10664B83-AB7F-429D-9E01-0BA1F04051BC}" destId="{C9A4604B-357C-4372-9128-69EE5CA6FFE0}" srcOrd="0" destOrd="0" presId="urn:microsoft.com/office/officeart/2005/8/layout/process1"/>
    <dgm:cxn modelId="{BC39A521-51BD-4598-8C40-390A3FB46DE8}" type="presParOf" srcId="{52398AE3-6CD9-4839-BB63-C2F94EA623B4}" destId="{75C4C5BE-F0CE-4A07-8D79-65C85B88771F}" srcOrd="12" destOrd="0" presId="urn:microsoft.com/office/officeart/2005/8/layout/process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4532A9B-21DC-4D90-AFFA-E498B50D69B9}" type="doc">
      <dgm:prSet loTypeId="urn:microsoft.com/office/officeart/2005/8/layout/process1" loCatId="process" qsTypeId="urn:microsoft.com/office/officeart/2005/8/quickstyle/simple1" qsCatId="simple" csTypeId="urn:microsoft.com/office/officeart/2005/8/colors/accent0_1" csCatId="mainScheme" phldr="1"/>
      <dgm:spPr/>
    </dgm:pt>
    <dgm:pt modelId="{AEFA1E4F-B7DA-4591-B668-A09D1852E85A}">
      <dgm:prSet phldrT="[Text]" custT="1"/>
      <dgm:spPr/>
      <dgm:t>
        <a:bodyPr anchor="ctr"/>
        <a:lstStyle/>
        <a:p>
          <a:r>
            <a:rPr lang="en-US" sz="900" b="1" dirty="0">
              <a:solidFill>
                <a:schemeClr val="tx1"/>
              </a:solidFill>
              <a:effectLst/>
              <a:latin typeface="Comic Sans MS" panose="030F0702030302020204" pitchFamily="66" charset="0"/>
              <a:ea typeface="+mn-ea"/>
              <a:cs typeface="+mn-cs"/>
            </a:rPr>
            <a:t>1901</a:t>
          </a:r>
          <a:r>
            <a:rPr lang="en-US" sz="900" b="0" dirty="0">
              <a:solidFill>
                <a:schemeClr val="tx1"/>
              </a:solidFill>
              <a:effectLst/>
              <a:latin typeface="Comic Sans MS" panose="030F0702030302020204" pitchFamily="66" charset="0"/>
              <a:ea typeface="+mn-ea"/>
              <a:cs typeface="+mn-cs"/>
            </a:rPr>
            <a:t> </a:t>
          </a:r>
          <a:br>
            <a:rPr lang="en-US" sz="900" b="0" dirty="0">
              <a:solidFill>
                <a:schemeClr val="tx1"/>
              </a:solidFill>
              <a:effectLst/>
              <a:latin typeface="Comic Sans MS" panose="030F0702030302020204" pitchFamily="66" charset="0"/>
              <a:ea typeface="+mn-ea"/>
              <a:cs typeface="+mn-cs"/>
            </a:rPr>
          </a:br>
          <a:r>
            <a:rPr lang="en-US" sz="900" b="0" dirty="0">
              <a:solidFill>
                <a:schemeClr val="tx1"/>
              </a:solidFill>
              <a:effectLst/>
              <a:latin typeface="Comic Sans MS" panose="030F0702030302020204" pitchFamily="66" charset="0"/>
              <a:ea typeface="+mn-ea"/>
              <a:cs typeface="+mn-cs"/>
            </a:rPr>
            <a:t>Karl Landsteiner discovered blood groups</a:t>
          </a:r>
        </a:p>
      </dgm:t>
    </dgm:pt>
    <dgm:pt modelId="{95E4FEDE-376C-401D-8A6A-E91B02BEF12B}" type="parTrans" cxnId="{8B8AA53A-C673-47C2-8C59-E5BBF27A763D}">
      <dgm:prSet/>
      <dgm:spPr/>
      <dgm:t>
        <a:bodyPr/>
        <a:lstStyle/>
        <a:p>
          <a:endParaRPr lang="en-US" sz="900">
            <a:latin typeface="Comic Sans MS" panose="030F0702030302020204" pitchFamily="66" charset="0"/>
          </a:endParaRPr>
        </a:p>
      </dgm:t>
    </dgm:pt>
    <dgm:pt modelId="{DCB88A9E-D2FA-49E1-BBEF-9BE934568574}" type="sibTrans" cxnId="{8B8AA53A-C673-47C2-8C59-E5BBF27A763D}">
      <dgm:prSet custT="1"/>
      <dgm:spPr/>
      <dgm:t>
        <a:bodyPr/>
        <a:lstStyle/>
        <a:p>
          <a:endParaRPr lang="en-US" sz="900">
            <a:latin typeface="Comic Sans MS" panose="030F0702030302020204" pitchFamily="66" charset="0"/>
          </a:endParaRPr>
        </a:p>
      </dgm:t>
    </dgm:pt>
    <dgm:pt modelId="{3F20890E-0683-441E-A80E-813D96A83237}">
      <dgm:prSet phldrT="[Text]" custT="1"/>
      <dgm:spPr/>
      <dgm:t>
        <a:bodyPr anchor="ctr"/>
        <a:lstStyle/>
        <a:p>
          <a:r>
            <a:rPr lang="en-US" sz="900" b="1" dirty="0">
              <a:latin typeface="Comic Sans MS"/>
            </a:rPr>
            <a:t>1909</a:t>
          </a:r>
          <a:r>
            <a:rPr lang="en-US" sz="900" b="0" dirty="0">
              <a:latin typeface="Comic Sans MS"/>
            </a:rPr>
            <a:t> </a:t>
          </a:r>
          <a:br>
            <a:rPr lang="en-US" sz="900" b="0" dirty="0">
              <a:latin typeface="Comic Sans MS"/>
            </a:rPr>
          </a:br>
          <a:r>
            <a:rPr lang="en-US" sz="900" b="0" dirty="0">
              <a:latin typeface="Comic Sans MS"/>
            </a:rPr>
            <a:t>Development of </a:t>
          </a:r>
          <a:r>
            <a:rPr lang="en-US" sz="900" b="0" dirty="0" err="1">
              <a:latin typeface="Comic Sans MS"/>
            </a:rPr>
            <a:t>Salvarsan</a:t>
          </a:r>
          <a:r>
            <a:rPr lang="en-US" sz="900" b="0" dirty="0">
              <a:latin typeface="Comic Sans MS"/>
            </a:rPr>
            <a:t> 606</a:t>
          </a:r>
        </a:p>
      </dgm:t>
    </dgm:pt>
    <dgm:pt modelId="{06886125-B3B7-4088-BF57-6846073CF3A4}" type="parTrans" cxnId="{606F2ADF-FFD0-4D7D-B7FB-68F9E17AB34B}">
      <dgm:prSet/>
      <dgm:spPr/>
      <dgm:t>
        <a:bodyPr/>
        <a:lstStyle/>
        <a:p>
          <a:endParaRPr lang="en-US" sz="900">
            <a:latin typeface="Comic Sans MS" panose="030F0702030302020204" pitchFamily="66" charset="0"/>
          </a:endParaRPr>
        </a:p>
      </dgm:t>
    </dgm:pt>
    <dgm:pt modelId="{94A5EC90-4456-429E-974F-AD0A1286348D}" type="sibTrans" cxnId="{606F2ADF-FFD0-4D7D-B7FB-68F9E17AB34B}">
      <dgm:prSet custT="1"/>
      <dgm:spPr/>
      <dgm:t>
        <a:bodyPr/>
        <a:lstStyle/>
        <a:p>
          <a:endParaRPr lang="en-US" sz="900">
            <a:latin typeface="Comic Sans MS" panose="030F0702030302020204" pitchFamily="66" charset="0"/>
          </a:endParaRPr>
        </a:p>
      </dgm:t>
    </dgm:pt>
    <dgm:pt modelId="{55091136-935E-47CC-BADE-2DF3164B7112}">
      <dgm:prSet phldrT="[Text]" custT="1"/>
      <dgm:spPr/>
      <dgm:t>
        <a:bodyPr anchor="ctr"/>
        <a:lstStyle/>
        <a:p>
          <a:r>
            <a:rPr lang="en-US" sz="900" b="1" dirty="0">
              <a:latin typeface="Comic Sans MS"/>
            </a:rPr>
            <a:t>1948</a:t>
          </a:r>
          <a:r>
            <a:rPr lang="en-US" sz="900" b="0" dirty="0">
              <a:latin typeface="Comic Sans MS"/>
            </a:rPr>
            <a:t> </a:t>
          </a:r>
          <a:br>
            <a:rPr lang="en-US" sz="900" b="0" dirty="0">
              <a:latin typeface="Comic Sans MS"/>
            </a:rPr>
          </a:br>
          <a:r>
            <a:rPr lang="en-US" sz="900" b="0" dirty="0">
              <a:latin typeface="Comic Sans MS"/>
            </a:rPr>
            <a:t>NHS established</a:t>
          </a:r>
        </a:p>
      </dgm:t>
    </dgm:pt>
    <dgm:pt modelId="{3828C525-642F-4751-81B9-D6822A434F56}" type="parTrans" cxnId="{848AE05D-1959-4E39-B908-F3120F1E3763}">
      <dgm:prSet/>
      <dgm:spPr/>
      <dgm:t>
        <a:bodyPr/>
        <a:lstStyle/>
        <a:p>
          <a:endParaRPr lang="en-US" sz="900">
            <a:latin typeface="Comic Sans MS" panose="030F0702030302020204" pitchFamily="66" charset="0"/>
          </a:endParaRPr>
        </a:p>
      </dgm:t>
    </dgm:pt>
    <dgm:pt modelId="{55F890DA-E502-4550-B90D-5E08288715FD}" type="sibTrans" cxnId="{848AE05D-1959-4E39-B908-F3120F1E3763}">
      <dgm:prSet custT="1"/>
      <dgm:spPr/>
      <dgm:t>
        <a:bodyPr/>
        <a:lstStyle/>
        <a:p>
          <a:endParaRPr lang="en-US" sz="900">
            <a:latin typeface="Comic Sans MS" panose="030F0702030302020204" pitchFamily="66" charset="0"/>
          </a:endParaRPr>
        </a:p>
      </dgm:t>
    </dgm:pt>
    <dgm:pt modelId="{E4A25682-57F6-48F2-8D21-53887DB231D9}">
      <dgm:prSet phldrT="[Text]" custT="1"/>
      <dgm:spPr/>
      <dgm:t>
        <a:bodyPr anchor="ctr"/>
        <a:lstStyle/>
        <a:p>
          <a:r>
            <a:rPr lang="en-US" sz="900" b="1" dirty="0">
              <a:latin typeface="Comic Sans MS"/>
            </a:rPr>
            <a:t>1953</a:t>
          </a:r>
        </a:p>
        <a:p>
          <a:r>
            <a:rPr lang="en-US" sz="900" b="0" dirty="0">
              <a:latin typeface="Comic Sans MS"/>
            </a:rPr>
            <a:t>Crick and Watson discover DNA</a:t>
          </a:r>
        </a:p>
      </dgm:t>
    </dgm:pt>
    <dgm:pt modelId="{AD5D3FED-1E13-4840-B84A-9AC76136DBDF}" type="parTrans" cxnId="{5331DA7F-A5CB-429C-A2C3-395A21D0F15C}">
      <dgm:prSet/>
      <dgm:spPr/>
      <dgm:t>
        <a:bodyPr/>
        <a:lstStyle/>
        <a:p>
          <a:endParaRPr lang="en-US" sz="900">
            <a:latin typeface="Comic Sans MS" panose="030F0702030302020204" pitchFamily="66" charset="0"/>
          </a:endParaRPr>
        </a:p>
      </dgm:t>
    </dgm:pt>
    <dgm:pt modelId="{7869ABE1-7231-4919-ACF1-C1F15F2845E5}" type="sibTrans" cxnId="{5331DA7F-A5CB-429C-A2C3-395A21D0F15C}">
      <dgm:prSet custT="1"/>
      <dgm:spPr/>
      <dgm:t>
        <a:bodyPr/>
        <a:lstStyle/>
        <a:p>
          <a:endParaRPr lang="en-US" sz="900">
            <a:latin typeface="Comic Sans MS" panose="030F0702030302020204" pitchFamily="66" charset="0"/>
          </a:endParaRPr>
        </a:p>
      </dgm:t>
    </dgm:pt>
    <dgm:pt modelId="{0F3E0767-E97F-4E26-9520-EC956538DA20}">
      <dgm:prSet phldrT="[Text]" custT="1"/>
      <dgm:spPr/>
      <dgm:t>
        <a:bodyPr anchor="ctr"/>
        <a:lstStyle/>
        <a:p>
          <a:pPr marL="0" indent="0" defTabSz="914400">
            <a:lnSpc>
              <a:spcPct val="100000"/>
            </a:lnSpc>
            <a:spcBef>
              <a:spcPts val="0"/>
            </a:spcBef>
            <a:spcAft>
              <a:spcPts val="0"/>
            </a:spcAft>
          </a:pPr>
          <a:r>
            <a:rPr lang="en-US" sz="900" b="1" dirty="0">
              <a:solidFill>
                <a:srgbClr val="000000"/>
              </a:solidFill>
              <a:latin typeface="Comic Sans MS"/>
            </a:rPr>
            <a:t>1967</a:t>
          </a:r>
        </a:p>
        <a:p>
          <a:pPr marL="0" indent="0" defTabSz="914400">
            <a:lnSpc>
              <a:spcPct val="100000"/>
            </a:lnSpc>
            <a:spcBef>
              <a:spcPts val="0"/>
            </a:spcBef>
            <a:spcAft>
              <a:spcPts val="0"/>
            </a:spcAft>
          </a:pPr>
          <a:r>
            <a:rPr lang="en-US" sz="900" b="0" dirty="0" err="1">
              <a:solidFill>
                <a:srgbClr val="000000"/>
              </a:solidFill>
              <a:latin typeface="Comic Sans MS"/>
            </a:rPr>
            <a:t>Dr</a:t>
          </a:r>
          <a:r>
            <a:rPr lang="en-US" sz="900" b="0" dirty="0">
              <a:solidFill>
                <a:srgbClr val="000000"/>
              </a:solidFill>
              <a:latin typeface="Comic Sans MS"/>
            </a:rPr>
            <a:t> Christian Barnard completes the first successful heart transplant</a:t>
          </a:r>
        </a:p>
      </dgm:t>
    </dgm:pt>
    <dgm:pt modelId="{E305CAB0-10CE-4347-94FD-CD8C6C6B62C5}" type="parTrans" cxnId="{D219264C-88E7-4080-8FFE-AE2443AB003B}">
      <dgm:prSet/>
      <dgm:spPr/>
      <dgm:t>
        <a:bodyPr/>
        <a:lstStyle/>
        <a:p>
          <a:endParaRPr lang="en-US" sz="900">
            <a:latin typeface="Comic Sans MS" panose="030F0702030302020204" pitchFamily="66" charset="0"/>
          </a:endParaRPr>
        </a:p>
      </dgm:t>
    </dgm:pt>
    <dgm:pt modelId="{48F34AD5-174E-4114-A0C2-A3D51307F103}" type="sibTrans" cxnId="{D219264C-88E7-4080-8FFE-AE2443AB003B}">
      <dgm:prSet custT="1"/>
      <dgm:spPr/>
      <dgm:t>
        <a:bodyPr/>
        <a:lstStyle/>
        <a:p>
          <a:endParaRPr lang="en-US" sz="900">
            <a:latin typeface="Comic Sans MS" panose="030F0702030302020204" pitchFamily="66" charset="0"/>
          </a:endParaRPr>
        </a:p>
      </dgm:t>
    </dgm:pt>
    <dgm:pt modelId="{46C61C2E-4C1A-49C2-A606-295C3FB989F8}">
      <dgm:prSet phldrT="[Text]" custT="1"/>
      <dgm:spPr/>
      <dgm:t>
        <a:bodyPr anchor="ctr"/>
        <a:lstStyle/>
        <a:p>
          <a:r>
            <a:rPr lang="en-US" sz="900" b="1" dirty="0">
              <a:solidFill>
                <a:schemeClr val="tx1"/>
              </a:solidFill>
              <a:latin typeface="Comic Sans MS"/>
            </a:rPr>
            <a:t>1990</a:t>
          </a:r>
          <a:r>
            <a:rPr lang="en-US" sz="900" b="0" dirty="0">
              <a:solidFill>
                <a:schemeClr val="tx1"/>
              </a:solidFill>
              <a:latin typeface="Comic Sans MS"/>
            </a:rPr>
            <a:t> </a:t>
          </a:r>
        </a:p>
        <a:p>
          <a:r>
            <a:rPr lang="en-US" sz="900" b="0" dirty="0">
              <a:solidFill>
                <a:schemeClr val="tx1"/>
              </a:solidFill>
              <a:latin typeface="Comic Sans MS"/>
            </a:rPr>
            <a:t>Human Genome project started</a:t>
          </a:r>
        </a:p>
      </dgm:t>
    </dgm:pt>
    <dgm:pt modelId="{0DB3F8E7-58C3-4469-AC7F-BADD3D523E42}" type="sibTrans" cxnId="{E240759C-2E7C-4AF9-9CF6-833C4CA9398D}">
      <dgm:prSet custT="1"/>
      <dgm:spPr/>
      <dgm:t>
        <a:bodyPr/>
        <a:lstStyle/>
        <a:p>
          <a:endParaRPr lang="en-US" sz="900">
            <a:latin typeface="Comic Sans MS" panose="030F0702030302020204" pitchFamily="66" charset="0"/>
          </a:endParaRPr>
        </a:p>
      </dgm:t>
    </dgm:pt>
    <dgm:pt modelId="{2EFFC35E-FB59-4383-81D5-2390F606B708}" type="parTrans" cxnId="{E240759C-2E7C-4AF9-9CF6-833C4CA9398D}">
      <dgm:prSet/>
      <dgm:spPr/>
      <dgm:t>
        <a:bodyPr/>
        <a:lstStyle/>
        <a:p>
          <a:endParaRPr lang="en-US" sz="900">
            <a:latin typeface="Comic Sans MS" panose="030F0702030302020204" pitchFamily="66" charset="0"/>
          </a:endParaRPr>
        </a:p>
      </dgm:t>
    </dgm:pt>
    <dgm:pt modelId="{B3D97DE6-99C1-4AB8-80EB-85ACE24C05F6}">
      <dgm:prSet phldrT="[Text]" custT="1"/>
      <dgm:spPr/>
      <dgm:t>
        <a:bodyPr anchor="ctr"/>
        <a:lstStyle/>
        <a:p>
          <a:r>
            <a:rPr lang="en-US" sz="900" b="1" dirty="0">
              <a:latin typeface="Comic Sans MS"/>
            </a:rPr>
            <a:t>1928</a:t>
          </a:r>
          <a:br>
            <a:rPr lang="en-US" sz="900" b="0" dirty="0">
              <a:latin typeface="Comic Sans MS"/>
            </a:rPr>
          </a:br>
          <a:r>
            <a:rPr lang="en-US" sz="900" b="0" dirty="0">
              <a:latin typeface="Comic Sans MS"/>
            </a:rPr>
            <a:t>Fleming identifies penicillin</a:t>
          </a:r>
          <a:endParaRPr lang="en-US" sz="900" b="1" dirty="0">
            <a:latin typeface="Comic Sans MS"/>
          </a:endParaRPr>
        </a:p>
      </dgm:t>
    </dgm:pt>
    <dgm:pt modelId="{D87FC188-5D1E-400C-AADE-3E13F4E0D9DB}" type="parTrans" cxnId="{C5552134-8DA2-4394-9F8D-E2EF3838AF85}">
      <dgm:prSet/>
      <dgm:spPr/>
      <dgm:t>
        <a:bodyPr/>
        <a:lstStyle/>
        <a:p>
          <a:endParaRPr lang="en-US"/>
        </a:p>
      </dgm:t>
    </dgm:pt>
    <dgm:pt modelId="{475D9916-EA5F-470B-9FB0-84E585619DEA}" type="sibTrans" cxnId="{C5552134-8DA2-4394-9F8D-E2EF3838AF85}">
      <dgm:prSet/>
      <dgm:spPr/>
      <dgm:t>
        <a:bodyPr/>
        <a:lstStyle/>
        <a:p>
          <a:endParaRPr lang="en-US"/>
        </a:p>
      </dgm:t>
    </dgm:pt>
    <dgm:pt modelId="{1A3071E6-014D-4C7E-8854-172F3453F388}">
      <dgm:prSet phldrT="[Text]" custT="1"/>
      <dgm:spPr/>
      <dgm:t>
        <a:bodyPr anchor="ctr"/>
        <a:lstStyle/>
        <a:p>
          <a:r>
            <a:rPr lang="en-US" sz="900" b="1" dirty="0">
              <a:latin typeface="Comic Sans MS"/>
            </a:rPr>
            <a:t>1941</a:t>
          </a:r>
          <a:br>
            <a:rPr lang="en-US" sz="900" b="1" dirty="0">
              <a:latin typeface="Comic Sans MS"/>
            </a:rPr>
          </a:br>
          <a:r>
            <a:rPr lang="en-US" sz="900" b="0" dirty="0">
              <a:latin typeface="Comic Sans MS"/>
            </a:rPr>
            <a:t>Florey Chain successfully trial penicillin</a:t>
          </a:r>
        </a:p>
      </dgm:t>
    </dgm:pt>
    <dgm:pt modelId="{E7915C2F-EED8-4FFE-8BF0-28CAF6CA997A}" type="parTrans" cxnId="{8B8B80A3-241C-4B16-B3B6-145AAAAF4C53}">
      <dgm:prSet/>
      <dgm:spPr/>
      <dgm:t>
        <a:bodyPr/>
        <a:lstStyle/>
        <a:p>
          <a:endParaRPr lang="en-US"/>
        </a:p>
      </dgm:t>
    </dgm:pt>
    <dgm:pt modelId="{56CB29C9-5080-4589-A1A2-769D847F79DD}" type="sibTrans" cxnId="{8B8B80A3-241C-4B16-B3B6-145AAAAF4C53}">
      <dgm:prSet/>
      <dgm:spPr/>
      <dgm:t>
        <a:bodyPr/>
        <a:lstStyle/>
        <a:p>
          <a:endParaRPr lang="en-US"/>
        </a:p>
      </dgm:t>
    </dgm:pt>
    <dgm:pt modelId="{52398AE3-6CD9-4839-BB63-C2F94EA623B4}" type="pres">
      <dgm:prSet presAssocID="{64532A9B-21DC-4D90-AFFA-E498B50D69B9}" presName="Name0" presStyleCnt="0">
        <dgm:presLayoutVars>
          <dgm:dir/>
          <dgm:resizeHandles val="exact"/>
        </dgm:presLayoutVars>
      </dgm:prSet>
      <dgm:spPr/>
    </dgm:pt>
    <dgm:pt modelId="{03587BFF-F493-4B25-8A97-DF97351AAE9C}" type="pres">
      <dgm:prSet presAssocID="{AEFA1E4F-B7DA-4591-B668-A09D1852E85A}" presName="node" presStyleLbl="node1" presStyleIdx="0" presStyleCnt="8">
        <dgm:presLayoutVars>
          <dgm:bulletEnabled val="1"/>
        </dgm:presLayoutVars>
      </dgm:prSet>
      <dgm:spPr/>
    </dgm:pt>
    <dgm:pt modelId="{9F3377B1-A826-41D5-AED8-21DF3732A378}" type="pres">
      <dgm:prSet presAssocID="{DCB88A9E-D2FA-49E1-BBEF-9BE934568574}" presName="sibTrans" presStyleLbl="sibTrans2D1" presStyleIdx="0" presStyleCnt="7"/>
      <dgm:spPr/>
    </dgm:pt>
    <dgm:pt modelId="{79695696-AB20-426C-AF96-494F6B273E9C}" type="pres">
      <dgm:prSet presAssocID="{DCB88A9E-D2FA-49E1-BBEF-9BE934568574}" presName="connectorText" presStyleLbl="sibTrans2D1" presStyleIdx="0" presStyleCnt="7"/>
      <dgm:spPr/>
    </dgm:pt>
    <dgm:pt modelId="{1A1EFFCA-0380-48C3-BD95-EAB525D3A66E}" type="pres">
      <dgm:prSet presAssocID="{3F20890E-0683-441E-A80E-813D96A83237}" presName="node" presStyleLbl="node1" presStyleIdx="1" presStyleCnt="8">
        <dgm:presLayoutVars>
          <dgm:bulletEnabled val="1"/>
        </dgm:presLayoutVars>
      </dgm:prSet>
      <dgm:spPr/>
    </dgm:pt>
    <dgm:pt modelId="{45F5DA46-2C90-4A4C-9D2D-959FEC95F454}" type="pres">
      <dgm:prSet presAssocID="{94A5EC90-4456-429E-974F-AD0A1286348D}" presName="sibTrans" presStyleLbl="sibTrans2D1" presStyleIdx="1" presStyleCnt="7"/>
      <dgm:spPr/>
    </dgm:pt>
    <dgm:pt modelId="{A390A47A-66C0-4EF4-911D-3A1F2EA1B735}" type="pres">
      <dgm:prSet presAssocID="{94A5EC90-4456-429E-974F-AD0A1286348D}" presName="connectorText" presStyleLbl="sibTrans2D1" presStyleIdx="1" presStyleCnt="7"/>
      <dgm:spPr/>
    </dgm:pt>
    <dgm:pt modelId="{A1C8C8B5-0355-4B7D-A92E-ED81D8F20334}" type="pres">
      <dgm:prSet presAssocID="{B3D97DE6-99C1-4AB8-80EB-85ACE24C05F6}" presName="node" presStyleLbl="node1" presStyleIdx="2" presStyleCnt="8">
        <dgm:presLayoutVars>
          <dgm:bulletEnabled val="1"/>
        </dgm:presLayoutVars>
      </dgm:prSet>
      <dgm:spPr/>
    </dgm:pt>
    <dgm:pt modelId="{64B92701-8CCC-4F5A-B93B-6AFE86F530CD}" type="pres">
      <dgm:prSet presAssocID="{475D9916-EA5F-470B-9FB0-84E585619DEA}" presName="sibTrans" presStyleLbl="sibTrans2D1" presStyleIdx="2" presStyleCnt="7"/>
      <dgm:spPr/>
    </dgm:pt>
    <dgm:pt modelId="{FB5E9D24-51B4-458D-BBC5-7826CDBB18E1}" type="pres">
      <dgm:prSet presAssocID="{475D9916-EA5F-470B-9FB0-84E585619DEA}" presName="connectorText" presStyleLbl="sibTrans2D1" presStyleIdx="2" presStyleCnt="7"/>
      <dgm:spPr/>
    </dgm:pt>
    <dgm:pt modelId="{4E476750-68EA-4294-B36F-4C49F2C308A9}" type="pres">
      <dgm:prSet presAssocID="{1A3071E6-014D-4C7E-8854-172F3453F388}" presName="node" presStyleLbl="node1" presStyleIdx="3" presStyleCnt="8">
        <dgm:presLayoutVars>
          <dgm:bulletEnabled val="1"/>
        </dgm:presLayoutVars>
      </dgm:prSet>
      <dgm:spPr/>
    </dgm:pt>
    <dgm:pt modelId="{135A4B8A-22A0-4157-8274-40DC1295E362}" type="pres">
      <dgm:prSet presAssocID="{56CB29C9-5080-4589-A1A2-769D847F79DD}" presName="sibTrans" presStyleLbl="sibTrans2D1" presStyleIdx="3" presStyleCnt="7"/>
      <dgm:spPr/>
    </dgm:pt>
    <dgm:pt modelId="{4B4148A7-4168-48C0-A63C-E6F66580FFA3}" type="pres">
      <dgm:prSet presAssocID="{56CB29C9-5080-4589-A1A2-769D847F79DD}" presName="connectorText" presStyleLbl="sibTrans2D1" presStyleIdx="3" presStyleCnt="7"/>
      <dgm:spPr/>
    </dgm:pt>
    <dgm:pt modelId="{0FA1809E-C07E-467A-8A53-28FD41C3DD5B}" type="pres">
      <dgm:prSet presAssocID="{55091136-935E-47CC-BADE-2DF3164B7112}" presName="node" presStyleLbl="node1" presStyleIdx="4" presStyleCnt="8">
        <dgm:presLayoutVars>
          <dgm:bulletEnabled val="1"/>
        </dgm:presLayoutVars>
      </dgm:prSet>
      <dgm:spPr/>
    </dgm:pt>
    <dgm:pt modelId="{39F1DE40-0BB5-4FED-9BF2-F2DED1C21D78}" type="pres">
      <dgm:prSet presAssocID="{55F890DA-E502-4550-B90D-5E08288715FD}" presName="sibTrans" presStyleLbl="sibTrans2D1" presStyleIdx="4" presStyleCnt="7"/>
      <dgm:spPr/>
    </dgm:pt>
    <dgm:pt modelId="{774FB5EB-063D-4653-A40D-880E3E0F0C74}" type="pres">
      <dgm:prSet presAssocID="{55F890DA-E502-4550-B90D-5E08288715FD}" presName="connectorText" presStyleLbl="sibTrans2D1" presStyleIdx="4" presStyleCnt="7"/>
      <dgm:spPr/>
    </dgm:pt>
    <dgm:pt modelId="{0B597F02-13FB-47ED-8F9A-AF9C388554D8}" type="pres">
      <dgm:prSet presAssocID="{E4A25682-57F6-48F2-8D21-53887DB231D9}" presName="node" presStyleLbl="node1" presStyleIdx="5" presStyleCnt="8">
        <dgm:presLayoutVars>
          <dgm:bulletEnabled val="1"/>
        </dgm:presLayoutVars>
      </dgm:prSet>
      <dgm:spPr/>
    </dgm:pt>
    <dgm:pt modelId="{E194ECD7-5FC5-40BD-8678-C00E6CE79FD8}" type="pres">
      <dgm:prSet presAssocID="{7869ABE1-7231-4919-ACF1-C1F15F2845E5}" presName="sibTrans" presStyleLbl="sibTrans2D1" presStyleIdx="5" presStyleCnt="7"/>
      <dgm:spPr/>
    </dgm:pt>
    <dgm:pt modelId="{A505E04D-BC11-4989-A16E-A2E7736FF238}" type="pres">
      <dgm:prSet presAssocID="{7869ABE1-7231-4919-ACF1-C1F15F2845E5}" presName="connectorText" presStyleLbl="sibTrans2D1" presStyleIdx="5" presStyleCnt="7"/>
      <dgm:spPr/>
    </dgm:pt>
    <dgm:pt modelId="{4E29470B-A34B-4EB6-82BC-8908B0D8324D}" type="pres">
      <dgm:prSet presAssocID="{0F3E0767-E97F-4E26-9520-EC956538DA20}" presName="node" presStyleLbl="node1" presStyleIdx="6" presStyleCnt="8">
        <dgm:presLayoutVars>
          <dgm:bulletEnabled val="1"/>
        </dgm:presLayoutVars>
      </dgm:prSet>
      <dgm:spPr/>
    </dgm:pt>
    <dgm:pt modelId="{10664B83-AB7F-429D-9E01-0BA1F04051BC}" type="pres">
      <dgm:prSet presAssocID="{48F34AD5-174E-4114-A0C2-A3D51307F103}" presName="sibTrans" presStyleLbl="sibTrans2D1" presStyleIdx="6" presStyleCnt="7"/>
      <dgm:spPr/>
    </dgm:pt>
    <dgm:pt modelId="{C9A4604B-357C-4372-9128-69EE5CA6FFE0}" type="pres">
      <dgm:prSet presAssocID="{48F34AD5-174E-4114-A0C2-A3D51307F103}" presName="connectorText" presStyleLbl="sibTrans2D1" presStyleIdx="6" presStyleCnt="7"/>
      <dgm:spPr/>
    </dgm:pt>
    <dgm:pt modelId="{75C4C5BE-F0CE-4A07-8D79-65C85B88771F}" type="pres">
      <dgm:prSet presAssocID="{46C61C2E-4C1A-49C2-A606-295C3FB989F8}" presName="node" presStyleLbl="node1" presStyleIdx="7" presStyleCnt="8">
        <dgm:presLayoutVars>
          <dgm:bulletEnabled val="1"/>
        </dgm:presLayoutVars>
      </dgm:prSet>
      <dgm:spPr/>
    </dgm:pt>
  </dgm:ptLst>
  <dgm:cxnLst>
    <dgm:cxn modelId="{33468600-314B-4E2B-92EA-004B9EDB3278}" type="presOf" srcId="{94A5EC90-4456-429E-974F-AD0A1286348D}" destId="{A390A47A-66C0-4EF4-911D-3A1F2EA1B735}" srcOrd="1" destOrd="0" presId="urn:microsoft.com/office/officeart/2005/8/layout/process1"/>
    <dgm:cxn modelId="{E37A3B05-4E6F-4EE1-83F8-C88786F455C8}" type="presOf" srcId="{1A3071E6-014D-4C7E-8854-172F3453F388}" destId="{4E476750-68EA-4294-B36F-4C49F2C308A9}" srcOrd="0" destOrd="0" presId="urn:microsoft.com/office/officeart/2005/8/layout/process1"/>
    <dgm:cxn modelId="{D6192E0C-16D7-41C8-9D46-2477627C665C}" type="presOf" srcId="{7869ABE1-7231-4919-ACF1-C1F15F2845E5}" destId="{E194ECD7-5FC5-40BD-8678-C00E6CE79FD8}" srcOrd="0" destOrd="0" presId="urn:microsoft.com/office/officeart/2005/8/layout/process1"/>
    <dgm:cxn modelId="{3363580F-3785-4B8B-8A93-892F424845C9}" type="presOf" srcId="{7869ABE1-7231-4919-ACF1-C1F15F2845E5}" destId="{A505E04D-BC11-4989-A16E-A2E7736FF238}" srcOrd="1" destOrd="0" presId="urn:microsoft.com/office/officeart/2005/8/layout/process1"/>
    <dgm:cxn modelId="{4E094621-1740-444A-8B53-EE193332A416}" type="presOf" srcId="{94A5EC90-4456-429E-974F-AD0A1286348D}" destId="{45F5DA46-2C90-4A4C-9D2D-959FEC95F454}" srcOrd="0" destOrd="0" presId="urn:microsoft.com/office/officeart/2005/8/layout/process1"/>
    <dgm:cxn modelId="{C5552134-8DA2-4394-9F8D-E2EF3838AF85}" srcId="{64532A9B-21DC-4D90-AFFA-E498B50D69B9}" destId="{B3D97DE6-99C1-4AB8-80EB-85ACE24C05F6}" srcOrd="2" destOrd="0" parTransId="{D87FC188-5D1E-400C-AADE-3E13F4E0D9DB}" sibTransId="{475D9916-EA5F-470B-9FB0-84E585619DEA}"/>
    <dgm:cxn modelId="{8B8AA53A-C673-47C2-8C59-E5BBF27A763D}" srcId="{64532A9B-21DC-4D90-AFFA-E498B50D69B9}" destId="{AEFA1E4F-B7DA-4591-B668-A09D1852E85A}" srcOrd="0" destOrd="0" parTransId="{95E4FEDE-376C-401D-8A6A-E91B02BEF12B}" sibTransId="{DCB88A9E-D2FA-49E1-BBEF-9BE934568574}"/>
    <dgm:cxn modelId="{9256975D-63B7-41E2-A906-6F181E21EE94}" type="presOf" srcId="{48F34AD5-174E-4114-A0C2-A3D51307F103}" destId="{C9A4604B-357C-4372-9128-69EE5CA6FFE0}" srcOrd="1" destOrd="0" presId="urn:microsoft.com/office/officeart/2005/8/layout/process1"/>
    <dgm:cxn modelId="{848AE05D-1959-4E39-B908-F3120F1E3763}" srcId="{64532A9B-21DC-4D90-AFFA-E498B50D69B9}" destId="{55091136-935E-47CC-BADE-2DF3164B7112}" srcOrd="4" destOrd="0" parTransId="{3828C525-642F-4751-81B9-D6822A434F56}" sibTransId="{55F890DA-E502-4550-B90D-5E08288715FD}"/>
    <dgm:cxn modelId="{D94B0942-F27F-43F8-8B1B-2F4A607B05E7}" type="presOf" srcId="{475D9916-EA5F-470B-9FB0-84E585619DEA}" destId="{FB5E9D24-51B4-458D-BBC5-7826CDBB18E1}" srcOrd="1" destOrd="0" presId="urn:microsoft.com/office/officeart/2005/8/layout/process1"/>
    <dgm:cxn modelId="{BE27A76A-3917-4026-B86D-E76460E53575}" type="presOf" srcId="{B3D97DE6-99C1-4AB8-80EB-85ACE24C05F6}" destId="{A1C8C8B5-0355-4B7D-A92E-ED81D8F20334}" srcOrd="0" destOrd="0" presId="urn:microsoft.com/office/officeart/2005/8/layout/process1"/>
    <dgm:cxn modelId="{D219264C-88E7-4080-8FFE-AE2443AB003B}" srcId="{64532A9B-21DC-4D90-AFFA-E498B50D69B9}" destId="{0F3E0767-E97F-4E26-9520-EC956538DA20}" srcOrd="6" destOrd="0" parTransId="{E305CAB0-10CE-4347-94FD-CD8C6C6B62C5}" sibTransId="{48F34AD5-174E-4114-A0C2-A3D51307F103}"/>
    <dgm:cxn modelId="{8CE93655-865A-4F2A-BB84-FEE2A7B03056}" type="presOf" srcId="{64532A9B-21DC-4D90-AFFA-E498B50D69B9}" destId="{52398AE3-6CD9-4839-BB63-C2F94EA623B4}" srcOrd="0" destOrd="0" presId="urn:microsoft.com/office/officeart/2005/8/layout/process1"/>
    <dgm:cxn modelId="{A4479A78-FB76-4991-8AF0-4FB1215D54B0}" type="presOf" srcId="{56CB29C9-5080-4589-A1A2-769D847F79DD}" destId="{4B4148A7-4168-48C0-A63C-E6F66580FFA3}" srcOrd="1" destOrd="0" presId="urn:microsoft.com/office/officeart/2005/8/layout/process1"/>
    <dgm:cxn modelId="{21350579-FFF2-4276-AFB6-C97F033CC797}" type="presOf" srcId="{48F34AD5-174E-4114-A0C2-A3D51307F103}" destId="{10664B83-AB7F-429D-9E01-0BA1F04051BC}" srcOrd="0" destOrd="0" presId="urn:microsoft.com/office/officeart/2005/8/layout/process1"/>
    <dgm:cxn modelId="{0E50605A-3498-4A5A-B913-57573EAEE979}" type="presOf" srcId="{DCB88A9E-D2FA-49E1-BBEF-9BE934568574}" destId="{79695696-AB20-426C-AF96-494F6B273E9C}" srcOrd="1" destOrd="0" presId="urn:microsoft.com/office/officeart/2005/8/layout/process1"/>
    <dgm:cxn modelId="{5331DA7F-A5CB-429C-A2C3-395A21D0F15C}" srcId="{64532A9B-21DC-4D90-AFFA-E498B50D69B9}" destId="{E4A25682-57F6-48F2-8D21-53887DB231D9}" srcOrd="5" destOrd="0" parTransId="{AD5D3FED-1E13-4840-B84A-9AC76136DBDF}" sibTransId="{7869ABE1-7231-4919-ACF1-C1F15F2845E5}"/>
    <dgm:cxn modelId="{1C870194-10A2-4548-B07A-6DB57E6EEF02}" type="presOf" srcId="{46C61C2E-4C1A-49C2-A606-295C3FB989F8}" destId="{75C4C5BE-F0CE-4A07-8D79-65C85B88771F}" srcOrd="0" destOrd="0" presId="urn:microsoft.com/office/officeart/2005/8/layout/process1"/>
    <dgm:cxn modelId="{8E7D519B-7BD6-4BD0-A5BD-588BD654EC05}" type="presOf" srcId="{0F3E0767-E97F-4E26-9520-EC956538DA20}" destId="{4E29470B-A34B-4EB6-82BC-8908B0D8324D}" srcOrd="0" destOrd="0" presId="urn:microsoft.com/office/officeart/2005/8/layout/process1"/>
    <dgm:cxn modelId="{E240759C-2E7C-4AF9-9CF6-833C4CA9398D}" srcId="{64532A9B-21DC-4D90-AFFA-E498B50D69B9}" destId="{46C61C2E-4C1A-49C2-A606-295C3FB989F8}" srcOrd="7" destOrd="0" parTransId="{2EFFC35E-FB59-4383-81D5-2390F606B708}" sibTransId="{0DB3F8E7-58C3-4469-AC7F-BADD3D523E42}"/>
    <dgm:cxn modelId="{52982A9D-96BA-4F31-BC59-157E162F4280}" type="presOf" srcId="{E4A25682-57F6-48F2-8D21-53887DB231D9}" destId="{0B597F02-13FB-47ED-8F9A-AF9C388554D8}" srcOrd="0" destOrd="0" presId="urn:microsoft.com/office/officeart/2005/8/layout/process1"/>
    <dgm:cxn modelId="{AC81AE9F-C1A3-41C2-8D48-D417EE9FDD16}" type="presOf" srcId="{55F890DA-E502-4550-B90D-5E08288715FD}" destId="{774FB5EB-063D-4653-A40D-880E3E0F0C74}" srcOrd="1" destOrd="0" presId="urn:microsoft.com/office/officeart/2005/8/layout/process1"/>
    <dgm:cxn modelId="{8B8B80A3-241C-4B16-B3B6-145AAAAF4C53}" srcId="{64532A9B-21DC-4D90-AFFA-E498B50D69B9}" destId="{1A3071E6-014D-4C7E-8854-172F3453F388}" srcOrd="3" destOrd="0" parTransId="{E7915C2F-EED8-4FFE-8BF0-28CAF6CA997A}" sibTransId="{56CB29C9-5080-4589-A1A2-769D847F79DD}"/>
    <dgm:cxn modelId="{2EE474A8-97DE-413A-8CA4-D6A59B2E97EE}" type="presOf" srcId="{55091136-935E-47CC-BADE-2DF3164B7112}" destId="{0FA1809E-C07E-467A-8A53-28FD41C3DD5B}" srcOrd="0" destOrd="0" presId="urn:microsoft.com/office/officeart/2005/8/layout/process1"/>
    <dgm:cxn modelId="{0BBDB4A8-6F24-494F-9EE9-D824C5879A5F}" type="presOf" srcId="{3F20890E-0683-441E-A80E-813D96A83237}" destId="{1A1EFFCA-0380-48C3-BD95-EAB525D3A66E}" srcOrd="0" destOrd="0" presId="urn:microsoft.com/office/officeart/2005/8/layout/process1"/>
    <dgm:cxn modelId="{B1B3A3BC-FF13-4F53-851C-A724B9DC85D4}" type="presOf" srcId="{AEFA1E4F-B7DA-4591-B668-A09D1852E85A}" destId="{03587BFF-F493-4B25-8A97-DF97351AAE9C}" srcOrd="0" destOrd="0" presId="urn:microsoft.com/office/officeart/2005/8/layout/process1"/>
    <dgm:cxn modelId="{0D218CC6-C5AF-41D4-B4C5-2CC0637BB8B2}" type="presOf" srcId="{55F890DA-E502-4550-B90D-5E08288715FD}" destId="{39F1DE40-0BB5-4FED-9BF2-F2DED1C21D78}" srcOrd="0" destOrd="0" presId="urn:microsoft.com/office/officeart/2005/8/layout/process1"/>
    <dgm:cxn modelId="{C78AACC6-406B-4115-95CA-6BE552EA0EF9}" type="presOf" srcId="{56CB29C9-5080-4589-A1A2-769D847F79DD}" destId="{135A4B8A-22A0-4157-8274-40DC1295E362}" srcOrd="0" destOrd="0" presId="urn:microsoft.com/office/officeart/2005/8/layout/process1"/>
    <dgm:cxn modelId="{606F2ADF-FFD0-4D7D-B7FB-68F9E17AB34B}" srcId="{64532A9B-21DC-4D90-AFFA-E498B50D69B9}" destId="{3F20890E-0683-441E-A80E-813D96A83237}" srcOrd="1" destOrd="0" parTransId="{06886125-B3B7-4088-BF57-6846073CF3A4}" sibTransId="{94A5EC90-4456-429E-974F-AD0A1286348D}"/>
    <dgm:cxn modelId="{4C1359F3-A6E1-444D-8DEA-28933C1A9F81}" type="presOf" srcId="{DCB88A9E-D2FA-49E1-BBEF-9BE934568574}" destId="{9F3377B1-A826-41D5-AED8-21DF3732A378}" srcOrd="0" destOrd="0" presId="urn:microsoft.com/office/officeart/2005/8/layout/process1"/>
    <dgm:cxn modelId="{584A1EF6-D2B8-435A-A4C4-9B00C84A3A5E}" type="presOf" srcId="{475D9916-EA5F-470B-9FB0-84E585619DEA}" destId="{64B92701-8CCC-4F5A-B93B-6AFE86F530CD}" srcOrd="0" destOrd="0" presId="urn:microsoft.com/office/officeart/2005/8/layout/process1"/>
    <dgm:cxn modelId="{A8B3C664-356A-4539-AF75-31E0319730A0}" type="presParOf" srcId="{52398AE3-6CD9-4839-BB63-C2F94EA623B4}" destId="{03587BFF-F493-4B25-8A97-DF97351AAE9C}" srcOrd="0" destOrd="0" presId="urn:microsoft.com/office/officeart/2005/8/layout/process1"/>
    <dgm:cxn modelId="{C8E2AB59-425C-4B52-AE95-A6831D4A07AA}" type="presParOf" srcId="{52398AE3-6CD9-4839-BB63-C2F94EA623B4}" destId="{9F3377B1-A826-41D5-AED8-21DF3732A378}" srcOrd="1" destOrd="0" presId="urn:microsoft.com/office/officeart/2005/8/layout/process1"/>
    <dgm:cxn modelId="{6425BC63-E676-40FC-AFB6-A1B28B0C65EE}" type="presParOf" srcId="{9F3377B1-A826-41D5-AED8-21DF3732A378}" destId="{79695696-AB20-426C-AF96-494F6B273E9C}" srcOrd="0" destOrd="0" presId="urn:microsoft.com/office/officeart/2005/8/layout/process1"/>
    <dgm:cxn modelId="{6DF81506-ABF3-4CD5-ADF7-AAC5D853039C}" type="presParOf" srcId="{52398AE3-6CD9-4839-BB63-C2F94EA623B4}" destId="{1A1EFFCA-0380-48C3-BD95-EAB525D3A66E}" srcOrd="2" destOrd="0" presId="urn:microsoft.com/office/officeart/2005/8/layout/process1"/>
    <dgm:cxn modelId="{29D3E15A-97DB-4C0A-BC36-08637F298A60}" type="presParOf" srcId="{52398AE3-6CD9-4839-BB63-C2F94EA623B4}" destId="{45F5DA46-2C90-4A4C-9D2D-959FEC95F454}" srcOrd="3" destOrd="0" presId="urn:microsoft.com/office/officeart/2005/8/layout/process1"/>
    <dgm:cxn modelId="{61465534-D7A6-4929-901E-2B29D0C058BA}" type="presParOf" srcId="{45F5DA46-2C90-4A4C-9D2D-959FEC95F454}" destId="{A390A47A-66C0-4EF4-911D-3A1F2EA1B735}" srcOrd="0" destOrd="0" presId="urn:microsoft.com/office/officeart/2005/8/layout/process1"/>
    <dgm:cxn modelId="{83C29E54-560F-4CE7-8A59-F87A10B6CF66}" type="presParOf" srcId="{52398AE3-6CD9-4839-BB63-C2F94EA623B4}" destId="{A1C8C8B5-0355-4B7D-A92E-ED81D8F20334}" srcOrd="4" destOrd="0" presId="urn:microsoft.com/office/officeart/2005/8/layout/process1"/>
    <dgm:cxn modelId="{34CDAD86-0FA0-401B-B353-55899401D55B}" type="presParOf" srcId="{52398AE3-6CD9-4839-BB63-C2F94EA623B4}" destId="{64B92701-8CCC-4F5A-B93B-6AFE86F530CD}" srcOrd="5" destOrd="0" presId="urn:microsoft.com/office/officeart/2005/8/layout/process1"/>
    <dgm:cxn modelId="{587169BB-169F-453C-B2BB-2EC31D68FAF4}" type="presParOf" srcId="{64B92701-8CCC-4F5A-B93B-6AFE86F530CD}" destId="{FB5E9D24-51B4-458D-BBC5-7826CDBB18E1}" srcOrd="0" destOrd="0" presId="urn:microsoft.com/office/officeart/2005/8/layout/process1"/>
    <dgm:cxn modelId="{807C12AE-70E5-4C8C-BFE3-5E762DBFBB82}" type="presParOf" srcId="{52398AE3-6CD9-4839-BB63-C2F94EA623B4}" destId="{4E476750-68EA-4294-B36F-4C49F2C308A9}" srcOrd="6" destOrd="0" presId="urn:microsoft.com/office/officeart/2005/8/layout/process1"/>
    <dgm:cxn modelId="{35242543-81AE-4E4F-8172-7B603DA6C6FD}" type="presParOf" srcId="{52398AE3-6CD9-4839-BB63-C2F94EA623B4}" destId="{135A4B8A-22A0-4157-8274-40DC1295E362}" srcOrd="7" destOrd="0" presId="urn:microsoft.com/office/officeart/2005/8/layout/process1"/>
    <dgm:cxn modelId="{56446987-93D8-41C8-8181-305F67CD80AB}" type="presParOf" srcId="{135A4B8A-22A0-4157-8274-40DC1295E362}" destId="{4B4148A7-4168-48C0-A63C-E6F66580FFA3}" srcOrd="0" destOrd="0" presId="urn:microsoft.com/office/officeart/2005/8/layout/process1"/>
    <dgm:cxn modelId="{0125C3FD-F5BC-4DF0-83A0-ECF9F7F4B268}" type="presParOf" srcId="{52398AE3-6CD9-4839-BB63-C2F94EA623B4}" destId="{0FA1809E-C07E-467A-8A53-28FD41C3DD5B}" srcOrd="8" destOrd="0" presId="urn:microsoft.com/office/officeart/2005/8/layout/process1"/>
    <dgm:cxn modelId="{B16B0FA4-6FCB-4C83-8E1B-F1F222A8DB2B}" type="presParOf" srcId="{52398AE3-6CD9-4839-BB63-C2F94EA623B4}" destId="{39F1DE40-0BB5-4FED-9BF2-F2DED1C21D78}" srcOrd="9" destOrd="0" presId="urn:microsoft.com/office/officeart/2005/8/layout/process1"/>
    <dgm:cxn modelId="{9A58C477-DE71-405B-B064-BCB88E0372A0}" type="presParOf" srcId="{39F1DE40-0BB5-4FED-9BF2-F2DED1C21D78}" destId="{774FB5EB-063D-4653-A40D-880E3E0F0C74}" srcOrd="0" destOrd="0" presId="urn:microsoft.com/office/officeart/2005/8/layout/process1"/>
    <dgm:cxn modelId="{F57CD876-37FD-4B9B-A3D2-0DA5F06CD779}" type="presParOf" srcId="{52398AE3-6CD9-4839-BB63-C2F94EA623B4}" destId="{0B597F02-13FB-47ED-8F9A-AF9C388554D8}" srcOrd="10" destOrd="0" presId="urn:microsoft.com/office/officeart/2005/8/layout/process1"/>
    <dgm:cxn modelId="{0505A0DA-756D-4A3D-83C9-90DA496A6363}" type="presParOf" srcId="{52398AE3-6CD9-4839-BB63-C2F94EA623B4}" destId="{E194ECD7-5FC5-40BD-8678-C00E6CE79FD8}" srcOrd="11" destOrd="0" presId="urn:microsoft.com/office/officeart/2005/8/layout/process1"/>
    <dgm:cxn modelId="{31652E51-227E-4601-AF88-5312023ADE59}" type="presParOf" srcId="{E194ECD7-5FC5-40BD-8678-C00E6CE79FD8}" destId="{A505E04D-BC11-4989-A16E-A2E7736FF238}" srcOrd="0" destOrd="0" presId="urn:microsoft.com/office/officeart/2005/8/layout/process1"/>
    <dgm:cxn modelId="{6197C126-7304-4C78-91A9-E68B6C56E52F}" type="presParOf" srcId="{52398AE3-6CD9-4839-BB63-C2F94EA623B4}" destId="{4E29470B-A34B-4EB6-82BC-8908B0D8324D}" srcOrd="12" destOrd="0" presId="urn:microsoft.com/office/officeart/2005/8/layout/process1"/>
    <dgm:cxn modelId="{4AD21D4D-F475-4167-AADD-A37F9FFFDE02}" type="presParOf" srcId="{52398AE3-6CD9-4839-BB63-C2F94EA623B4}" destId="{10664B83-AB7F-429D-9E01-0BA1F04051BC}" srcOrd="13" destOrd="0" presId="urn:microsoft.com/office/officeart/2005/8/layout/process1"/>
    <dgm:cxn modelId="{2BE219B5-2830-445D-BA03-DCC4DC05C507}" type="presParOf" srcId="{10664B83-AB7F-429D-9E01-0BA1F04051BC}" destId="{C9A4604B-357C-4372-9128-69EE5CA6FFE0}" srcOrd="0" destOrd="0" presId="urn:microsoft.com/office/officeart/2005/8/layout/process1"/>
    <dgm:cxn modelId="{BC39A521-51BD-4598-8C40-390A3FB46DE8}" type="presParOf" srcId="{52398AE3-6CD9-4839-BB63-C2F94EA623B4}" destId="{75C4C5BE-F0CE-4A07-8D79-65C85B88771F}" srcOrd="14" destOrd="0" presId="urn:microsoft.com/office/officeart/2005/8/layout/process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4532A9B-21DC-4D90-AFFA-E498B50D69B9}" type="doc">
      <dgm:prSet loTypeId="urn:microsoft.com/office/officeart/2005/8/layout/process1" loCatId="process" qsTypeId="urn:microsoft.com/office/officeart/2005/8/quickstyle/simple1" qsCatId="simple" csTypeId="urn:microsoft.com/office/officeart/2005/8/colors/accent0_1" csCatId="mainScheme" phldr="1"/>
      <dgm:spPr/>
    </dgm:pt>
    <dgm:pt modelId="{AEFA1E4F-B7DA-4591-B668-A09D1852E85A}">
      <dgm:prSet phldrT="[Text]" custT="1"/>
      <dgm:spPr/>
      <dgm:t>
        <a:bodyPr/>
        <a:lstStyle/>
        <a:p>
          <a:pPr rtl="0"/>
          <a:r>
            <a:rPr lang="en-US" sz="900" b="1" dirty="0">
              <a:solidFill>
                <a:schemeClr val="tx1"/>
              </a:solidFill>
              <a:effectLst/>
              <a:latin typeface="Comic Sans MS" panose="030F0702030302020204" pitchFamily="66" charset="0"/>
              <a:ea typeface="+mn-ea"/>
              <a:cs typeface="+mn-cs"/>
            </a:rPr>
            <a:t>British sector of the Western Front and trench warfare</a:t>
          </a:r>
        </a:p>
        <a:p>
          <a:pPr rtl="0"/>
          <a:r>
            <a:rPr lang="en-US" sz="900" b="0" dirty="0">
              <a:latin typeface="Comic Sans MS"/>
            </a:rPr>
            <a:t>Ypres</a:t>
          </a:r>
        </a:p>
        <a:p>
          <a:pPr rtl="0"/>
          <a:r>
            <a:rPr lang="en-US" sz="900" b="0" dirty="0">
              <a:latin typeface="Comic Sans MS"/>
            </a:rPr>
            <a:t>The Somme</a:t>
          </a:r>
        </a:p>
        <a:p>
          <a:pPr rtl="0"/>
          <a:r>
            <a:rPr lang="en-US" sz="900" b="0" dirty="0">
              <a:latin typeface="Comic Sans MS"/>
            </a:rPr>
            <a:t>Arras</a:t>
          </a:r>
        </a:p>
        <a:p>
          <a:pPr rtl="0"/>
          <a:r>
            <a:rPr lang="en-US" sz="900" b="0" dirty="0" err="1">
              <a:latin typeface="Comic Sans MS"/>
            </a:rPr>
            <a:t>Cambrai</a:t>
          </a:r>
          <a:endParaRPr lang="en-US" sz="900" b="0" dirty="0">
            <a:latin typeface="Comic Sans MS"/>
          </a:endParaRPr>
        </a:p>
        <a:p>
          <a:pPr rtl="0"/>
          <a:r>
            <a:rPr lang="en-US" sz="900" b="0" dirty="0">
              <a:latin typeface="Comic Sans MS"/>
            </a:rPr>
            <a:t>Trench system</a:t>
          </a:r>
        </a:p>
      </dgm:t>
    </dgm:pt>
    <dgm:pt modelId="{95E4FEDE-376C-401D-8A6A-E91B02BEF12B}" type="parTrans" cxnId="{8B8AA53A-C673-47C2-8C59-E5BBF27A763D}">
      <dgm:prSet/>
      <dgm:spPr/>
      <dgm:t>
        <a:bodyPr/>
        <a:lstStyle/>
        <a:p>
          <a:endParaRPr lang="en-US" sz="900">
            <a:latin typeface="Comic Sans MS" panose="030F0702030302020204" pitchFamily="66" charset="0"/>
          </a:endParaRPr>
        </a:p>
      </dgm:t>
    </dgm:pt>
    <dgm:pt modelId="{DCB88A9E-D2FA-49E1-BBEF-9BE934568574}" type="sibTrans" cxnId="{8B8AA53A-C673-47C2-8C59-E5BBF27A763D}">
      <dgm:prSet custT="1"/>
      <dgm:spPr/>
      <dgm:t>
        <a:bodyPr/>
        <a:lstStyle/>
        <a:p>
          <a:endParaRPr lang="en-US" sz="900">
            <a:latin typeface="Comic Sans MS" panose="030F0702030302020204" pitchFamily="66" charset="0"/>
          </a:endParaRPr>
        </a:p>
      </dgm:t>
    </dgm:pt>
    <dgm:pt modelId="{3F20890E-0683-441E-A80E-813D96A83237}">
      <dgm:prSet phldrT="[Text]" custT="1"/>
      <dgm:spPr/>
      <dgm:t>
        <a:bodyPr anchor="t"/>
        <a:lstStyle/>
        <a:p>
          <a:pPr rtl="0"/>
          <a:r>
            <a:rPr lang="en-GB" sz="900" b="1" dirty="0">
              <a:solidFill>
                <a:srgbClr val="000000"/>
              </a:solidFill>
              <a:latin typeface="Comic Sans MS"/>
            </a:rPr>
            <a:t>Illness and wounds</a:t>
          </a:r>
        </a:p>
        <a:p>
          <a:pPr rtl="0"/>
          <a:r>
            <a:rPr lang="en-GB" sz="900" b="0" dirty="0">
              <a:solidFill>
                <a:srgbClr val="000000"/>
              </a:solidFill>
              <a:latin typeface="Comic Sans MS"/>
            </a:rPr>
            <a:t>Trench fever (PUO)</a:t>
          </a:r>
        </a:p>
        <a:p>
          <a:pPr rtl="0"/>
          <a:r>
            <a:rPr lang="en-GB" sz="900" b="0" dirty="0">
              <a:solidFill>
                <a:srgbClr val="000000"/>
              </a:solidFill>
              <a:latin typeface="Comic Sans MS"/>
            </a:rPr>
            <a:t>Trench foot</a:t>
          </a:r>
        </a:p>
        <a:p>
          <a:pPr rtl="0"/>
          <a:r>
            <a:rPr lang="en-GB" sz="900" b="0" dirty="0">
              <a:solidFill>
                <a:srgbClr val="000000"/>
              </a:solidFill>
              <a:latin typeface="Comic Sans MS"/>
            </a:rPr>
            <a:t>Dysentery</a:t>
          </a:r>
        </a:p>
        <a:p>
          <a:pPr rtl="0"/>
          <a:r>
            <a:rPr lang="en-GB" sz="900" b="0" dirty="0">
              <a:solidFill>
                <a:srgbClr val="000000"/>
              </a:solidFill>
              <a:latin typeface="Comic Sans MS"/>
            </a:rPr>
            <a:t>Shell shock</a:t>
          </a:r>
        </a:p>
        <a:p>
          <a:pPr rtl="0"/>
          <a:r>
            <a:rPr lang="en-GB" sz="900" b="0" dirty="0">
              <a:solidFill>
                <a:srgbClr val="000000"/>
              </a:solidFill>
              <a:latin typeface="Comic Sans MS"/>
            </a:rPr>
            <a:t>Infection</a:t>
          </a:r>
        </a:p>
        <a:p>
          <a:pPr rtl="0"/>
          <a:r>
            <a:rPr lang="en-GB" sz="900" b="0" dirty="0">
              <a:solidFill>
                <a:srgbClr val="000000"/>
              </a:solidFill>
              <a:latin typeface="Comic Sans MS"/>
            </a:rPr>
            <a:t>Gas</a:t>
          </a:r>
          <a:r>
            <a:rPr lang="en-GB" sz="900" b="1" dirty="0">
              <a:solidFill>
                <a:srgbClr val="000000"/>
              </a:solidFill>
              <a:latin typeface="Comic Sans MS"/>
            </a:rPr>
            <a:t> </a:t>
          </a:r>
        </a:p>
      </dgm:t>
    </dgm:pt>
    <dgm:pt modelId="{06886125-B3B7-4088-BF57-6846073CF3A4}" type="parTrans" cxnId="{606F2ADF-FFD0-4D7D-B7FB-68F9E17AB34B}">
      <dgm:prSet/>
      <dgm:spPr/>
      <dgm:t>
        <a:bodyPr/>
        <a:lstStyle/>
        <a:p>
          <a:endParaRPr lang="en-US" sz="900">
            <a:latin typeface="Comic Sans MS" panose="030F0702030302020204" pitchFamily="66" charset="0"/>
          </a:endParaRPr>
        </a:p>
      </dgm:t>
    </dgm:pt>
    <dgm:pt modelId="{94A5EC90-4456-429E-974F-AD0A1286348D}" type="sibTrans" cxnId="{606F2ADF-FFD0-4D7D-B7FB-68F9E17AB34B}">
      <dgm:prSet custT="1"/>
      <dgm:spPr/>
      <dgm:t>
        <a:bodyPr/>
        <a:lstStyle/>
        <a:p>
          <a:endParaRPr lang="en-US" sz="900">
            <a:latin typeface="Comic Sans MS" panose="030F0702030302020204" pitchFamily="66" charset="0"/>
          </a:endParaRPr>
        </a:p>
      </dgm:t>
    </dgm:pt>
    <dgm:pt modelId="{55091136-935E-47CC-BADE-2DF3164B7112}">
      <dgm:prSet phldrT="[Text]" custT="1"/>
      <dgm:spPr/>
      <dgm:t>
        <a:bodyPr anchor="t"/>
        <a:lstStyle/>
        <a:p>
          <a:pPr rtl="0"/>
          <a:r>
            <a:rPr lang="en-GB" sz="900" b="1" dirty="0">
              <a:solidFill>
                <a:schemeClr val="tx1"/>
              </a:solidFill>
              <a:effectLst/>
              <a:latin typeface="Comic Sans MS" panose="030F0702030302020204" pitchFamily="66" charset="0"/>
              <a:ea typeface="+mn-ea"/>
              <a:cs typeface="+mn-cs"/>
            </a:rPr>
            <a:t>Helping the wounded</a:t>
          </a:r>
        </a:p>
        <a:p>
          <a:pPr rtl="0"/>
          <a:r>
            <a:rPr lang="en-GB" sz="900" b="0" dirty="0">
              <a:solidFill>
                <a:schemeClr val="tx1"/>
              </a:solidFill>
              <a:effectLst/>
              <a:latin typeface="Comic Sans MS" panose="030F0702030302020204" pitchFamily="66" charset="0"/>
              <a:ea typeface="+mn-ea"/>
              <a:cs typeface="+mn-cs"/>
            </a:rPr>
            <a:t>Chain of evacuation</a:t>
          </a:r>
        </a:p>
        <a:p>
          <a:pPr rtl="0"/>
          <a:r>
            <a:rPr lang="en-GB" sz="900" b="0" dirty="0">
              <a:solidFill>
                <a:schemeClr val="tx1"/>
              </a:solidFill>
              <a:effectLst/>
              <a:latin typeface="Comic Sans MS" panose="030F0702030302020204" pitchFamily="66" charset="0"/>
              <a:ea typeface="+mn-ea"/>
              <a:cs typeface="+mn-cs"/>
            </a:rPr>
            <a:t>Royal Army Medical Corps</a:t>
          </a:r>
        </a:p>
        <a:p>
          <a:pPr rtl="0"/>
          <a:r>
            <a:rPr lang="en-GB" sz="900" b="0" dirty="0">
              <a:solidFill>
                <a:schemeClr val="tx1"/>
              </a:solidFill>
              <a:effectLst/>
              <a:latin typeface="Comic Sans MS" panose="030F0702030302020204" pitchFamily="66" charset="0"/>
              <a:ea typeface="+mn-ea"/>
              <a:cs typeface="+mn-cs"/>
            </a:rPr>
            <a:t>Alexandra Nurses</a:t>
          </a:r>
        </a:p>
        <a:p>
          <a:pPr rtl="0"/>
          <a:r>
            <a:rPr lang="en-GB" sz="900" b="0" dirty="0">
              <a:solidFill>
                <a:schemeClr val="tx1"/>
              </a:solidFill>
              <a:effectLst/>
              <a:latin typeface="Comic Sans MS" panose="030F0702030302020204" pitchFamily="66" charset="0"/>
              <a:ea typeface="+mn-ea"/>
              <a:cs typeface="+mn-cs"/>
            </a:rPr>
            <a:t>Female Auxiliary Nursing Yeomanry</a:t>
          </a:r>
        </a:p>
        <a:p>
          <a:pPr rtl="0"/>
          <a:r>
            <a:rPr lang="en-GB" sz="900" b="0" dirty="0">
              <a:solidFill>
                <a:schemeClr val="tx1"/>
              </a:solidFill>
              <a:effectLst/>
              <a:latin typeface="Comic Sans MS" panose="030F0702030302020204" pitchFamily="66" charset="0"/>
              <a:ea typeface="+mn-ea"/>
              <a:cs typeface="+mn-cs"/>
            </a:rPr>
            <a:t>Volunteer Aid Detachments</a:t>
          </a:r>
        </a:p>
      </dgm:t>
    </dgm:pt>
    <dgm:pt modelId="{3828C525-642F-4751-81B9-D6822A434F56}" type="parTrans" cxnId="{848AE05D-1959-4E39-B908-F3120F1E3763}">
      <dgm:prSet/>
      <dgm:spPr/>
      <dgm:t>
        <a:bodyPr/>
        <a:lstStyle/>
        <a:p>
          <a:endParaRPr lang="en-US" sz="900">
            <a:latin typeface="Comic Sans MS" panose="030F0702030302020204" pitchFamily="66" charset="0"/>
          </a:endParaRPr>
        </a:p>
      </dgm:t>
    </dgm:pt>
    <dgm:pt modelId="{55F890DA-E502-4550-B90D-5E08288715FD}" type="sibTrans" cxnId="{848AE05D-1959-4E39-B908-F3120F1E3763}">
      <dgm:prSet custT="1"/>
      <dgm:spPr/>
      <dgm:t>
        <a:bodyPr/>
        <a:lstStyle/>
        <a:p>
          <a:endParaRPr lang="en-US" sz="900">
            <a:latin typeface="Comic Sans MS" panose="030F0702030302020204" pitchFamily="66" charset="0"/>
          </a:endParaRPr>
        </a:p>
      </dgm:t>
    </dgm:pt>
    <dgm:pt modelId="{E4A25682-57F6-48F2-8D21-53887DB231D9}">
      <dgm:prSet phldrT="[Text]" custT="1"/>
      <dgm:spPr/>
      <dgm:t>
        <a:bodyPr anchor="t"/>
        <a:lstStyle/>
        <a:p>
          <a:pPr rtl="0"/>
          <a:r>
            <a:rPr lang="en-GB" sz="900" b="1" dirty="0">
              <a:solidFill>
                <a:schemeClr val="tx1"/>
              </a:solidFill>
              <a:effectLst/>
              <a:latin typeface="Comic Sans MS" panose="030F0702030302020204" pitchFamily="66" charset="0"/>
              <a:ea typeface="+mn-ea"/>
              <a:cs typeface="+mn-cs"/>
            </a:rPr>
            <a:t>Impact of the Western Front on medicine and treatment</a:t>
          </a:r>
        </a:p>
        <a:p>
          <a:pPr rtl="0"/>
          <a:r>
            <a:rPr lang="en-GB" sz="900" b="0" dirty="0">
              <a:solidFill>
                <a:schemeClr val="tx1"/>
              </a:solidFill>
              <a:effectLst/>
              <a:latin typeface="Comic Sans MS" panose="030F0702030302020204" pitchFamily="66" charset="0"/>
              <a:ea typeface="+mn-ea"/>
              <a:cs typeface="+mn-cs"/>
            </a:rPr>
            <a:t>Thomas Splint</a:t>
          </a:r>
        </a:p>
        <a:p>
          <a:pPr rtl="0"/>
          <a:r>
            <a:rPr lang="en-GB" sz="900" b="0" dirty="0">
              <a:solidFill>
                <a:schemeClr val="tx1"/>
              </a:solidFill>
              <a:effectLst/>
              <a:latin typeface="Comic Sans MS" panose="030F0702030302020204" pitchFamily="66" charset="0"/>
              <a:ea typeface="+mn-ea"/>
              <a:cs typeface="+mn-cs"/>
            </a:rPr>
            <a:t>Mobile x-ray machines</a:t>
          </a:r>
        </a:p>
        <a:p>
          <a:pPr rtl="0"/>
          <a:r>
            <a:rPr lang="en-GB" sz="900" b="0" dirty="0">
              <a:solidFill>
                <a:schemeClr val="tx1"/>
              </a:solidFill>
              <a:effectLst/>
              <a:latin typeface="Comic Sans MS" panose="030F0702030302020204" pitchFamily="66" charset="0"/>
              <a:ea typeface="+mn-ea"/>
              <a:cs typeface="+mn-cs"/>
            </a:rPr>
            <a:t>Blood transfusions</a:t>
          </a:r>
        </a:p>
        <a:p>
          <a:pPr rtl="0"/>
          <a:r>
            <a:rPr lang="en-GB" sz="900" b="0" dirty="0">
              <a:solidFill>
                <a:schemeClr val="tx1"/>
              </a:solidFill>
              <a:effectLst/>
              <a:latin typeface="Comic Sans MS" panose="030F0702030302020204" pitchFamily="66" charset="0"/>
              <a:ea typeface="+mn-ea"/>
              <a:cs typeface="+mn-cs"/>
            </a:rPr>
            <a:t>Blood banks</a:t>
          </a:r>
        </a:p>
        <a:p>
          <a:pPr rtl="0"/>
          <a:r>
            <a:rPr lang="en-GB" sz="900" b="0" dirty="0">
              <a:solidFill>
                <a:schemeClr val="tx1"/>
              </a:solidFill>
              <a:effectLst/>
              <a:latin typeface="Comic Sans MS" panose="030F0702030302020204" pitchFamily="66" charset="0"/>
              <a:ea typeface="+mn-ea"/>
              <a:cs typeface="+mn-cs"/>
            </a:rPr>
            <a:t>Brain surgery</a:t>
          </a:r>
        </a:p>
        <a:p>
          <a:pPr rtl="0"/>
          <a:r>
            <a:rPr lang="en-GB" sz="900" b="0" dirty="0">
              <a:solidFill>
                <a:schemeClr val="tx1"/>
              </a:solidFill>
              <a:effectLst/>
              <a:latin typeface="Comic Sans MS" panose="030F0702030302020204" pitchFamily="66" charset="0"/>
              <a:ea typeface="+mn-ea"/>
              <a:cs typeface="+mn-cs"/>
            </a:rPr>
            <a:t>Plastic surgery</a:t>
          </a:r>
          <a:endParaRPr lang="en-GB" sz="900" b="0" dirty="0">
            <a:solidFill>
              <a:srgbClr val="000000"/>
            </a:solidFill>
            <a:latin typeface="Comic Sans MS"/>
          </a:endParaRPr>
        </a:p>
      </dgm:t>
    </dgm:pt>
    <dgm:pt modelId="{AD5D3FED-1E13-4840-B84A-9AC76136DBDF}" type="parTrans" cxnId="{5331DA7F-A5CB-429C-A2C3-395A21D0F15C}">
      <dgm:prSet/>
      <dgm:spPr/>
      <dgm:t>
        <a:bodyPr/>
        <a:lstStyle/>
        <a:p>
          <a:endParaRPr lang="en-US" sz="900">
            <a:latin typeface="Comic Sans MS" panose="030F0702030302020204" pitchFamily="66" charset="0"/>
          </a:endParaRPr>
        </a:p>
      </dgm:t>
    </dgm:pt>
    <dgm:pt modelId="{7869ABE1-7231-4919-ACF1-C1F15F2845E5}" type="sibTrans" cxnId="{5331DA7F-A5CB-429C-A2C3-395A21D0F15C}">
      <dgm:prSet custT="1"/>
      <dgm:spPr/>
      <dgm:t>
        <a:bodyPr/>
        <a:lstStyle/>
        <a:p>
          <a:endParaRPr lang="en-US" sz="900">
            <a:latin typeface="Comic Sans MS" panose="030F0702030302020204" pitchFamily="66" charset="0"/>
          </a:endParaRPr>
        </a:p>
      </dgm:t>
    </dgm:pt>
    <dgm:pt modelId="{52398AE3-6CD9-4839-BB63-C2F94EA623B4}" type="pres">
      <dgm:prSet presAssocID="{64532A9B-21DC-4D90-AFFA-E498B50D69B9}" presName="Name0" presStyleCnt="0">
        <dgm:presLayoutVars>
          <dgm:dir/>
          <dgm:resizeHandles val="exact"/>
        </dgm:presLayoutVars>
      </dgm:prSet>
      <dgm:spPr/>
    </dgm:pt>
    <dgm:pt modelId="{03587BFF-F493-4B25-8A97-DF97351AAE9C}" type="pres">
      <dgm:prSet presAssocID="{AEFA1E4F-B7DA-4591-B668-A09D1852E85A}" presName="node" presStyleLbl="node1" presStyleIdx="0" presStyleCnt="4" custScaleX="94301" custLinFactNeighborX="-1984" custLinFactNeighborY="-1789">
        <dgm:presLayoutVars>
          <dgm:bulletEnabled val="1"/>
        </dgm:presLayoutVars>
      </dgm:prSet>
      <dgm:spPr/>
    </dgm:pt>
    <dgm:pt modelId="{9F3377B1-A826-41D5-AED8-21DF3732A378}" type="pres">
      <dgm:prSet presAssocID="{DCB88A9E-D2FA-49E1-BBEF-9BE934568574}" presName="sibTrans" presStyleLbl="sibTrans2D1" presStyleIdx="0" presStyleCnt="3"/>
      <dgm:spPr/>
    </dgm:pt>
    <dgm:pt modelId="{79695696-AB20-426C-AF96-494F6B273E9C}" type="pres">
      <dgm:prSet presAssocID="{DCB88A9E-D2FA-49E1-BBEF-9BE934568574}" presName="connectorText" presStyleLbl="sibTrans2D1" presStyleIdx="0" presStyleCnt="3"/>
      <dgm:spPr/>
    </dgm:pt>
    <dgm:pt modelId="{1A1EFFCA-0380-48C3-BD95-EAB525D3A66E}" type="pres">
      <dgm:prSet presAssocID="{3F20890E-0683-441E-A80E-813D96A83237}" presName="node" presStyleLbl="node1" presStyleIdx="1" presStyleCnt="4" custScaleX="138062">
        <dgm:presLayoutVars>
          <dgm:bulletEnabled val="1"/>
        </dgm:presLayoutVars>
      </dgm:prSet>
      <dgm:spPr/>
    </dgm:pt>
    <dgm:pt modelId="{45F5DA46-2C90-4A4C-9D2D-959FEC95F454}" type="pres">
      <dgm:prSet presAssocID="{94A5EC90-4456-429E-974F-AD0A1286348D}" presName="sibTrans" presStyleLbl="sibTrans2D1" presStyleIdx="1" presStyleCnt="3"/>
      <dgm:spPr/>
    </dgm:pt>
    <dgm:pt modelId="{A390A47A-66C0-4EF4-911D-3A1F2EA1B735}" type="pres">
      <dgm:prSet presAssocID="{94A5EC90-4456-429E-974F-AD0A1286348D}" presName="connectorText" presStyleLbl="sibTrans2D1" presStyleIdx="1" presStyleCnt="3"/>
      <dgm:spPr/>
    </dgm:pt>
    <dgm:pt modelId="{0FA1809E-C07E-467A-8A53-28FD41C3DD5B}" type="pres">
      <dgm:prSet presAssocID="{55091136-935E-47CC-BADE-2DF3164B7112}" presName="node" presStyleLbl="node1" presStyleIdx="2" presStyleCnt="4" custScaleX="134954">
        <dgm:presLayoutVars>
          <dgm:bulletEnabled val="1"/>
        </dgm:presLayoutVars>
      </dgm:prSet>
      <dgm:spPr/>
    </dgm:pt>
    <dgm:pt modelId="{39F1DE40-0BB5-4FED-9BF2-F2DED1C21D78}" type="pres">
      <dgm:prSet presAssocID="{55F890DA-E502-4550-B90D-5E08288715FD}" presName="sibTrans" presStyleLbl="sibTrans2D1" presStyleIdx="2" presStyleCnt="3"/>
      <dgm:spPr/>
    </dgm:pt>
    <dgm:pt modelId="{774FB5EB-063D-4653-A40D-880E3E0F0C74}" type="pres">
      <dgm:prSet presAssocID="{55F890DA-E502-4550-B90D-5E08288715FD}" presName="connectorText" presStyleLbl="sibTrans2D1" presStyleIdx="2" presStyleCnt="3"/>
      <dgm:spPr/>
    </dgm:pt>
    <dgm:pt modelId="{0B597F02-13FB-47ED-8F9A-AF9C388554D8}" type="pres">
      <dgm:prSet presAssocID="{E4A25682-57F6-48F2-8D21-53887DB231D9}" presName="node" presStyleLbl="node1" presStyleIdx="3" presStyleCnt="4" custScaleX="133256">
        <dgm:presLayoutVars>
          <dgm:bulletEnabled val="1"/>
        </dgm:presLayoutVars>
      </dgm:prSet>
      <dgm:spPr/>
    </dgm:pt>
  </dgm:ptLst>
  <dgm:cxnLst>
    <dgm:cxn modelId="{15F05F16-9F5D-410B-A035-68A1F0345F78}" type="presOf" srcId="{94A5EC90-4456-429E-974F-AD0A1286348D}" destId="{A390A47A-66C0-4EF4-911D-3A1F2EA1B735}" srcOrd="1" destOrd="0" presId="urn:microsoft.com/office/officeart/2005/8/layout/process1"/>
    <dgm:cxn modelId="{BB125F17-B2B7-4CE4-ABA6-CB0D5F931A50}" type="presOf" srcId="{64532A9B-21DC-4D90-AFFA-E498B50D69B9}" destId="{52398AE3-6CD9-4839-BB63-C2F94EA623B4}" srcOrd="0" destOrd="0" presId="urn:microsoft.com/office/officeart/2005/8/layout/process1"/>
    <dgm:cxn modelId="{22A10D21-24C3-4BA8-8F88-8FEFAA47B283}" type="presOf" srcId="{3F20890E-0683-441E-A80E-813D96A83237}" destId="{1A1EFFCA-0380-48C3-BD95-EAB525D3A66E}" srcOrd="0" destOrd="0" presId="urn:microsoft.com/office/officeart/2005/8/layout/process1"/>
    <dgm:cxn modelId="{2C372E31-7314-4408-81D1-B017F71D921C}" type="presOf" srcId="{55091136-935E-47CC-BADE-2DF3164B7112}" destId="{0FA1809E-C07E-467A-8A53-28FD41C3DD5B}" srcOrd="0" destOrd="0" presId="urn:microsoft.com/office/officeart/2005/8/layout/process1"/>
    <dgm:cxn modelId="{8B8AA53A-C673-47C2-8C59-E5BBF27A763D}" srcId="{64532A9B-21DC-4D90-AFFA-E498B50D69B9}" destId="{AEFA1E4F-B7DA-4591-B668-A09D1852E85A}" srcOrd="0" destOrd="0" parTransId="{95E4FEDE-376C-401D-8A6A-E91B02BEF12B}" sibTransId="{DCB88A9E-D2FA-49E1-BBEF-9BE934568574}"/>
    <dgm:cxn modelId="{848AE05D-1959-4E39-B908-F3120F1E3763}" srcId="{64532A9B-21DC-4D90-AFFA-E498B50D69B9}" destId="{55091136-935E-47CC-BADE-2DF3164B7112}" srcOrd="2" destOrd="0" parTransId="{3828C525-642F-4751-81B9-D6822A434F56}" sibTransId="{55F890DA-E502-4550-B90D-5E08288715FD}"/>
    <dgm:cxn modelId="{E802A151-A057-4E2E-BE58-4F8117E96A9D}" type="presOf" srcId="{94A5EC90-4456-429E-974F-AD0A1286348D}" destId="{45F5DA46-2C90-4A4C-9D2D-959FEC95F454}" srcOrd="0" destOrd="0" presId="urn:microsoft.com/office/officeart/2005/8/layout/process1"/>
    <dgm:cxn modelId="{1F85C377-4068-4FED-A9BD-D48D3AAC472F}" type="presOf" srcId="{55F890DA-E502-4550-B90D-5E08288715FD}" destId="{774FB5EB-063D-4653-A40D-880E3E0F0C74}" srcOrd="1" destOrd="0" presId="urn:microsoft.com/office/officeart/2005/8/layout/process1"/>
    <dgm:cxn modelId="{7987157C-A28E-4D43-BDB4-FC26F78A0F98}" type="presOf" srcId="{DCB88A9E-D2FA-49E1-BBEF-9BE934568574}" destId="{9F3377B1-A826-41D5-AED8-21DF3732A378}" srcOrd="0" destOrd="0" presId="urn:microsoft.com/office/officeart/2005/8/layout/process1"/>
    <dgm:cxn modelId="{5331DA7F-A5CB-429C-A2C3-395A21D0F15C}" srcId="{64532A9B-21DC-4D90-AFFA-E498B50D69B9}" destId="{E4A25682-57F6-48F2-8D21-53887DB231D9}" srcOrd="3" destOrd="0" parTransId="{AD5D3FED-1E13-4840-B84A-9AC76136DBDF}" sibTransId="{7869ABE1-7231-4919-ACF1-C1F15F2845E5}"/>
    <dgm:cxn modelId="{8D4459AC-1565-4B65-A184-5A85908D245D}" type="presOf" srcId="{E4A25682-57F6-48F2-8D21-53887DB231D9}" destId="{0B597F02-13FB-47ED-8F9A-AF9C388554D8}" srcOrd="0" destOrd="0" presId="urn:microsoft.com/office/officeart/2005/8/layout/process1"/>
    <dgm:cxn modelId="{606F2ADF-FFD0-4D7D-B7FB-68F9E17AB34B}" srcId="{64532A9B-21DC-4D90-AFFA-E498B50D69B9}" destId="{3F20890E-0683-441E-A80E-813D96A83237}" srcOrd="1" destOrd="0" parTransId="{06886125-B3B7-4088-BF57-6846073CF3A4}" sibTransId="{94A5EC90-4456-429E-974F-AD0A1286348D}"/>
    <dgm:cxn modelId="{8E061BED-5A3C-47BE-B4C9-5849674460B0}" type="presOf" srcId="{55F890DA-E502-4550-B90D-5E08288715FD}" destId="{39F1DE40-0BB5-4FED-9BF2-F2DED1C21D78}" srcOrd="0" destOrd="0" presId="urn:microsoft.com/office/officeart/2005/8/layout/process1"/>
    <dgm:cxn modelId="{D6EF8EF3-F56F-477D-9317-398650A6E294}" type="presOf" srcId="{AEFA1E4F-B7DA-4591-B668-A09D1852E85A}" destId="{03587BFF-F493-4B25-8A97-DF97351AAE9C}" srcOrd="0" destOrd="0" presId="urn:microsoft.com/office/officeart/2005/8/layout/process1"/>
    <dgm:cxn modelId="{074823FC-375E-4AFC-8069-8D75E5000BC6}" type="presOf" srcId="{DCB88A9E-D2FA-49E1-BBEF-9BE934568574}" destId="{79695696-AB20-426C-AF96-494F6B273E9C}" srcOrd="1" destOrd="0" presId="urn:microsoft.com/office/officeart/2005/8/layout/process1"/>
    <dgm:cxn modelId="{F351F408-DF5A-44B7-8664-B4259F852D15}" type="presParOf" srcId="{52398AE3-6CD9-4839-BB63-C2F94EA623B4}" destId="{03587BFF-F493-4B25-8A97-DF97351AAE9C}" srcOrd="0" destOrd="0" presId="urn:microsoft.com/office/officeart/2005/8/layout/process1"/>
    <dgm:cxn modelId="{49637C55-2A88-4696-A14B-42D5F4BBE845}" type="presParOf" srcId="{52398AE3-6CD9-4839-BB63-C2F94EA623B4}" destId="{9F3377B1-A826-41D5-AED8-21DF3732A378}" srcOrd="1" destOrd="0" presId="urn:microsoft.com/office/officeart/2005/8/layout/process1"/>
    <dgm:cxn modelId="{593F5FF1-469D-4501-B4AD-05DA57F73879}" type="presParOf" srcId="{9F3377B1-A826-41D5-AED8-21DF3732A378}" destId="{79695696-AB20-426C-AF96-494F6B273E9C}" srcOrd="0" destOrd="0" presId="urn:microsoft.com/office/officeart/2005/8/layout/process1"/>
    <dgm:cxn modelId="{3C85622E-A0B1-4A57-8F0F-202042994AE3}" type="presParOf" srcId="{52398AE3-6CD9-4839-BB63-C2F94EA623B4}" destId="{1A1EFFCA-0380-48C3-BD95-EAB525D3A66E}" srcOrd="2" destOrd="0" presId="urn:microsoft.com/office/officeart/2005/8/layout/process1"/>
    <dgm:cxn modelId="{AE417C5C-7F9A-4D77-87DC-1CE1390CFA7B}" type="presParOf" srcId="{52398AE3-6CD9-4839-BB63-C2F94EA623B4}" destId="{45F5DA46-2C90-4A4C-9D2D-959FEC95F454}" srcOrd="3" destOrd="0" presId="urn:microsoft.com/office/officeart/2005/8/layout/process1"/>
    <dgm:cxn modelId="{367A8BCB-585D-47AE-9184-FF41D8E6C2FA}" type="presParOf" srcId="{45F5DA46-2C90-4A4C-9D2D-959FEC95F454}" destId="{A390A47A-66C0-4EF4-911D-3A1F2EA1B735}" srcOrd="0" destOrd="0" presId="urn:microsoft.com/office/officeart/2005/8/layout/process1"/>
    <dgm:cxn modelId="{2F1205AB-977E-4BE2-9AC0-218D5EB99423}" type="presParOf" srcId="{52398AE3-6CD9-4839-BB63-C2F94EA623B4}" destId="{0FA1809E-C07E-467A-8A53-28FD41C3DD5B}" srcOrd="4" destOrd="0" presId="urn:microsoft.com/office/officeart/2005/8/layout/process1"/>
    <dgm:cxn modelId="{88DF3E7E-C460-478F-9AF9-0AF3B2F64C3A}" type="presParOf" srcId="{52398AE3-6CD9-4839-BB63-C2F94EA623B4}" destId="{39F1DE40-0BB5-4FED-9BF2-F2DED1C21D78}" srcOrd="5" destOrd="0" presId="urn:microsoft.com/office/officeart/2005/8/layout/process1"/>
    <dgm:cxn modelId="{415A12C1-7EC3-473D-A8A3-D308BBF63576}" type="presParOf" srcId="{39F1DE40-0BB5-4FED-9BF2-F2DED1C21D78}" destId="{774FB5EB-063D-4653-A40D-880E3E0F0C74}" srcOrd="0" destOrd="0" presId="urn:microsoft.com/office/officeart/2005/8/layout/process1"/>
    <dgm:cxn modelId="{D81BEE91-A43A-4447-A80B-0C1D35838B2B}" type="presParOf" srcId="{52398AE3-6CD9-4839-BB63-C2F94EA623B4}" destId="{0B597F02-13FB-47ED-8F9A-AF9C388554D8}"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587BFF-F493-4B25-8A97-DF97351AAE9C}">
      <dsp:nvSpPr>
        <dsp:cNvPr id="0" name=""/>
        <dsp:cNvSpPr/>
      </dsp:nvSpPr>
      <dsp:spPr>
        <a:xfrm>
          <a:off x="0" y="0"/>
          <a:ext cx="1447578" cy="1580895"/>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Medicine in medieval England</a:t>
          </a:r>
        </a:p>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c1250–c1500</a:t>
          </a:r>
        </a:p>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13</a:t>
          </a:r>
          <a:r>
            <a:rPr lang="en-US" sz="900" b="1" kern="1200" baseline="30000" dirty="0">
              <a:solidFill>
                <a:schemeClr val="tx1"/>
              </a:solidFill>
              <a:effectLst/>
              <a:latin typeface="Comic Sans MS" panose="030F0702030302020204" pitchFamily="66" charset="0"/>
              <a:ea typeface="+mn-ea"/>
              <a:cs typeface="+mn-cs"/>
            </a:rPr>
            <a:t>th</a:t>
          </a:r>
          <a:r>
            <a:rPr lang="en-US" sz="900" b="1" kern="1200" dirty="0">
              <a:solidFill>
                <a:schemeClr val="tx1"/>
              </a:solidFill>
              <a:effectLst/>
              <a:latin typeface="Comic Sans MS" panose="030F0702030302020204" pitchFamily="66" charset="0"/>
              <a:ea typeface="+mn-ea"/>
              <a:cs typeface="+mn-cs"/>
            </a:rPr>
            <a:t>,14</a:t>
          </a:r>
          <a:r>
            <a:rPr lang="en-US" sz="900" b="1" kern="1200" baseline="30000" dirty="0">
              <a:solidFill>
                <a:schemeClr val="tx1"/>
              </a:solidFill>
              <a:effectLst/>
              <a:latin typeface="Comic Sans MS" panose="030F0702030302020204" pitchFamily="66" charset="0"/>
              <a:ea typeface="+mn-ea"/>
              <a:cs typeface="+mn-cs"/>
            </a:rPr>
            <a:t>th </a:t>
          </a:r>
          <a:r>
            <a:rPr lang="en-US" sz="900" b="1" kern="1200" dirty="0">
              <a:solidFill>
                <a:schemeClr val="tx1"/>
              </a:solidFill>
              <a:effectLst/>
              <a:latin typeface="Comic Sans MS" panose="030F0702030302020204" pitchFamily="66" charset="0"/>
              <a:ea typeface="+mn-ea"/>
              <a:cs typeface="+mn-cs"/>
            </a:rPr>
            <a:t>and 15</a:t>
          </a:r>
          <a:r>
            <a:rPr lang="en-US" sz="900" b="1" kern="1200" baseline="30000" dirty="0">
              <a:solidFill>
                <a:schemeClr val="tx1"/>
              </a:solidFill>
              <a:effectLst/>
              <a:latin typeface="Comic Sans MS" panose="030F0702030302020204" pitchFamily="66" charset="0"/>
              <a:ea typeface="+mn-ea"/>
              <a:cs typeface="+mn-cs"/>
            </a:rPr>
            <a:t>th</a:t>
          </a:r>
          <a:r>
            <a:rPr lang="en-US" sz="900" b="1" kern="1200" dirty="0">
              <a:solidFill>
                <a:schemeClr val="tx1"/>
              </a:solidFill>
              <a:effectLst/>
              <a:latin typeface="Comic Sans MS" panose="030F0702030302020204" pitchFamily="66" charset="0"/>
              <a:ea typeface="+mn-ea"/>
              <a:cs typeface="+mn-cs"/>
            </a:rPr>
            <a:t> centuries</a:t>
          </a:r>
        </a:p>
        <a:p>
          <a:pPr marL="0" lvl="0" indent="0" algn="ctr" defTabSz="400050" rtl="0">
            <a:lnSpc>
              <a:spcPct val="90000"/>
            </a:lnSpc>
            <a:spcBef>
              <a:spcPct val="0"/>
            </a:spcBef>
            <a:spcAft>
              <a:spcPct val="35000"/>
            </a:spcAft>
            <a:buNone/>
          </a:pPr>
          <a:endParaRPr lang="en-US" sz="900" b="1" kern="1200" dirty="0">
            <a:solidFill>
              <a:schemeClr val="tx1"/>
            </a:solidFill>
            <a:effectLst/>
            <a:latin typeface="Comic Sans MS" panose="030F0702030302020204" pitchFamily="66" charset="0"/>
            <a:ea typeface="+mn-ea"/>
            <a:cs typeface="+mn-cs"/>
          </a:endParaRPr>
        </a:p>
        <a:p>
          <a:pPr marL="0" lvl="0" indent="0" algn="ctr" defTabSz="400050" rtl="0">
            <a:lnSpc>
              <a:spcPct val="90000"/>
            </a:lnSpc>
            <a:spcBef>
              <a:spcPct val="0"/>
            </a:spcBef>
            <a:spcAft>
              <a:spcPct val="35000"/>
            </a:spcAft>
            <a:buNone/>
          </a:pPr>
          <a:r>
            <a:rPr lang="en-US" sz="900" b="1" kern="1200" dirty="0">
              <a:latin typeface="Comic Sans MS"/>
            </a:rPr>
            <a:t>1348</a:t>
          </a:r>
          <a:r>
            <a:rPr lang="en-US" sz="900" b="0" kern="1200" dirty="0">
              <a:latin typeface="Comic Sans MS"/>
            </a:rPr>
            <a:t> - Black Death </a:t>
          </a:r>
        </a:p>
      </dsp:txBody>
      <dsp:txXfrm>
        <a:off x="42398" y="42398"/>
        <a:ext cx="1362782" cy="1496099"/>
      </dsp:txXfrm>
    </dsp:sp>
    <dsp:sp modelId="{9F3377B1-A826-41D5-AED8-21DF3732A378}">
      <dsp:nvSpPr>
        <dsp:cNvPr id="0" name=""/>
        <dsp:cNvSpPr/>
      </dsp:nvSpPr>
      <dsp:spPr>
        <a:xfrm>
          <a:off x="1602312" y="600099"/>
          <a:ext cx="328035" cy="380695"/>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1602312" y="676238"/>
        <a:ext cx="229625" cy="228417"/>
      </dsp:txXfrm>
    </dsp:sp>
    <dsp:sp modelId="{1A1EFFCA-0380-48C3-BD95-EAB525D3A66E}">
      <dsp:nvSpPr>
        <dsp:cNvPr id="0" name=""/>
        <dsp:cNvSpPr/>
      </dsp:nvSpPr>
      <dsp:spPr>
        <a:xfrm>
          <a:off x="2066513" y="0"/>
          <a:ext cx="2119337" cy="1580895"/>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Medical Renaissance c1500–c1700</a:t>
          </a:r>
        </a:p>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16</a:t>
          </a:r>
          <a:r>
            <a:rPr lang="en-US" sz="900" b="1" kern="1200" baseline="30000" dirty="0">
              <a:solidFill>
                <a:schemeClr val="tx1"/>
              </a:solidFill>
              <a:effectLst/>
              <a:latin typeface="Comic Sans MS" panose="030F0702030302020204" pitchFamily="66" charset="0"/>
              <a:ea typeface="+mn-ea"/>
              <a:cs typeface="+mn-cs"/>
            </a:rPr>
            <a:t>th</a:t>
          </a:r>
          <a:r>
            <a:rPr lang="en-US" sz="900" b="1" kern="1200" dirty="0">
              <a:solidFill>
                <a:schemeClr val="tx1"/>
              </a:solidFill>
              <a:effectLst/>
              <a:latin typeface="Comic Sans MS" panose="030F0702030302020204" pitchFamily="66" charset="0"/>
              <a:ea typeface="+mn-ea"/>
              <a:cs typeface="+mn-cs"/>
            </a:rPr>
            <a:t> and 17</a:t>
          </a:r>
          <a:r>
            <a:rPr lang="en-US" sz="900" b="1" kern="1200" baseline="30000" dirty="0">
              <a:solidFill>
                <a:schemeClr val="tx1"/>
              </a:solidFill>
              <a:effectLst/>
              <a:latin typeface="Comic Sans MS" panose="030F0702030302020204" pitchFamily="66" charset="0"/>
              <a:ea typeface="+mn-ea"/>
              <a:cs typeface="+mn-cs"/>
            </a:rPr>
            <a:t>th</a:t>
          </a:r>
          <a:r>
            <a:rPr lang="en-US" sz="900" b="1" kern="1200" dirty="0">
              <a:solidFill>
                <a:schemeClr val="tx1"/>
              </a:solidFill>
              <a:effectLst/>
              <a:latin typeface="Comic Sans MS" panose="030F0702030302020204" pitchFamily="66" charset="0"/>
              <a:ea typeface="+mn-ea"/>
              <a:cs typeface="+mn-cs"/>
            </a:rPr>
            <a:t> centuries</a:t>
          </a:r>
        </a:p>
        <a:p>
          <a:pPr marL="0" lvl="0" indent="0" algn="ctr" defTabSz="400050" rtl="0">
            <a:lnSpc>
              <a:spcPct val="90000"/>
            </a:lnSpc>
            <a:spcBef>
              <a:spcPct val="0"/>
            </a:spcBef>
            <a:spcAft>
              <a:spcPct val="35000"/>
            </a:spcAft>
            <a:buNone/>
          </a:pPr>
          <a:endParaRPr lang="en-US" sz="900" b="1" kern="1200" dirty="0">
            <a:solidFill>
              <a:schemeClr val="tx1"/>
            </a:solidFill>
            <a:effectLst/>
            <a:latin typeface="Comic Sans MS" panose="030F0702030302020204" pitchFamily="66" charset="0"/>
            <a:ea typeface="+mn-ea"/>
            <a:cs typeface="+mn-cs"/>
          </a:endParaRPr>
        </a:p>
        <a:p>
          <a:pPr marL="0" lvl="0" indent="0" algn="ctr" defTabSz="400050" rtl="0">
            <a:lnSpc>
              <a:spcPct val="90000"/>
            </a:lnSpc>
            <a:spcBef>
              <a:spcPct val="0"/>
            </a:spcBef>
            <a:spcAft>
              <a:spcPct val="35000"/>
            </a:spcAft>
            <a:buNone/>
          </a:pPr>
          <a:r>
            <a:rPr lang="en-US" sz="900" b="1" kern="1200" dirty="0">
              <a:latin typeface="Comic Sans MS"/>
            </a:rPr>
            <a:t>1470s</a:t>
          </a:r>
          <a:r>
            <a:rPr lang="en-US" sz="900" b="0" kern="1200" dirty="0">
              <a:latin typeface="Comic Sans MS"/>
            </a:rPr>
            <a:t> – First British Printing Press (influences this time period)</a:t>
          </a:r>
        </a:p>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1660 – </a:t>
          </a:r>
          <a:r>
            <a:rPr lang="en-US" sz="900" b="0" kern="1200" dirty="0">
              <a:solidFill>
                <a:schemeClr val="tx1"/>
              </a:solidFill>
              <a:effectLst/>
              <a:latin typeface="Comic Sans MS" panose="030F0702030302020204" pitchFamily="66" charset="0"/>
              <a:ea typeface="+mn-ea"/>
              <a:cs typeface="+mn-cs"/>
            </a:rPr>
            <a:t>Royal Society founded</a:t>
          </a:r>
        </a:p>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1665 – </a:t>
          </a:r>
          <a:r>
            <a:rPr lang="en-US" sz="900" b="0" kern="1200" dirty="0">
              <a:solidFill>
                <a:schemeClr val="tx1"/>
              </a:solidFill>
              <a:effectLst/>
              <a:latin typeface="Comic Sans MS" panose="030F0702030302020204" pitchFamily="66" charset="0"/>
              <a:ea typeface="+mn-ea"/>
              <a:cs typeface="+mn-cs"/>
            </a:rPr>
            <a:t>Great Plague</a:t>
          </a:r>
          <a:endParaRPr lang="en-GB" sz="900" b="0" kern="1200" dirty="0">
            <a:solidFill>
              <a:srgbClr val="000000"/>
            </a:solidFill>
            <a:latin typeface="Comic Sans MS"/>
          </a:endParaRPr>
        </a:p>
      </dsp:txBody>
      <dsp:txXfrm>
        <a:off x="2112816" y="46303"/>
        <a:ext cx="2026731" cy="1488289"/>
      </dsp:txXfrm>
    </dsp:sp>
    <dsp:sp modelId="{45F5DA46-2C90-4A4C-9D2D-959FEC95F454}">
      <dsp:nvSpPr>
        <dsp:cNvPr id="0" name=""/>
        <dsp:cNvSpPr/>
      </dsp:nvSpPr>
      <dsp:spPr>
        <a:xfrm>
          <a:off x="4339357" y="600099"/>
          <a:ext cx="325433" cy="380695"/>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4339357" y="676238"/>
        <a:ext cx="227803" cy="228417"/>
      </dsp:txXfrm>
    </dsp:sp>
    <dsp:sp modelId="{0FA1809E-C07E-467A-8A53-28FD41C3DD5B}">
      <dsp:nvSpPr>
        <dsp:cNvPr id="0" name=""/>
        <dsp:cNvSpPr/>
      </dsp:nvSpPr>
      <dsp:spPr>
        <a:xfrm>
          <a:off x="4799876" y="0"/>
          <a:ext cx="2071627" cy="1580895"/>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Medicine in eighteenth and nineteenth-century Britain</a:t>
          </a:r>
        </a:p>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c1700–c1900</a:t>
          </a:r>
        </a:p>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18</a:t>
          </a:r>
          <a:r>
            <a:rPr lang="en-US" sz="900" b="1" kern="1200" baseline="30000" dirty="0">
              <a:solidFill>
                <a:schemeClr val="tx1"/>
              </a:solidFill>
              <a:effectLst/>
              <a:latin typeface="Comic Sans MS" panose="030F0702030302020204" pitchFamily="66" charset="0"/>
              <a:ea typeface="+mn-ea"/>
              <a:cs typeface="+mn-cs"/>
            </a:rPr>
            <a:t>th</a:t>
          </a:r>
          <a:r>
            <a:rPr lang="en-US" sz="900" b="1" kern="1200" dirty="0">
              <a:solidFill>
                <a:schemeClr val="tx1"/>
              </a:solidFill>
              <a:effectLst/>
              <a:latin typeface="Comic Sans MS" panose="030F0702030302020204" pitchFamily="66" charset="0"/>
              <a:ea typeface="+mn-ea"/>
              <a:cs typeface="+mn-cs"/>
            </a:rPr>
            <a:t> and 19</a:t>
          </a:r>
          <a:r>
            <a:rPr lang="en-US" sz="900" b="1" kern="1200" baseline="30000" dirty="0">
              <a:solidFill>
                <a:schemeClr val="tx1"/>
              </a:solidFill>
              <a:effectLst/>
              <a:latin typeface="Comic Sans MS" panose="030F0702030302020204" pitchFamily="66" charset="0"/>
              <a:ea typeface="+mn-ea"/>
              <a:cs typeface="+mn-cs"/>
            </a:rPr>
            <a:t>th</a:t>
          </a:r>
          <a:r>
            <a:rPr lang="en-US" sz="900" b="1" kern="1200" dirty="0">
              <a:solidFill>
                <a:schemeClr val="tx1"/>
              </a:solidFill>
              <a:effectLst/>
              <a:latin typeface="Comic Sans MS" panose="030F0702030302020204" pitchFamily="66" charset="0"/>
              <a:ea typeface="+mn-ea"/>
              <a:cs typeface="+mn-cs"/>
            </a:rPr>
            <a:t> centuries</a:t>
          </a:r>
        </a:p>
        <a:p>
          <a:pPr marL="0" lvl="0" indent="0" algn="ctr" defTabSz="400050" rtl="0">
            <a:lnSpc>
              <a:spcPct val="90000"/>
            </a:lnSpc>
            <a:spcBef>
              <a:spcPct val="0"/>
            </a:spcBef>
            <a:spcAft>
              <a:spcPct val="35000"/>
            </a:spcAft>
            <a:buNone/>
          </a:pPr>
          <a:endParaRPr lang="en-US" sz="900" kern="1200" dirty="0">
            <a:latin typeface="Comic Sans MS"/>
          </a:endParaRPr>
        </a:p>
        <a:p>
          <a:pPr marL="0" lvl="0" indent="0" algn="ctr" defTabSz="400050" rtl="0">
            <a:lnSpc>
              <a:spcPct val="90000"/>
            </a:lnSpc>
            <a:spcBef>
              <a:spcPct val="0"/>
            </a:spcBef>
            <a:spcAft>
              <a:spcPct val="35000"/>
            </a:spcAft>
            <a:buNone/>
          </a:pPr>
          <a:r>
            <a:rPr lang="en-GB" sz="900" b="1" kern="1200" dirty="0">
              <a:solidFill>
                <a:srgbClr val="000000"/>
              </a:solidFill>
              <a:latin typeface="Comic Sans MS"/>
            </a:rPr>
            <a:t>1853</a:t>
          </a:r>
          <a:r>
            <a:rPr lang="en-GB" sz="900" b="0" kern="1200" dirty="0">
              <a:solidFill>
                <a:srgbClr val="000000"/>
              </a:solidFill>
              <a:latin typeface="Comic Sans MS"/>
            </a:rPr>
            <a:t> – Smallpox vaccination</a:t>
          </a:r>
        </a:p>
        <a:p>
          <a:pPr marL="0" lvl="0" indent="0" algn="ctr" defTabSz="400050" rtl="0">
            <a:lnSpc>
              <a:spcPct val="90000"/>
            </a:lnSpc>
            <a:spcBef>
              <a:spcPct val="0"/>
            </a:spcBef>
            <a:spcAft>
              <a:spcPct val="35000"/>
            </a:spcAft>
            <a:buNone/>
          </a:pPr>
          <a:r>
            <a:rPr lang="en-GB" sz="900" b="1" kern="1200" dirty="0">
              <a:solidFill>
                <a:srgbClr val="000000"/>
              </a:solidFill>
              <a:latin typeface="Comic Sans MS"/>
            </a:rPr>
            <a:t>1861</a:t>
          </a:r>
          <a:r>
            <a:rPr lang="en-GB" sz="900" b="0" kern="1200" dirty="0">
              <a:solidFill>
                <a:srgbClr val="000000"/>
              </a:solidFill>
              <a:latin typeface="Comic Sans MS"/>
            </a:rPr>
            <a:t> – Pasteur’s Germ Theory</a:t>
          </a:r>
        </a:p>
        <a:p>
          <a:pPr marL="0" lvl="0" indent="0" algn="ctr" defTabSz="400050" rtl="0">
            <a:lnSpc>
              <a:spcPct val="90000"/>
            </a:lnSpc>
            <a:spcBef>
              <a:spcPct val="0"/>
            </a:spcBef>
            <a:spcAft>
              <a:spcPct val="35000"/>
            </a:spcAft>
            <a:buNone/>
          </a:pPr>
          <a:r>
            <a:rPr lang="en-GB" sz="900" b="1" kern="1200" dirty="0">
              <a:solidFill>
                <a:srgbClr val="000000"/>
              </a:solidFill>
              <a:latin typeface="Comic Sans MS"/>
            </a:rPr>
            <a:t>1875</a:t>
          </a:r>
          <a:r>
            <a:rPr lang="en-GB" sz="900" b="0" kern="1200" dirty="0">
              <a:solidFill>
                <a:srgbClr val="000000"/>
              </a:solidFill>
              <a:latin typeface="Comic Sans MS"/>
            </a:rPr>
            <a:t> – Public Health Act</a:t>
          </a:r>
          <a:endParaRPr lang="en-US" sz="900" b="0" kern="1200" dirty="0">
            <a:latin typeface="Comic Sans MS"/>
          </a:endParaRPr>
        </a:p>
      </dsp:txBody>
      <dsp:txXfrm>
        <a:off x="4846179" y="46303"/>
        <a:ext cx="1979021" cy="1488289"/>
      </dsp:txXfrm>
    </dsp:sp>
    <dsp:sp modelId="{39F1DE40-0BB5-4FED-9BF2-F2DED1C21D78}">
      <dsp:nvSpPr>
        <dsp:cNvPr id="0" name=""/>
        <dsp:cNvSpPr/>
      </dsp:nvSpPr>
      <dsp:spPr>
        <a:xfrm>
          <a:off x="7025009" y="600099"/>
          <a:ext cx="325433" cy="380695"/>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7025009" y="676238"/>
        <a:ext cx="227803" cy="228417"/>
      </dsp:txXfrm>
    </dsp:sp>
    <dsp:sp modelId="{0B597F02-13FB-47ED-8F9A-AF9C388554D8}">
      <dsp:nvSpPr>
        <dsp:cNvPr id="0" name=""/>
        <dsp:cNvSpPr/>
      </dsp:nvSpPr>
      <dsp:spPr>
        <a:xfrm>
          <a:off x="7485528" y="0"/>
          <a:ext cx="2045562" cy="1580895"/>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Medicine in modern Britain</a:t>
          </a:r>
        </a:p>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c1900–present</a:t>
          </a:r>
        </a:p>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20</a:t>
          </a:r>
          <a:r>
            <a:rPr lang="en-US" sz="900" b="1" kern="1200" baseline="30000" dirty="0">
              <a:solidFill>
                <a:schemeClr val="tx1"/>
              </a:solidFill>
              <a:effectLst/>
              <a:latin typeface="Comic Sans MS" panose="030F0702030302020204" pitchFamily="66" charset="0"/>
              <a:ea typeface="+mn-ea"/>
              <a:cs typeface="+mn-cs"/>
            </a:rPr>
            <a:t>th</a:t>
          </a:r>
          <a:r>
            <a:rPr lang="en-US" sz="900" b="1" kern="1200" dirty="0">
              <a:solidFill>
                <a:schemeClr val="tx1"/>
              </a:solidFill>
              <a:effectLst/>
              <a:latin typeface="Comic Sans MS" panose="030F0702030302020204" pitchFamily="66" charset="0"/>
              <a:ea typeface="+mn-ea"/>
              <a:cs typeface="+mn-cs"/>
            </a:rPr>
            <a:t> and 21</a:t>
          </a:r>
          <a:r>
            <a:rPr lang="en-US" sz="900" b="1" kern="1200" baseline="30000" dirty="0">
              <a:solidFill>
                <a:schemeClr val="tx1"/>
              </a:solidFill>
              <a:effectLst/>
              <a:latin typeface="Comic Sans MS" panose="030F0702030302020204" pitchFamily="66" charset="0"/>
              <a:ea typeface="+mn-ea"/>
              <a:cs typeface="+mn-cs"/>
            </a:rPr>
            <a:t>st</a:t>
          </a:r>
          <a:r>
            <a:rPr lang="en-US" sz="900" b="1" kern="1200" dirty="0">
              <a:solidFill>
                <a:schemeClr val="tx1"/>
              </a:solidFill>
              <a:effectLst/>
              <a:latin typeface="Comic Sans MS" panose="030F0702030302020204" pitchFamily="66" charset="0"/>
              <a:ea typeface="+mn-ea"/>
              <a:cs typeface="+mn-cs"/>
            </a:rPr>
            <a:t> century </a:t>
          </a:r>
        </a:p>
        <a:p>
          <a:pPr marL="0" lvl="0" indent="0" algn="ctr" defTabSz="400050" rtl="0">
            <a:lnSpc>
              <a:spcPct val="90000"/>
            </a:lnSpc>
            <a:spcBef>
              <a:spcPct val="0"/>
            </a:spcBef>
            <a:spcAft>
              <a:spcPct val="35000"/>
            </a:spcAft>
            <a:buNone/>
          </a:pPr>
          <a:endParaRPr lang="en-GB" sz="900" b="1" kern="1200" dirty="0">
            <a:solidFill>
              <a:srgbClr val="000000"/>
            </a:solidFill>
            <a:latin typeface="Comic Sans MS"/>
          </a:endParaRPr>
        </a:p>
        <a:p>
          <a:pPr marL="0" lvl="0" indent="0" algn="ctr" defTabSz="400050" rtl="0">
            <a:lnSpc>
              <a:spcPct val="90000"/>
            </a:lnSpc>
            <a:spcBef>
              <a:spcPct val="0"/>
            </a:spcBef>
            <a:spcAft>
              <a:spcPct val="35000"/>
            </a:spcAft>
            <a:buNone/>
          </a:pPr>
          <a:r>
            <a:rPr lang="en-GB" sz="900" b="1" kern="1200" dirty="0">
              <a:solidFill>
                <a:srgbClr val="000000"/>
              </a:solidFill>
              <a:latin typeface="Comic Sans MS"/>
            </a:rPr>
            <a:t>1909- </a:t>
          </a:r>
          <a:r>
            <a:rPr lang="en-GB" sz="900" b="0" kern="1200" dirty="0">
              <a:solidFill>
                <a:srgbClr val="000000"/>
              </a:solidFill>
              <a:latin typeface="Comic Sans MS"/>
            </a:rPr>
            <a:t>First magic bullet</a:t>
          </a:r>
        </a:p>
        <a:p>
          <a:pPr marL="0" lvl="0" indent="0" algn="ctr" defTabSz="400050" rtl="0">
            <a:lnSpc>
              <a:spcPct val="90000"/>
            </a:lnSpc>
            <a:spcBef>
              <a:spcPct val="0"/>
            </a:spcBef>
            <a:spcAft>
              <a:spcPct val="35000"/>
            </a:spcAft>
            <a:buNone/>
          </a:pPr>
          <a:r>
            <a:rPr lang="en-GB" sz="900" b="1" kern="1200" dirty="0">
              <a:solidFill>
                <a:srgbClr val="000000"/>
              </a:solidFill>
              <a:latin typeface="Comic Sans MS"/>
            </a:rPr>
            <a:t>1928 – </a:t>
          </a:r>
          <a:r>
            <a:rPr lang="en-GB" sz="900" b="0" kern="1200" dirty="0">
              <a:solidFill>
                <a:srgbClr val="000000"/>
              </a:solidFill>
              <a:latin typeface="Comic Sans MS"/>
            </a:rPr>
            <a:t>Penicillin discovered</a:t>
          </a:r>
        </a:p>
        <a:p>
          <a:pPr marL="0" lvl="0" indent="0" algn="ctr" defTabSz="400050" rtl="0">
            <a:lnSpc>
              <a:spcPct val="90000"/>
            </a:lnSpc>
            <a:spcBef>
              <a:spcPct val="0"/>
            </a:spcBef>
            <a:spcAft>
              <a:spcPct val="35000"/>
            </a:spcAft>
            <a:buNone/>
          </a:pPr>
          <a:r>
            <a:rPr lang="en-GB" sz="900" b="1" kern="1200" dirty="0">
              <a:solidFill>
                <a:srgbClr val="000000"/>
              </a:solidFill>
              <a:latin typeface="Comic Sans MS"/>
            </a:rPr>
            <a:t>1948 – </a:t>
          </a:r>
          <a:r>
            <a:rPr lang="en-GB" sz="900" b="0" kern="1200" dirty="0">
              <a:solidFill>
                <a:srgbClr val="000000"/>
              </a:solidFill>
              <a:latin typeface="Comic Sans MS"/>
            </a:rPr>
            <a:t>NHS founded</a:t>
          </a:r>
        </a:p>
        <a:p>
          <a:pPr marL="0" lvl="0" indent="0" algn="ctr" defTabSz="400050" rtl="0">
            <a:lnSpc>
              <a:spcPct val="90000"/>
            </a:lnSpc>
            <a:spcBef>
              <a:spcPct val="0"/>
            </a:spcBef>
            <a:spcAft>
              <a:spcPct val="35000"/>
            </a:spcAft>
            <a:buNone/>
          </a:pPr>
          <a:r>
            <a:rPr lang="en-GB" sz="900" b="1" kern="1200" dirty="0">
              <a:solidFill>
                <a:srgbClr val="000000"/>
              </a:solidFill>
              <a:latin typeface="Comic Sans MS"/>
            </a:rPr>
            <a:t>1953 – </a:t>
          </a:r>
          <a:r>
            <a:rPr lang="en-GB" sz="900" b="0" kern="1200" dirty="0">
              <a:solidFill>
                <a:srgbClr val="000000"/>
              </a:solidFill>
              <a:latin typeface="Comic Sans MS"/>
            </a:rPr>
            <a:t>DNA discovered</a:t>
          </a:r>
        </a:p>
      </dsp:txBody>
      <dsp:txXfrm>
        <a:off x="7531831" y="46303"/>
        <a:ext cx="1952956" cy="14882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587BFF-F493-4B25-8A97-DF97351AAE9C}">
      <dsp:nvSpPr>
        <dsp:cNvPr id="0" name=""/>
        <dsp:cNvSpPr/>
      </dsp:nvSpPr>
      <dsp:spPr>
        <a:xfrm>
          <a:off x="3328" y="625662"/>
          <a:ext cx="770095" cy="185977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a:solidFill>
                <a:schemeClr val="tx1"/>
              </a:solidFill>
              <a:effectLst/>
              <a:latin typeface="Comic Sans MS" panose="030F0702030302020204" pitchFamily="66" charset="0"/>
              <a:ea typeface="+mn-ea"/>
              <a:cs typeface="+mn-cs"/>
            </a:rPr>
            <a:t>5</a:t>
          </a:r>
          <a:r>
            <a:rPr lang="en-US" sz="900" b="1" kern="1200" baseline="30000">
              <a:solidFill>
                <a:schemeClr val="tx1"/>
              </a:solidFill>
              <a:effectLst/>
              <a:latin typeface="Comic Sans MS" panose="030F0702030302020204" pitchFamily="66" charset="0"/>
              <a:ea typeface="+mn-ea"/>
              <a:cs typeface="+mn-cs"/>
            </a:rPr>
            <a:t>th</a:t>
          </a:r>
          <a:r>
            <a:rPr lang="en-US" sz="900" b="1" kern="1200">
              <a:solidFill>
                <a:schemeClr val="tx1"/>
              </a:solidFill>
              <a:effectLst/>
              <a:latin typeface="Comic Sans MS" panose="030F0702030302020204" pitchFamily="66" charset="0"/>
              <a:ea typeface="+mn-ea"/>
              <a:cs typeface="+mn-cs"/>
            </a:rPr>
            <a:t> century BC</a:t>
          </a:r>
        </a:p>
        <a:p>
          <a:pPr marL="0" lvl="0" indent="0" algn="ctr" defTabSz="400050">
            <a:lnSpc>
              <a:spcPct val="90000"/>
            </a:lnSpc>
            <a:spcBef>
              <a:spcPct val="0"/>
            </a:spcBef>
            <a:spcAft>
              <a:spcPct val="35000"/>
            </a:spcAft>
            <a:buNone/>
          </a:pPr>
          <a:endParaRPr lang="en-US" sz="900" b="1" kern="1200">
            <a:solidFill>
              <a:schemeClr val="tx1"/>
            </a:solidFill>
            <a:effectLst/>
            <a:latin typeface="Comic Sans MS" panose="030F0702030302020204" pitchFamily="66" charset="0"/>
            <a:ea typeface="+mn-ea"/>
            <a:cs typeface="+mn-cs"/>
          </a:endParaRPr>
        </a:p>
        <a:p>
          <a:pPr marL="0" lvl="0" indent="0" algn="ctr" defTabSz="400050">
            <a:lnSpc>
              <a:spcPct val="90000"/>
            </a:lnSpc>
            <a:spcBef>
              <a:spcPct val="0"/>
            </a:spcBef>
            <a:spcAft>
              <a:spcPct val="35000"/>
            </a:spcAft>
            <a:buNone/>
          </a:pPr>
          <a:r>
            <a:rPr lang="en-US" sz="900" b="0" kern="1200">
              <a:solidFill>
                <a:schemeClr val="tx1"/>
              </a:solidFill>
              <a:effectLst/>
              <a:latin typeface="Comic Sans MS" panose="030F0702030302020204" pitchFamily="66" charset="0"/>
              <a:ea typeface="+mn-ea"/>
              <a:cs typeface="+mn-cs"/>
            </a:rPr>
            <a:t>Ancient Greek Doctor Hippocrates wrote about the Four </a:t>
          </a:r>
          <a:r>
            <a:rPr lang="en-US" sz="900" b="0" kern="1200" err="1">
              <a:solidFill>
                <a:schemeClr val="tx1"/>
              </a:solidFill>
              <a:effectLst/>
              <a:latin typeface="Comic Sans MS" panose="030F0702030302020204" pitchFamily="66" charset="0"/>
              <a:ea typeface="+mn-ea"/>
              <a:cs typeface="+mn-cs"/>
            </a:rPr>
            <a:t>Humours</a:t>
          </a:r>
          <a:r>
            <a:rPr lang="en-US" sz="900" b="0" kern="1200">
              <a:solidFill>
                <a:schemeClr val="tx1"/>
              </a:solidFill>
              <a:effectLst/>
              <a:latin typeface="Comic Sans MS" panose="030F0702030302020204" pitchFamily="66" charset="0"/>
              <a:ea typeface="+mn-ea"/>
              <a:cs typeface="+mn-cs"/>
            </a:rPr>
            <a:t> Theory</a:t>
          </a:r>
        </a:p>
      </dsp:txBody>
      <dsp:txXfrm>
        <a:off x="25883" y="648217"/>
        <a:ext cx="724985" cy="1814667"/>
      </dsp:txXfrm>
    </dsp:sp>
    <dsp:sp modelId="{9F3377B1-A826-41D5-AED8-21DF3732A378}">
      <dsp:nvSpPr>
        <dsp:cNvPr id="0" name=""/>
        <dsp:cNvSpPr/>
      </dsp:nvSpPr>
      <dsp:spPr>
        <a:xfrm>
          <a:off x="850432" y="1460059"/>
          <a:ext cx="163260" cy="190983"/>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850432" y="1498256"/>
        <a:ext cx="114282" cy="114589"/>
      </dsp:txXfrm>
    </dsp:sp>
    <dsp:sp modelId="{1A1EFFCA-0380-48C3-BD95-EAB525D3A66E}">
      <dsp:nvSpPr>
        <dsp:cNvPr id="0" name=""/>
        <dsp:cNvSpPr/>
      </dsp:nvSpPr>
      <dsp:spPr>
        <a:xfrm>
          <a:off x="1081461" y="625662"/>
          <a:ext cx="770095" cy="185977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a:latin typeface="Comic Sans MS"/>
            </a:rPr>
            <a:t>2</a:t>
          </a:r>
          <a:r>
            <a:rPr lang="en-US" sz="900" b="1" kern="1200" baseline="30000">
              <a:latin typeface="Comic Sans MS"/>
            </a:rPr>
            <a:t>nd</a:t>
          </a:r>
          <a:r>
            <a:rPr lang="en-US" sz="900" b="1" kern="1200">
              <a:latin typeface="Comic Sans MS"/>
            </a:rPr>
            <a:t> Century AD</a:t>
          </a:r>
          <a:endParaRPr lang="en-US" sz="900" b="0" kern="1200">
            <a:latin typeface="Comic Sans MS"/>
          </a:endParaRPr>
        </a:p>
        <a:p>
          <a:pPr marL="0" lvl="0" indent="0" algn="ctr" defTabSz="400050">
            <a:lnSpc>
              <a:spcPct val="90000"/>
            </a:lnSpc>
            <a:spcBef>
              <a:spcPct val="0"/>
            </a:spcBef>
            <a:spcAft>
              <a:spcPct val="35000"/>
            </a:spcAft>
            <a:buNone/>
          </a:pPr>
          <a:endParaRPr lang="en-US" sz="900" b="0" kern="1200">
            <a:latin typeface="Comic Sans MS"/>
          </a:endParaRPr>
        </a:p>
        <a:p>
          <a:pPr marL="0" lvl="0" indent="0" algn="ctr" defTabSz="400050">
            <a:lnSpc>
              <a:spcPct val="90000"/>
            </a:lnSpc>
            <a:spcBef>
              <a:spcPct val="0"/>
            </a:spcBef>
            <a:spcAft>
              <a:spcPct val="35000"/>
            </a:spcAft>
            <a:buNone/>
          </a:pPr>
          <a:r>
            <a:rPr lang="en-US" sz="900" b="0" kern="1200">
              <a:latin typeface="Comic Sans MS"/>
            </a:rPr>
            <a:t>Ancient Greek Doctor Galen worked in Ancient Rome</a:t>
          </a:r>
        </a:p>
      </dsp:txBody>
      <dsp:txXfrm>
        <a:off x="1104016" y="648217"/>
        <a:ext cx="724985" cy="1814667"/>
      </dsp:txXfrm>
    </dsp:sp>
    <dsp:sp modelId="{45F5DA46-2C90-4A4C-9D2D-959FEC95F454}">
      <dsp:nvSpPr>
        <dsp:cNvPr id="0" name=""/>
        <dsp:cNvSpPr/>
      </dsp:nvSpPr>
      <dsp:spPr>
        <a:xfrm>
          <a:off x="1928565" y="1460059"/>
          <a:ext cx="163260" cy="190983"/>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1928565" y="1498256"/>
        <a:ext cx="114282" cy="114589"/>
      </dsp:txXfrm>
    </dsp:sp>
    <dsp:sp modelId="{0FA1809E-C07E-467A-8A53-28FD41C3DD5B}">
      <dsp:nvSpPr>
        <dsp:cNvPr id="0" name=""/>
        <dsp:cNvSpPr/>
      </dsp:nvSpPr>
      <dsp:spPr>
        <a:xfrm>
          <a:off x="2159594" y="625662"/>
          <a:ext cx="770095" cy="185977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GB" sz="900" b="1" kern="1200">
              <a:solidFill>
                <a:srgbClr val="000000"/>
              </a:solidFill>
              <a:latin typeface="Comic Sans MS"/>
            </a:rPr>
            <a:t>12</a:t>
          </a:r>
          <a:r>
            <a:rPr lang="en-GB" sz="900" b="1" kern="1200" baseline="30000">
              <a:solidFill>
                <a:srgbClr val="000000"/>
              </a:solidFill>
              <a:latin typeface="Comic Sans MS"/>
            </a:rPr>
            <a:t>th</a:t>
          </a:r>
          <a:r>
            <a:rPr lang="en-GB" sz="900" b="1" kern="1200">
              <a:solidFill>
                <a:srgbClr val="000000"/>
              </a:solidFill>
              <a:latin typeface="Comic Sans MS"/>
            </a:rPr>
            <a:t> century</a:t>
          </a:r>
        </a:p>
        <a:p>
          <a:pPr marL="0" lvl="0" indent="0" algn="ctr" defTabSz="400050">
            <a:lnSpc>
              <a:spcPct val="90000"/>
            </a:lnSpc>
            <a:spcBef>
              <a:spcPct val="0"/>
            </a:spcBef>
            <a:spcAft>
              <a:spcPct val="35000"/>
            </a:spcAft>
            <a:buNone/>
          </a:pPr>
          <a:r>
            <a:rPr lang="en-GB" sz="900" b="0" kern="1200">
              <a:solidFill>
                <a:srgbClr val="000000"/>
              </a:solidFill>
              <a:latin typeface="Comic Sans MS"/>
            </a:rPr>
            <a:t>(1100s)</a:t>
          </a:r>
        </a:p>
        <a:p>
          <a:pPr marL="0" lvl="0" indent="0" algn="ctr" defTabSz="400050">
            <a:lnSpc>
              <a:spcPct val="90000"/>
            </a:lnSpc>
            <a:spcBef>
              <a:spcPct val="0"/>
            </a:spcBef>
            <a:spcAft>
              <a:spcPct val="35000"/>
            </a:spcAft>
            <a:buNone/>
          </a:pPr>
          <a:r>
            <a:rPr lang="en-GB" sz="900" b="0" kern="1200">
              <a:solidFill>
                <a:srgbClr val="000000"/>
              </a:solidFill>
              <a:latin typeface="Comic Sans MS"/>
            </a:rPr>
            <a:t>Use of Astrology in medicine is brought to Europe from the Middle East</a:t>
          </a:r>
        </a:p>
        <a:p>
          <a:pPr marL="0" lvl="0" indent="0" algn="ctr" defTabSz="400050">
            <a:lnSpc>
              <a:spcPct val="90000"/>
            </a:lnSpc>
            <a:spcBef>
              <a:spcPct val="0"/>
            </a:spcBef>
            <a:spcAft>
              <a:spcPct val="35000"/>
            </a:spcAft>
            <a:buNone/>
          </a:pPr>
          <a:endParaRPr lang="en-US" sz="900" b="0" kern="1200">
            <a:latin typeface="Comic Sans MS"/>
          </a:endParaRPr>
        </a:p>
      </dsp:txBody>
      <dsp:txXfrm>
        <a:off x="2182149" y="648217"/>
        <a:ext cx="724985" cy="1814667"/>
      </dsp:txXfrm>
    </dsp:sp>
    <dsp:sp modelId="{39F1DE40-0BB5-4FED-9BF2-F2DED1C21D78}">
      <dsp:nvSpPr>
        <dsp:cNvPr id="0" name=""/>
        <dsp:cNvSpPr/>
      </dsp:nvSpPr>
      <dsp:spPr>
        <a:xfrm>
          <a:off x="3006698" y="1460059"/>
          <a:ext cx="163260" cy="190983"/>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3006698" y="1498256"/>
        <a:ext cx="114282" cy="114589"/>
      </dsp:txXfrm>
    </dsp:sp>
    <dsp:sp modelId="{0B597F02-13FB-47ED-8F9A-AF9C388554D8}">
      <dsp:nvSpPr>
        <dsp:cNvPr id="0" name=""/>
        <dsp:cNvSpPr/>
      </dsp:nvSpPr>
      <dsp:spPr>
        <a:xfrm>
          <a:off x="3237727" y="625662"/>
          <a:ext cx="770095" cy="185977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US" sz="900" b="1" kern="1200">
              <a:solidFill>
                <a:schemeClr val="tx1"/>
              </a:solidFill>
              <a:effectLst/>
              <a:latin typeface="Comic Sans MS" panose="030F0702030302020204" pitchFamily="66" charset="0"/>
              <a:ea typeface="+mn-ea"/>
              <a:cs typeface="+mn-cs"/>
            </a:rPr>
            <a:t>c1250</a:t>
          </a:r>
        </a:p>
        <a:p>
          <a:pPr marL="0" lvl="0" indent="0" algn="ctr" defTabSz="400050">
            <a:lnSpc>
              <a:spcPct val="90000"/>
            </a:lnSpc>
            <a:spcBef>
              <a:spcPct val="0"/>
            </a:spcBef>
            <a:spcAft>
              <a:spcPct val="35000"/>
            </a:spcAft>
            <a:buNone/>
          </a:pPr>
          <a:endParaRPr lang="en-US" sz="900" b="1" kern="1200">
            <a:solidFill>
              <a:schemeClr val="tx1"/>
            </a:solidFill>
            <a:effectLst/>
            <a:latin typeface="Comic Sans MS" panose="030F0702030302020204" pitchFamily="66" charset="0"/>
            <a:ea typeface="+mn-ea"/>
            <a:cs typeface="+mn-cs"/>
          </a:endParaRPr>
        </a:p>
        <a:p>
          <a:pPr marL="0" lvl="0" indent="0" algn="ctr" defTabSz="400050">
            <a:lnSpc>
              <a:spcPct val="90000"/>
            </a:lnSpc>
            <a:spcBef>
              <a:spcPct val="0"/>
            </a:spcBef>
            <a:spcAft>
              <a:spcPct val="35000"/>
            </a:spcAft>
            <a:buNone/>
          </a:pPr>
          <a:r>
            <a:rPr lang="en-US" sz="900" b="0" kern="1200">
              <a:solidFill>
                <a:schemeClr val="tx1"/>
              </a:solidFill>
              <a:effectLst/>
              <a:latin typeface="Comic Sans MS" panose="030F0702030302020204" pitchFamily="66" charset="0"/>
              <a:ea typeface="+mn-ea"/>
              <a:cs typeface="+mn-cs"/>
            </a:rPr>
            <a:t>The beginning of your study of medicine in Medieval England</a:t>
          </a:r>
        </a:p>
        <a:p>
          <a:pPr marL="0" lvl="0" indent="0" algn="ctr" defTabSz="400050">
            <a:lnSpc>
              <a:spcPct val="90000"/>
            </a:lnSpc>
            <a:spcBef>
              <a:spcPct val="0"/>
            </a:spcBef>
            <a:spcAft>
              <a:spcPct val="35000"/>
            </a:spcAft>
            <a:buNone/>
          </a:pPr>
          <a:endParaRPr lang="en-US" sz="900" b="0" kern="1200">
            <a:solidFill>
              <a:schemeClr val="tx1"/>
            </a:solidFill>
            <a:effectLst/>
            <a:latin typeface="Comic Sans MS" panose="030F0702030302020204" pitchFamily="66" charset="0"/>
            <a:ea typeface="+mn-ea"/>
            <a:cs typeface="+mn-cs"/>
          </a:endParaRPr>
        </a:p>
        <a:p>
          <a:pPr marL="0" lvl="0" indent="0" algn="ctr" defTabSz="400050">
            <a:lnSpc>
              <a:spcPct val="90000"/>
            </a:lnSpc>
            <a:spcBef>
              <a:spcPct val="0"/>
            </a:spcBef>
            <a:spcAft>
              <a:spcPct val="35000"/>
            </a:spcAft>
            <a:buNone/>
          </a:pPr>
          <a:endParaRPr lang="en-US" sz="900" b="0" kern="1200">
            <a:latin typeface="Comic Sans MS"/>
          </a:endParaRPr>
        </a:p>
      </dsp:txBody>
      <dsp:txXfrm>
        <a:off x="3260282" y="648217"/>
        <a:ext cx="724985" cy="1814667"/>
      </dsp:txXfrm>
    </dsp:sp>
    <dsp:sp modelId="{E194ECD7-5FC5-40BD-8678-C00E6CE79FD8}">
      <dsp:nvSpPr>
        <dsp:cNvPr id="0" name=""/>
        <dsp:cNvSpPr/>
      </dsp:nvSpPr>
      <dsp:spPr>
        <a:xfrm>
          <a:off x="4084831" y="1460059"/>
          <a:ext cx="163260" cy="190983"/>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4084831" y="1498256"/>
        <a:ext cx="114282" cy="114589"/>
      </dsp:txXfrm>
    </dsp:sp>
    <dsp:sp modelId="{4E29470B-A34B-4EB6-82BC-8908B0D8324D}">
      <dsp:nvSpPr>
        <dsp:cNvPr id="0" name=""/>
        <dsp:cNvSpPr/>
      </dsp:nvSpPr>
      <dsp:spPr>
        <a:xfrm>
          <a:off x="4315860" y="625662"/>
          <a:ext cx="770095" cy="185977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900" b="1" kern="1200">
              <a:latin typeface="Comic Sans MS"/>
            </a:rPr>
            <a:t>1300</a:t>
          </a:r>
          <a:endParaRPr lang="en-US" sz="900" b="0" kern="1200">
            <a:latin typeface="Comic Sans MS"/>
          </a:endParaRPr>
        </a:p>
        <a:p>
          <a:pPr marL="0" lvl="0" indent="0" algn="ctr" defTabSz="914400">
            <a:lnSpc>
              <a:spcPct val="100000"/>
            </a:lnSpc>
            <a:spcBef>
              <a:spcPct val="0"/>
            </a:spcBef>
            <a:spcAft>
              <a:spcPts val="0"/>
            </a:spcAft>
            <a:buNone/>
          </a:pPr>
          <a:endParaRPr lang="en-US" sz="900" b="0" kern="1200">
            <a:latin typeface="Comic Sans MS"/>
          </a:endParaRPr>
        </a:p>
        <a:p>
          <a:pPr marL="0" lvl="0" indent="0" algn="ctr" defTabSz="914400">
            <a:lnSpc>
              <a:spcPct val="100000"/>
            </a:lnSpc>
            <a:spcBef>
              <a:spcPct val="0"/>
            </a:spcBef>
            <a:spcAft>
              <a:spcPts val="0"/>
            </a:spcAft>
            <a:buNone/>
          </a:pPr>
          <a:r>
            <a:rPr lang="en-US" sz="900" b="0" kern="1200">
              <a:latin typeface="Comic Sans MS"/>
            </a:rPr>
            <a:t>Fewer than 100 physicians in England</a:t>
          </a:r>
        </a:p>
        <a:p>
          <a:pPr marL="0" lvl="0" indent="0" algn="ctr" defTabSz="914400">
            <a:lnSpc>
              <a:spcPct val="100000"/>
            </a:lnSpc>
            <a:spcBef>
              <a:spcPct val="0"/>
            </a:spcBef>
            <a:spcAft>
              <a:spcPts val="0"/>
            </a:spcAft>
            <a:buNone/>
          </a:pPr>
          <a:endParaRPr lang="en-US" sz="900" b="0" kern="1200">
            <a:solidFill>
              <a:srgbClr val="000000"/>
            </a:solidFill>
            <a:latin typeface="Comic Sans MS"/>
          </a:endParaRPr>
        </a:p>
        <a:p>
          <a:pPr marL="0" lvl="0" indent="0" algn="ctr" defTabSz="914400">
            <a:lnSpc>
              <a:spcPct val="100000"/>
            </a:lnSpc>
            <a:spcBef>
              <a:spcPct val="0"/>
            </a:spcBef>
            <a:spcAft>
              <a:spcPts val="0"/>
            </a:spcAft>
            <a:buNone/>
          </a:pPr>
          <a:endParaRPr lang="en-US" sz="900" b="0" kern="1200">
            <a:solidFill>
              <a:srgbClr val="000000"/>
            </a:solidFill>
            <a:latin typeface="Comic Sans MS"/>
          </a:endParaRPr>
        </a:p>
      </dsp:txBody>
      <dsp:txXfrm>
        <a:off x="4338415" y="648217"/>
        <a:ext cx="724985" cy="1814667"/>
      </dsp:txXfrm>
    </dsp:sp>
    <dsp:sp modelId="{10664B83-AB7F-429D-9E01-0BA1F04051BC}">
      <dsp:nvSpPr>
        <dsp:cNvPr id="0" name=""/>
        <dsp:cNvSpPr/>
      </dsp:nvSpPr>
      <dsp:spPr>
        <a:xfrm>
          <a:off x="5162965" y="1460059"/>
          <a:ext cx="163260" cy="190983"/>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5162965" y="1498256"/>
        <a:ext cx="114282" cy="114589"/>
      </dsp:txXfrm>
    </dsp:sp>
    <dsp:sp modelId="{75C4C5BE-F0CE-4A07-8D79-65C85B88771F}">
      <dsp:nvSpPr>
        <dsp:cNvPr id="0" name=""/>
        <dsp:cNvSpPr/>
      </dsp:nvSpPr>
      <dsp:spPr>
        <a:xfrm>
          <a:off x="5393993" y="625662"/>
          <a:ext cx="770095" cy="185977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a:latin typeface="Comic Sans MS"/>
            </a:rPr>
            <a:t>1348</a:t>
          </a:r>
          <a:endParaRPr lang="en-US" sz="900" b="0" kern="1200">
            <a:latin typeface="Comic Sans MS"/>
          </a:endParaRPr>
        </a:p>
        <a:p>
          <a:pPr marL="0" lvl="0" indent="0" algn="ctr" defTabSz="400050">
            <a:lnSpc>
              <a:spcPct val="90000"/>
            </a:lnSpc>
            <a:spcBef>
              <a:spcPct val="0"/>
            </a:spcBef>
            <a:spcAft>
              <a:spcPct val="35000"/>
            </a:spcAft>
            <a:buNone/>
          </a:pPr>
          <a:endParaRPr lang="en-US" sz="900" b="0" kern="1200">
            <a:latin typeface="Comic Sans MS"/>
          </a:endParaRPr>
        </a:p>
        <a:p>
          <a:pPr marL="0" lvl="0" indent="0" algn="ctr" defTabSz="400050">
            <a:lnSpc>
              <a:spcPct val="90000"/>
            </a:lnSpc>
            <a:spcBef>
              <a:spcPct val="0"/>
            </a:spcBef>
            <a:spcAft>
              <a:spcPct val="35000"/>
            </a:spcAft>
            <a:buNone/>
          </a:pPr>
          <a:r>
            <a:rPr lang="en-US" sz="900" b="0" kern="1200">
              <a:latin typeface="Comic Sans MS"/>
            </a:rPr>
            <a:t>The Black Death – a plague which killed 40% of England</a:t>
          </a:r>
          <a:endParaRPr lang="en-US" sz="900" b="0" kern="1200">
            <a:solidFill>
              <a:srgbClr val="FF0000"/>
            </a:solidFill>
            <a:latin typeface="Comic Sans MS"/>
          </a:endParaRPr>
        </a:p>
      </dsp:txBody>
      <dsp:txXfrm>
        <a:off x="5416548" y="648217"/>
        <a:ext cx="724985" cy="1814667"/>
      </dsp:txXfrm>
    </dsp:sp>
    <dsp:sp modelId="{62FB33D7-5ACD-4CEE-AE16-8E3BF91796BE}">
      <dsp:nvSpPr>
        <dsp:cNvPr id="0" name=""/>
        <dsp:cNvSpPr/>
      </dsp:nvSpPr>
      <dsp:spPr>
        <a:xfrm>
          <a:off x="6241098" y="1460059"/>
          <a:ext cx="163260" cy="190983"/>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6241098" y="1498256"/>
        <a:ext cx="114282" cy="114589"/>
      </dsp:txXfrm>
    </dsp:sp>
    <dsp:sp modelId="{E6E03EF8-BB48-4899-848F-256C2EFF0EE7}">
      <dsp:nvSpPr>
        <dsp:cNvPr id="0" name=""/>
        <dsp:cNvSpPr/>
      </dsp:nvSpPr>
      <dsp:spPr>
        <a:xfrm>
          <a:off x="6472126" y="625662"/>
          <a:ext cx="770095" cy="185977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US" sz="900" b="1" kern="1200">
              <a:solidFill>
                <a:srgbClr val="000000"/>
              </a:solidFill>
              <a:latin typeface="Comic Sans MS"/>
              <a:cs typeface="Comic Sans MS"/>
            </a:rPr>
            <a:t>1349</a:t>
          </a:r>
          <a:endParaRPr lang="en-GB" sz="900" b="0" kern="1200">
            <a:solidFill>
              <a:srgbClr val="000000"/>
            </a:solidFill>
            <a:latin typeface="Comic Sans MS"/>
          </a:endParaRPr>
        </a:p>
        <a:p>
          <a:pPr marL="0" lvl="0" indent="0" algn="ctr" defTabSz="400050">
            <a:lnSpc>
              <a:spcPct val="90000"/>
            </a:lnSpc>
            <a:spcBef>
              <a:spcPct val="0"/>
            </a:spcBef>
            <a:spcAft>
              <a:spcPct val="35000"/>
            </a:spcAft>
            <a:buNone/>
          </a:pPr>
          <a:r>
            <a:rPr lang="en-GB" sz="900" b="0" kern="1200">
              <a:solidFill>
                <a:srgbClr val="000000"/>
              </a:solidFill>
              <a:latin typeface="Comic Sans MS"/>
            </a:rPr>
            <a:t>King Edward III ordered the Mayor of London to clear fifth from the streets as it was ‘infecting the air’</a:t>
          </a:r>
          <a:endParaRPr lang="en-US" sz="900" kern="1200">
            <a:latin typeface="Comic Sans MS"/>
          </a:endParaRPr>
        </a:p>
      </dsp:txBody>
      <dsp:txXfrm>
        <a:off x="6494681" y="648217"/>
        <a:ext cx="724985" cy="1814667"/>
      </dsp:txXfrm>
    </dsp:sp>
    <dsp:sp modelId="{6B0BF3CA-C695-4A2E-88CB-AD1BEE4589BD}">
      <dsp:nvSpPr>
        <dsp:cNvPr id="0" name=""/>
        <dsp:cNvSpPr/>
      </dsp:nvSpPr>
      <dsp:spPr>
        <a:xfrm>
          <a:off x="7319231" y="1460059"/>
          <a:ext cx="163260" cy="190983"/>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7319231" y="1498256"/>
        <a:ext cx="114282" cy="114589"/>
      </dsp:txXfrm>
    </dsp:sp>
    <dsp:sp modelId="{47704E76-F599-499E-85FD-DDDA52C8B906}">
      <dsp:nvSpPr>
        <dsp:cNvPr id="0" name=""/>
        <dsp:cNvSpPr/>
      </dsp:nvSpPr>
      <dsp:spPr>
        <a:xfrm>
          <a:off x="7550259" y="625662"/>
          <a:ext cx="770095" cy="185977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a:solidFill>
                <a:srgbClr val="000000"/>
              </a:solidFill>
              <a:latin typeface="Comic Sans MS"/>
              <a:cs typeface="Comic Sans MS"/>
            </a:rPr>
            <a:t>1403</a:t>
          </a:r>
          <a:endParaRPr lang="en-US" sz="900" kern="1200">
            <a:latin typeface="Comic Sans MS"/>
          </a:endParaRPr>
        </a:p>
        <a:p>
          <a:pPr marL="0" lvl="0" indent="0" algn="ctr" defTabSz="400050">
            <a:lnSpc>
              <a:spcPct val="90000"/>
            </a:lnSpc>
            <a:spcBef>
              <a:spcPct val="0"/>
            </a:spcBef>
            <a:spcAft>
              <a:spcPct val="35000"/>
            </a:spcAft>
            <a:buNone/>
          </a:pPr>
          <a:endParaRPr lang="en-GB" sz="900" b="0" kern="1200">
            <a:solidFill>
              <a:srgbClr val="000000"/>
            </a:solidFill>
            <a:latin typeface="Comic Sans MS"/>
          </a:endParaRPr>
        </a:p>
        <a:p>
          <a:pPr marL="0" lvl="0" indent="0" algn="ctr" defTabSz="400050">
            <a:lnSpc>
              <a:spcPct val="90000"/>
            </a:lnSpc>
            <a:spcBef>
              <a:spcPct val="0"/>
            </a:spcBef>
            <a:spcAft>
              <a:spcPct val="35000"/>
            </a:spcAft>
            <a:buNone/>
          </a:pPr>
          <a:r>
            <a:rPr lang="en-GB" sz="900" b="0" kern="1200">
              <a:solidFill>
                <a:srgbClr val="000000"/>
              </a:solidFill>
              <a:latin typeface="Comic Sans MS"/>
            </a:rPr>
            <a:t>Royal surgeon, John </a:t>
          </a:r>
          <a:r>
            <a:rPr lang="en-GB" sz="900" b="0" kern="1200" err="1">
              <a:solidFill>
                <a:srgbClr val="000000"/>
              </a:solidFill>
              <a:latin typeface="Comic Sans MS"/>
            </a:rPr>
            <a:t>Bradmore</a:t>
          </a:r>
          <a:r>
            <a:rPr lang="en-GB" sz="900" b="0" kern="1200">
              <a:solidFill>
                <a:srgbClr val="000000"/>
              </a:solidFill>
              <a:latin typeface="Comic Sans MS"/>
            </a:rPr>
            <a:t> removed an arrowhead using metal forceps</a:t>
          </a:r>
          <a:endParaRPr lang="en-US" sz="800" kern="1200">
            <a:solidFill>
              <a:srgbClr val="FF0000"/>
            </a:solidFill>
            <a:latin typeface="Comic Sans MS"/>
          </a:endParaRPr>
        </a:p>
      </dsp:txBody>
      <dsp:txXfrm>
        <a:off x="7572814" y="648217"/>
        <a:ext cx="724985" cy="1814667"/>
      </dsp:txXfrm>
    </dsp:sp>
    <dsp:sp modelId="{903D2807-B341-45F1-A096-03770AAEBF2C}">
      <dsp:nvSpPr>
        <dsp:cNvPr id="0" name=""/>
        <dsp:cNvSpPr/>
      </dsp:nvSpPr>
      <dsp:spPr>
        <a:xfrm>
          <a:off x="8397364" y="1460059"/>
          <a:ext cx="163260" cy="190983"/>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8397364" y="1498256"/>
        <a:ext cx="114282" cy="114589"/>
      </dsp:txXfrm>
    </dsp:sp>
    <dsp:sp modelId="{D4E67A79-14CF-422D-B14B-2A7C1C14E54E}">
      <dsp:nvSpPr>
        <dsp:cNvPr id="0" name=""/>
        <dsp:cNvSpPr/>
      </dsp:nvSpPr>
      <dsp:spPr>
        <a:xfrm>
          <a:off x="8628392" y="625662"/>
          <a:ext cx="770095" cy="185977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US" sz="900" b="1" kern="1200">
              <a:solidFill>
                <a:schemeClr val="tx1"/>
              </a:solidFill>
              <a:effectLst/>
              <a:latin typeface="Comic Sans MS" panose="030F0702030302020204" pitchFamily="66" charset="0"/>
              <a:ea typeface="+mn-ea"/>
              <a:cs typeface="+mn-cs"/>
            </a:rPr>
            <a:t>c1500</a:t>
          </a:r>
        </a:p>
        <a:p>
          <a:pPr marL="0" lvl="0" indent="0" algn="ctr" defTabSz="400050">
            <a:lnSpc>
              <a:spcPct val="90000"/>
            </a:lnSpc>
            <a:spcBef>
              <a:spcPct val="0"/>
            </a:spcBef>
            <a:spcAft>
              <a:spcPct val="35000"/>
            </a:spcAft>
            <a:buNone/>
          </a:pPr>
          <a:endParaRPr lang="en-US" sz="900" b="1" kern="1200">
            <a:solidFill>
              <a:schemeClr val="tx1"/>
            </a:solidFill>
            <a:effectLst/>
            <a:latin typeface="Comic Sans MS" panose="030F0702030302020204" pitchFamily="66" charset="0"/>
            <a:ea typeface="+mn-ea"/>
            <a:cs typeface="+mn-cs"/>
          </a:endParaRPr>
        </a:p>
        <a:p>
          <a:pPr marL="0" lvl="0" indent="0" algn="ctr" defTabSz="400050">
            <a:lnSpc>
              <a:spcPct val="90000"/>
            </a:lnSpc>
            <a:spcBef>
              <a:spcPct val="0"/>
            </a:spcBef>
            <a:spcAft>
              <a:spcPct val="35000"/>
            </a:spcAft>
            <a:buNone/>
          </a:pPr>
          <a:r>
            <a:rPr lang="en-US" sz="900" b="0" kern="1200">
              <a:solidFill>
                <a:schemeClr val="tx1"/>
              </a:solidFill>
              <a:effectLst/>
              <a:latin typeface="Comic Sans MS" panose="030F0702030302020204" pitchFamily="66" charset="0"/>
              <a:ea typeface="+mn-ea"/>
              <a:cs typeface="+mn-cs"/>
            </a:rPr>
            <a:t>The end of your study of medicine in Medieval England </a:t>
          </a:r>
        </a:p>
        <a:p>
          <a:pPr marL="0" lvl="0" indent="0" algn="ctr" defTabSz="400050">
            <a:lnSpc>
              <a:spcPct val="90000"/>
            </a:lnSpc>
            <a:spcBef>
              <a:spcPct val="0"/>
            </a:spcBef>
            <a:spcAft>
              <a:spcPct val="35000"/>
            </a:spcAft>
            <a:buNone/>
          </a:pPr>
          <a:endParaRPr lang="en-US" sz="900" b="0" kern="1200">
            <a:solidFill>
              <a:schemeClr val="tx1"/>
            </a:solidFill>
            <a:effectLst/>
            <a:latin typeface="Comic Sans MS" panose="030F0702030302020204" pitchFamily="66" charset="0"/>
            <a:ea typeface="+mn-ea"/>
            <a:cs typeface="+mn-cs"/>
          </a:endParaRPr>
        </a:p>
        <a:p>
          <a:pPr marL="0" lvl="0" indent="0" algn="ctr" defTabSz="400050">
            <a:lnSpc>
              <a:spcPct val="90000"/>
            </a:lnSpc>
            <a:spcBef>
              <a:spcPct val="0"/>
            </a:spcBef>
            <a:spcAft>
              <a:spcPct val="35000"/>
            </a:spcAft>
            <a:buNone/>
          </a:pPr>
          <a:endParaRPr lang="en-US" sz="900" b="0" kern="1200">
            <a:solidFill>
              <a:srgbClr val="000000"/>
            </a:solidFill>
            <a:latin typeface="Comic Sans MS"/>
          </a:endParaRPr>
        </a:p>
        <a:p>
          <a:pPr marL="0" lvl="0" indent="0" algn="ctr" defTabSz="400050">
            <a:lnSpc>
              <a:spcPct val="90000"/>
            </a:lnSpc>
            <a:spcBef>
              <a:spcPct val="0"/>
            </a:spcBef>
            <a:spcAft>
              <a:spcPct val="35000"/>
            </a:spcAft>
            <a:buClrTx/>
            <a:buSzTx/>
            <a:buFontTx/>
            <a:buNone/>
          </a:pPr>
          <a:endParaRPr lang="en-US" sz="900" kern="1200">
            <a:latin typeface="Comic Sans MS"/>
          </a:endParaRPr>
        </a:p>
      </dsp:txBody>
      <dsp:txXfrm>
        <a:off x="8650947" y="648217"/>
        <a:ext cx="724985" cy="18146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587BFF-F493-4B25-8A97-DF97351AAE9C}">
      <dsp:nvSpPr>
        <dsp:cNvPr id="0" name=""/>
        <dsp:cNvSpPr/>
      </dsp:nvSpPr>
      <dsp:spPr>
        <a:xfrm>
          <a:off x="7915" y="669927"/>
          <a:ext cx="769342" cy="1771246"/>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c. 1450s</a:t>
          </a:r>
        </a:p>
        <a:p>
          <a:pPr marL="0" lvl="0" indent="0" algn="ctr" defTabSz="400050">
            <a:lnSpc>
              <a:spcPct val="90000"/>
            </a:lnSpc>
            <a:spcBef>
              <a:spcPct val="0"/>
            </a:spcBef>
            <a:spcAft>
              <a:spcPct val="35000"/>
            </a:spcAft>
            <a:buNone/>
          </a:pPr>
          <a:endParaRPr lang="en-US" sz="900" b="1" kern="1200" dirty="0">
            <a:solidFill>
              <a:schemeClr val="tx1"/>
            </a:solidFill>
            <a:effectLst/>
            <a:latin typeface="Comic Sans MS" panose="030F0702030302020204" pitchFamily="66" charset="0"/>
            <a:ea typeface="+mn-ea"/>
            <a:cs typeface="+mn-cs"/>
          </a:endParaRPr>
        </a:p>
        <a:p>
          <a:pPr marL="0" lvl="0" indent="0" algn="ctr" defTabSz="400050">
            <a:lnSpc>
              <a:spcPct val="90000"/>
            </a:lnSpc>
            <a:spcBef>
              <a:spcPct val="0"/>
            </a:spcBef>
            <a:spcAft>
              <a:spcPct val="35000"/>
            </a:spcAft>
            <a:buNone/>
          </a:pPr>
          <a:r>
            <a:rPr lang="en-US" sz="900" b="0" kern="1200" dirty="0">
              <a:solidFill>
                <a:schemeClr val="tx1"/>
              </a:solidFill>
              <a:effectLst/>
              <a:latin typeface="Comic Sans MS" panose="030F0702030302020204" pitchFamily="66" charset="0"/>
              <a:ea typeface="+mn-ea"/>
              <a:cs typeface="+mn-cs"/>
            </a:rPr>
            <a:t>The Printing Press is invented</a:t>
          </a:r>
        </a:p>
      </dsp:txBody>
      <dsp:txXfrm>
        <a:off x="30448" y="692460"/>
        <a:ext cx="724276" cy="1726180"/>
      </dsp:txXfrm>
    </dsp:sp>
    <dsp:sp modelId="{9F3377B1-A826-41D5-AED8-21DF3732A378}">
      <dsp:nvSpPr>
        <dsp:cNvPr id="0" name=""/>
        <dsp:cNvSpPr/>
      </dsp:nvSpPr>
      <dsp:spPr>
        <a:xfrm>
          <a:off x="854193" y="1460152"/>
          <a:ext cx="163100" cy="19079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854193" y="1498311"/>
        <a:ext cx="114170" cy="114479"/>
      </dsp:txXfrm>
    </dsp:sp>
    <dsp:sp modelId="{1A1EFFCA-0380-48C3-BD95-EAB525D3A66E}">
      <dsp:nvSpPr>
        <dsp:cNvPr id="0" name=""/>
        <dsp:cNvSpPr/>
      </dsp:nvSpPr>
      <dsp:spPr>
        <a:xfrm>
          <a:off x="1084995" y="669927"/>
          <a:ext cx="769342" cy="1771246"/>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latin typeface="Comic Sans MS"/>
            </a:rPr>
            <a:t>1536</a:t>
          </a:r>
          <a:endParaRPr lang="en-US" sz="900" b="0" kern="1200" dirty="0">
            <a:latin typeface="Comic Sans MS"/>
          </a:endParaRPr>
        </a:p>
        <a:p>
          <a:pPr marL="0" lvl="0" indent="0" algn="ctr" defTabSz="400050">
            <a:lnSpc>
              <a:spcPct val="90000"/>
            </a:lnSpc>
            <a:spcBef>
              <a:spcPct val="0"/>
            </a:spcBef>
            <a:spcAft>
              <a:spcPct val="35000"/>
            </a:spcAft>
            <a:buNone/>
          </a:pPr>
          <a:endParaRPr lang="en-US" sz="900" b="0" kern="1200" dirty="0">
            <a:latin typeface="Comic Sans MS"/>
          </a:endParaRPr>
        </a:p>
        <a:p>
          <a:pPr marL="0" lvl="0" indent="0" algn="ctr" defTabSz="400050">
            <a:lnSpc>
              <a:spcPct val="90000"/>
            </a:lnSpc>
            <a:spcBef>
              <a:spcPct val="0"/>
            </a:spcBef>
            <a:spcAft>
              <a:spcPct val="35000"/>
            </a:spcAft>
            <a:buNone/>
          </a:pPr>
          <a:r>
            <a:rPr lang="en-US" sz="900" b="0" kern="1200" dirty="0">
              <a:latin typeface="Comic Sans MS"/>
            </a:rPr>
            <a:t>Dissolution of the Monasteries in England</a:t>
          </a:r>
        </a:p>
      </dsp:txBody>
      <dsp:txXfrm>
        <a:off x="1107528" y="692460"/>
        <a:ext cx="724276" cy="1726180"/>
      </dsp:txXfrm>
    </dsp:sp>
    <dsp:sp modelId="{45F5DA46-2C90-4A4C-9D2D-959FEC95F454}">
      <dsp:nvSpPr>
        <dsp:cNvPr id="0" name=""/>
        <dsp:cNvSpPr/>
      </dsp:nvSpPr>
      <dsp:spPr>
        <a:xfrm>
          <a:off x="1931273" y="1460152"/>
          <a:ext cx="163100" cy="19079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1931273" y="1498311"/>
        <a:ext cx="114170" cy="114479"/>
      </dsp:txXfrm>
    </dsp:sp>
    <dsp:sp modelId="{0FA1809E-C07E-467A-8A53-28FD41C3DD5B}">
      <dsp:nvSpPr>
        <dsp:cNvPr id="0" name=""/>
        <dsp:cNvSpPr/>
      </dsp:nvSpPr>
      <dsp:spPr>
        <a:xfrm>
          <a:off x="2162076" y="669927"/>
          <a:ext cx="769342" cy="1771246"/>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GB" sz="900" b="1" kern="1200" dirty="0">
              <a:solidFill>
                <a:srgbClr val="000000"/>
              </a:solidFill>
              <a:latin typeface="Comic Sans MS"/>
            </a:rPr>
            <a:t>1543</a:t>
          </a:r>
        </a:p>
        <a:p>
          <a:pPr marL="0" lvl="0" indent="0" algn="ctr" defTabSz="400050">
            <a:lnSpc>
              <a:spcPct val="90000"/>
            </a:lnSpc>
            <a:spcBef>
              <a:spcPct val="0"/>
            </a:spcBef>
            <a:spcAft>
              <a:spcPct val="35000"/>
            </a:spcAft>
            <a:buNone/>
          </a:pPr>
          <a:endParaRPr lang="en-US" sz="900" b="0" kern="1200" dirty="0">
            <a:latin typeface="Comic Sans MS"/>
          </a:endParaRPr>
        </a:p>
        <a:p>
          <a:pPr marL="0" lvl="0" indent="0" algn="ctr" defTabSz="400050">
            <a:lnSpc>
              <a:spcPct val="90000"/>
            </a:lnSpc>
            <a:spcBef>
              <a:spcPct val="0"/>
            </a:spcBef>
            <a:spcAft>
              <a:spcPct val="35000"/>
            </a:spcAft>
            <a:buNone/>
          </a:pPr>
          <a:r>
            <a:rPr lang="en-US" sz="900" b="0" kern="1200" dirty="0">
              <a:latin typeface="Comic Sans MS"/>
            </a:rPr>
            <a:t>Publication of Vesalius’ </a:t>
          </a:r>
          <a:r>
            <a:rPr lang="en-US" sz="900" b="0" i="1" kern="1200" dirty="0">
              <a:latin typeface="Comic Sans MS"/>
            </a:rPr>
            <a:t>The Fabric of the Human Body</a:t>
          </a:r>
          <a:endParaRPr lang="en-US" sz="900" b="0" kern="1200" dirty="0">
            <a:latin typeface="Comic Sans MS"/>
          </a:endParaRPr>
        </a:p>
      </dsp:txBody>
      <dsp:txXfrm>
        <a:off x="2184609" y="692460"/>
        <a:ext cx="724276" cy="1726180"/>
      </dsp:txXfrm>
    </dsp:sp>
    <dsp:sp modelId="{39F1DE40-0BB5-4FED-9BF2-F2DED1C21D78}">
      <dsp:nvSpPr>
        <dsp:cNvPr id="0" name=""/>
        <dsp:cNvSpPr/>
      </dsp:nvSpPr>
      <dsp:spPr>
        <a:xfrm>
          <a:off x="3008353" y="1460152"/>
          <a:ext cx="163100" cy="19079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3008353" y="1498311"/>
        <a:ext cx="114170" cy="114479"/>
      </dsp:txXfrm>
    </dsp:sp>
    <dsp:sp modelId="{0B597F02-13FB-47ED-8F9A-AF9C388554D8}">
      <dsp:nvSpPr>
        <dsp:cNvPr id="0" name=""/>
        <dsp:cNvSpPr/>
      </dsp:nvSpPr>
      <dsp:spPr>
        <a:xfrm>
          <a:off x="3239156" y="669927"/>
          <a:ext cx="769342" cy="1771246"/>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1628</a:t>
          </a:r>
        </a:p>
        <a:p>
          <a:pPr marL="0" lvl="0" indent="0" algn="ctr" defTabSz="400050">
            <a:lnSpc>
              <a:spcPct val="90000"/>
            </a:lnSpc>
            <a:spcBef>
              <a:spcPct val="0"/>
            </a:spcBef>
            <a:spcAft>
              <a:spcPct val="35000"/>
            </a:spcAft>
            <a:buNone/>
          </a:pPr>
          <a:endParaRPr lang="en-US" sz="900" b="1" kern="1200" dirty="0">
            <a:solidFill>
              <a:schemeClr val="tx1"/>
            </a:solidFill>
            <a:effectLst/>
            <a:latin typeface="Comic Sans MS" panose="030F0702030302020204" pitchFamily="66" charset="0"/>
            <a:ea typeface="+mn-ea"/>
            <a:cs typeface="+mn-cs"/>
          </a:endParaRPr>
        </a:p>
        <a:p>
          <a:pPr marL="0" lvl="0" indent="0" algn="ctr" defTabSz="400050">
            <a:lnSpc>
              <a:spcPct val="90000"/>
            </a:lnSpc>
            <a:spcBef>
              <a:spcPct val="0"/>
            </a:spcBef>
            <a:spcAft>
              <a:spcPct val="35000"/>
            </a:spcAft>
            <a:buNone/>
          </a:pPr>
          <a:r>
            <a:rPr lang="en-US" sz="900" b="0" kern="1200" dirty="0">
              <a:solidFill>
                <a:schemeClr val="tx1"/>
              </a:solidFill>
              <a:effectLst/>
              <a:latin typeface="Comic Sans MS" panose="030F0702030302020204" pitchFamily="66" charset="0"/>
              <a:ea typeface="+mn-ea"/>
              <a:cs typeface="+mn-cs"/>
            </a:rPr>
            <a:t>William Harvey publishes his book on the circulation of the blood</a:t>
          </a:r>
        </a:p>
        <a:p>
          <a:pPr marL="0" lvl="0" indent="0" algn="ctr" defTabSz="400050">
            <a:lnSpc>
              <a:spcPct val="90000"/>
            </a:lnSpc>
            <a:spcBef>
              <a:spcPct val="0"/>
            </a:spcBef>
            <a:spcAft>
              <a:spcPct val="35000"/>
            </a:spcAft>
            <a:buNone/>
          </a:pPr>
          <a:endParaRPr lang="en-US" sz="900" b="0" kern="1200" dirty="0">
            <a:latin typeface="Comic Sans MS"/>
          </a:endParaRPr>
        </a:p>
      </dsp:txBody>
      <dsp:txXfrm>
        <a:off x="3261689" y="692460"/>
        <a:ext cx="724276" cy="1726180"/>
      </dsp:txXfrm>
    </dsp:sp>
    <dsp:sp modelId="{E194ECD7-5FC5-40BD-8678-C00E6CE79FD8}">
      <dsp:nvSpPr>
        <dsp:cNvPr id="0" name=""/>
        <dsp:cNvSpPr/>
      </dsp:nvSpPr>
      <dsp:spPr>
        <a:xfrm>
          <a:off x="4085433" y="1460152"/>
          <a:ext cx="163100" cy="19079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4085433" y="1498311"/>
        <a:ext cx="114170" cy="114479"/>
      </dsp:txXfrm>
    </dsp:sp>
    <dsp:sp modelId="{4E29470B-A34B-4EB6-82BC-8908B0D8324D}">
      <dsp:nvSpPr>
        <dsp:cNvPr id="0" name=""/>
        <dsp:cNvSpPr/>
      </dsp:nvSpPr>
      <dsp:spPr>
        <a:xfrm>
          <a:off x="4316236" y="669927"/>
          <a:ext cx="769342" cy="1771246"/>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914400">
            <a:lnSpc>
              <a:spcPct val="100000"/>
            </a:lnSpc>
            <a:spcBef>
              <a:spcPct val="0"/>
            </a:spcBef>
            <a:spcAft>
              <a:spcPts val="0"/>
            </a:spcAft>
            <a:buNone/>
          </a:pPr>
          <a:r>
            <a:rPr lang="en-US" sz="900" b="1" kern="1200" dirty="0">
              <a:solidFill>
                <a:srgbClr val="000000"/>
              </a:solidFill>
              <a:latin typeface="Comic Sans MS"/>
            </a:rPr>
            <a:t>1660</a:t>
          </a:r>
        </a:p>
        <a:p>
          <a:pPr marL="0" lvl="0" indent="0" algn="ctr" defTabSz="914400">
            <a:lnSpc>
              <a:spcPct val="100000"/>
            </a:lnSpc>
            <a:spcBef>
              <a:spcPct val="0"/>
            </a:spcBef>
            <a:spcAft>
              <a:spcPts val="0"/>
            </a:spcAft>
            <a:buNone/>
          </a:pPr>
          <a:endParaRPr lang="en-US" sz="900" b="0" kern="1200" dirty="0">
            <a:solidFill>
              <a:srgbClr val="000000"/>
            </a:solidFill>
            <a:latin typeface="Comic Sans MS"/>
          </a:endParaRPr>
        </a:p>
        <a:p>
          <a:pPr marL="0" lvl="0" indent="0" algn="ctr" defTabSz="914400">
            <a:lnSpc>
              <a:spcPct val="100000"/>
            </a:lnSpc>
            <a:spcBef>
              <a:spcPct val="0"/>
            </a:spcBef>
            <a:spcAft>
              <a:spcPts val="0"/>
            </a:spcAft>
            <a:buNone/>
          </a:pPr>
          <a:r>
            <a:rPr lang="en-US" sz="900" b="0" kern="1200" dirty="0">
              <a:solidFill>
                <a:srgbClr val="000000"/>
              </a:solidFill>
              <a:latin typeface="Comic Sans MS"/>
            </a:rPr>
            <a:t>The Royal Society is founded</a:t>
          </a:r>
        </a:p>
        <a:p>
          <a:pPr marL="0" lvl="0" indent="0" algn="ctr" defTabSz="914400">
            <a:lnSpc>
              <a:spcPct val="100000"/>
            </a:lnSpc>
            <a:spcBef>
              <a:spcPct val="0"/>
            </a:spcBef>
            <a:spcAft>
              <a:spcPts val="0"/>
            </a:spcAft>
            <a:buNone/>
          </a:pPr>
          <a:endParaRPr lang="en-US" sz="900" b="0" kern="1200" dirty="0">
            <a:solidFill>
              <a:srgbClr val="000000"/>
            </a:solidFill>
            <a:latin typeface="Comic Sans MS"/>
          </a:endParaRPr>
        </a:p>
      </dsp:txBody>
      <dsp:txXfrm>
        <a:off x="4338769" y="692460"/>
        <a:ext cx="724276" cy="1726180"/>
      </dsp:txXfrm>
    </dsp:sp>
    <dsp:sp modelId="{10664B83-AB7F-429D-9E01-0BA1F04051BC}">
      <dsp:nvSpPr>
        <dsp:cNvPr id="0" name=""/>
        <dsp:cNvSpPr/>
      </dsp:nvSpPr>
      <dsp:spPr>
        <a:xfrm>
          <a:off x="5162513" y="1460152"/>
          <a:ext cx="163100" cy="19079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5162513" y="1498311"/>
        <a:ext cx="114170" cy="114479"/>
      </dsp:txXfrm>
    </dsp:sp>
    <dsp:sp modelId="{75C4C5BE-F0CE-4A07-8D79-65C85B88771F}">
      <dsp:nvSpPr>
        <dsp:cNvPr id="0" name=""/>
        <dsp:cNvSpPr/>
      </dsp:nvSpPr>
      <dsp:spPr>
        <a:xfrm>
          <a:off x="5393316" y="669927"/>
          <a:ext cx="769342" cy="1771246"/>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solidFill>
                <a:srgbClr val="000000"/>
              </a:solidFill>
              <a:latin typeface="Comic Sans MS"/>
              <a:cs typeface="Comic Sans MS"/>
            </a:rPr>
            <a:t>1665</a:t>
          </a:r>
          <a:endParaRPr lang="en-US" sz="900" b="1" kern="1200" dirty="0">
            <a:latin typeface="Comic Sans MS"/>
          </a:endParaRPr>
        </a:p>
        <a:p>
          <a:pPr marL="0" lvl="0" indent="0" algn="ctr" defTabSz="400050">
            <a:lnSpc>
              <a:spcPct val="90000"/>
            </a:lnSpc>
            <a:spcBef>
              <a:spcPct val="0"/>
            </a:spcBef>
            <a:spcAft>
              <a:spcPct val="35000"/>
            </a:spcAft>
            <a:buNone/>
          </a:pPr>
          <a:endParaRPr lang="en-US" sz="900" kern="1200" dirty="0">
            <a:latin typeface="Comic Sans MS"/>
          </a:endParaRPr>
        </a:p>
        <a:p>
          <a:pPr marL="0" lvl="0" indent="0" algn="ctr" defTabSz="400050">
            <a:lnSpc>
              <a:spcPct val="90000"/>
            </a:lnSpc>
            <a:spcBef>
              <a:spcPct val="0"/>
            </a:spcBef>
            <a:spcAft>
              <a:spcPct val="35000"/>
            </a:spcAft>
            <a:buNone/>
          </a:pPr>
          <a:r>
            <a:rPr lang="en-GB" sz="900" b="0" kern="1200" dirty="0">
              <a:solidFill>
                <a:srgbClr val="000000"/>
              </a:solidFill>
              <a:latin typeface="Comic Sans MS"/>
            </a:rPr>
            <a:t>The Great Plague arrives in England</a:t>
          </a:r>
          <a:endParaRPr lang="en-US" sz="900" b="0" kern="1200" dirty="0">
            <a:solidFill>
              <a:srgbClr val="FF0000"/>
            </a:solidFill>
            <a:latin typeface="Comic Sans MS"/>
          </a:endParaRPr>
        </a:p>
      </dsp:txBody>
      <dsp:txXfrm>
        <a:off x="5415849" y="692460"/>
        <a:ext cx="724276" cy="1726180"/>
      </dsp:txXfrm>
    </dsp:sp>
    <dsp:sp modelId="{62FB33D7-5ACD-4CEE-AE16-8E3BF91796BE}">
      <dsp:nvSpPr>
        <dsp:cNvPr id="0" name=""/>
        <dsp:cNvSpPr/>
      </dsp:nvSpPr>
      <dsp:spPr>
        <a:xfrm>
          <a:off x="6239593" y="1460152"/>
          <a:ext cx="163100" cy="19079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6239593" y="1498311"/>
        <a:ext cx="114170" cy="114479"/>
      </dsp:txXfrm>
    </dsp:sp>
    <dsp:sp modelId="{E6E03EF8-BB48-4899-848F-256C2EFF0EE7}">
      <dsp:nvSpPr>
        <dsp:cNvPr id="0" name=""/>
        <dsp:cNvSpPr/>
      </dsp:nvSpPr>
      <dsp:spPr>
        <a:xfrm>
          <a:off x="6470396" y="669927"/>
          <a:ext cx="769342" cy="1771246"/>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latin typeface="Comic Sans MS"/>
            </a:rPr>
            <a:t>1676</a:t>
          </a:r>
          <a:endParaRPr lang="en-US" sz="900" b="0" kern="1200" dirty="0">
            <a:latin typeface="Comic Sans MS"/>
          </a:endParaRPr>
        </a:p>
        <a:p>
          <a:pPr marL="0" lvl="0" indent="0" algn="ctr" defTabSz="400050">
            <a:lnSpc>
              <a:spcPct val="90000"/>
            </a:lnSpc>
            <a:spcBef>
              <a:spcPct val="0"/>
            </a:spcBef>
            <a:spcAft>
              <a:spcPct val="35000"/>
            </a:spcAft>
            <a:buNone/>
          </a:pPr>
          <a:endParaRPr lang="en-US" sz="900" b="0" kern="1200" dirty="0">
            <a:latin typeface="Comic Sans MS"/>
          </a:endParaRPr>
        </a:p>
        <a:p>
          <a:pPr marL="0" lvl="0" indent="0" algn="ctr" defTabSz="400050">
            <a:lnSpc>
              <a:spcPct val="90000"/>
            </a:lnSpc>
            <a:spcBef>
              <a:spcPct val="0"/>
            </a:spcBef>
            <a:spcAft>
              <a:spcPct val="35000"/>
            </a:spcAft>
            <a:buNone/>
          </a:pPr>
          <a:r>
            <a:rPr lang="en-US" sz="900" b="0" kern="1200" dirty="0">
              <a:latin typeface="Comic Sans MS"/>
            </a:rPr>
            <a:t>Thomas Sydenham publishes </a:t>
          </a:r>
          <a:r>
            <a:rPr lang="en-US" sz="900" b="0" i="1" kern="1200" dirty="0" err="1">
              <a:latin typeface="Comic Sans MS"/>
            </a:rPr>
            <a:t>Observationes</a:t>
          </a:r>
          <a:r>
            <a:rPr lang="en-US" sz="900" b="0" i="1" kern="1200" dirty="0">
              <a:latin typeface="Comic Sans MS"/>
            </a:rPr>
            <a:t> Medicine</a:t>
          </a:r>
          <a:endParaRPr lang="en-US" sz="900" kern="1200" dirty="0">
            <a:latin typeface="Comic Sans MS"/>
          </a:endParaRPr>
        </a:p>
      </dsp:txBody>
      <dsp:txXfrm>
        <a:off x="6492929" y="692460"/>
        <a:ext cx="724276" cy="1726180"/>
      </dsp:txXfrm>
    </dsp:sp>
    <dsp:sp modelId="{6B0BF3CA-C695-4A2E-88CB-AD1BEE4589BD}">
      <dsp:nvSpPr>
        <dsp:cNvPr id="0" name=""/>
        <dsp:cNvSpPr/>
      </dsp:nvSpPr>
      <dsp:spPr>
        <a:xfrm>
          <a:off x="7316674" y="1460152"/>
          <a:ext cx="163100" cy="19079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7316674" y="1498311"/>
        <a:ext cx="114170" cy="114479"/>
      </dsp:txXfrm>
    </dsp:sp>
    <dsp:sp modelId="{47704E76-F599-499E-85FD-DDDA52C8B906}">
      <dsp:nvSpPr>
        <dsp:cNvPr id="0" name=""/>
        <dsp:cNvSpPr/>
      </dsp:nvSpPr>
      <dsp:spPr>
        <a:xfrm>
          <a:off x="7547477" y="669927"/>
          <a:ext cx="769342" cy="1771246"/>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solidFill>
                <a:srgbClr val="000000"/>
              </a:solidFill>
              <a:latin typeface="Comic Sans MS"/>
              <a:cs typeface="Comic Sans MS"/>
            </a:rPr>
            <a:t>1685</a:t>
          </a:r>
          <a:endParaRPr lang="en-US" sz="900" b="1" kern="1200" dirty="0">
            <a:latin typeface="Comic Sans MS"/>
          </a:endParaRPr>
        </a:p>
        <a:p>
          <a:pPr marL="0" lvl="0" indent="0" algn="ctr" defTabSz="400050">
            <a:lnSpc>
              <a:spcPct val="90000"/>
            </a:lnSpc>
            <a:spcBef>
              <a:spcPct val="0"/>
            </a:spcBef>
            <a:spcAft>
              <a:spcPct val="35000"/>
            </a:spcAft>
            <a:buNone/>
          </a:pPr>
          <a:endParaRPr lang="en-US" sz="900" kern="1200" dirty="0">
            <a:latin typeface="Comic Sans MS"/>
          </a:endParaRPr>
        </a:p>
        <a:p>
          <a:pPr marL="0" lvl="0" indent="0" algn="ctr" defTabSz="400050">
            <a:lnSpc>
              <a:spcPct val="90000"/>
            </a:lnSpc>
            <a:spcBef>
              <a:spcPct val="0"/>
            </a:spcBef>
            <a:spcAft>
              <a:spcPct val="35000"/>
            </a:spcAft>
            <a:buNone/>
          </a:pPr>
          <a:r>
            <a:rPr lang="en-GB" sz="900" b="0" kern="1200" dirty="0">
              <a:solidFill>
                <a:srgbClr val="000000"/>
              </a:solidFill>
              <a:latin typeface="Comic Sans MS"/>
            </a:rPr>
            <a:t>Royal Doctors tried to save the life of Charles II</a:t>
          </a:r>
          <a:endParaRPr lang="en-US" sz="800" kern="1200" dirty="0">
            <a:solidFill>
              <a:srgbClr val="FF0000"/>
            </a:solidFill>
            <a:latin typeface="Comic Sans MS"/>
          </a:endParaRPr>
        </a:p>
      </dsp:txBody>
      <dsp:txXfrm>
        <a:off x="7570010" y="692460"/>
        <a:ext cx="724276" cy="1726180"/>
      </dsp:txXfrm>
    </dsp:sp>
    <dsp:sp modelId="{903D2807-B341-45F1-A096-03770AAEBF2C}">
      <dsp:nvSpPr>
        <dsp:cNvPr id="0" name=""/>
        <dsp:cNvSpPr/>
      </dsp:nvSpPr>
      <dsp:spPr>
        <a:xfrm>
          <a:off x="8393754" y="1460152"/>
          <a:ext cx="163100" cy="19079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8393754" y="1498311"/>
        <a:ext cx="114170" cy="114479"/>
      </dsp:txXfrm>
    </dsp:sp>
    <dsp:sp modelId="{D4E67A79-14CF-422D-B14B-2A7C1C14E54E}">
      <dsp:nvSpPr>
        <dsp:cNvPr id="0" name=""/>
        <dsp:cNvSpPr/>
      </dsp:nvSpPr>
      <dsp:spPr>
        <a:xfrm>
          <a:off x="8624557" y="669927"/>
          <a:ext cx="769342" cy="1771246"/>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c1700</a:t>
          </a:r>
        </a:p>
        <a:p>
          <a:pPr marL="0" lvl="0" indent="0" algn="ctr" defTabSz="400050">
            <a:lnSpc>
              <a:spcPct val="90000"/>
            </a:lnSpc>
            <a:spcBef>
              <a:spcPct val="0"/>
            </a:spcBef>
            <a:spcAft>
              <a:spcPct val="35000"/>
            </a:spcAft>
            <a:buNone/>
          </a:pPr>
          <a:endParaRPr lang="en-US" sz="900" b="1" kern="1200" dirty="0">
            <a:solidFill>
              <a:schemeClr val="tx1"/>
            </a:solidFill>
            <a:effectLst/>
            <a:latin typeface="Comic Sans MS" panose="030F0702030302020204" pitchFamily="66" charset="0"/>
            <a:ea typeface="+mn-ea"/>
            <a:cs typeface="+mn-cs"/>
          </a:endParaRPr>
        </a:p>
        <a:p>
          <a:pPr marL="0" lvl="0" indent="0" algn="ctr" defTabSz="400050">
            <a:lnSpc>
              <a:spcPct val="90000"/>
            </a:lnSpc>
            <a:spcBef>
              <a:spcPct val="0"/>
            </a:spcBef>
            <a:spcAft>
              <a:spcPct val="35000"/>
            </a:spcAft>
            <a:buNone/>
          </a:pPr>
          <a:r>
            <a:rPr lang="en-US" sz="900" b="0" kern="1200" dirty="0">
              <a:solidFill>
                <a:schemeClr val="tx1"/>
              </a:solidFill>
              <a:effectLst/>
              <a:latin typeface="Comic Sans MS" panose="030F0702030302020204" pitchFamily="66" charset="0"/>
              <a:ea typeface="+mn-ea"/>
              <a:cs typeface="+mn-cs"/>
            </a:rPr>
            <a:t>The end of your study of medicine in Renaissance England </a:t>
          </a:r>
        </a:p>
        <a:p>
          <a:pPr marL="0" lvl="0" indent="0" algn="ctr" defTabSz="400050">
            <a:lnSpc>
              <a:spcPct val="90000"/>
            </a:lnSpc>
            <a:spcBef>
              <a:spcPct val="0"/>
            </a:spcBef>
            <a:spcAft>
              <a:spcPct val="35000"/>
            </a:spcAft>
            <a:buNone/>
          </a:pPr>
          <a:endParaRPr lang="en-US" sz="900" b="0" kern="1200" dirty="0">
            <a:solidFill>
              <a:srgbClr val="000000"/>
            </a:solidFill>
            <a:latin typeface="Comic Sans MS"/>
          </a:endParaRPr>
        </a:p>
        <a:p>
          <a:pPr marL="0" lvl="0" indent="0" algn="ctr" defTabSz="400050">
            <a:lnSpc>
              <a:spcPct val="90000"/>
            </a:lnSpc>
            <a:spcBef>
              <a:spcPct val="0"/>
            </a:spcBef>
            <a:spcAft>
              <a:spcPct val="35000"/>
            </a:spcAft>
            <a:buClrTx/>
            <a:buSzTx/>
            <a:buFontTx/>
            <a:buNone/>
          </a:pPr>
          <a:endParaRPr lang="en-US" sz="900" kern="1200" dirty="0">
            <a:latin typeface="Comic Sans MS"/>
          </a:endParaRPr>
        </a:p>
      </dsp:txBody>
      <dsp:txXfrm>
        <a:off x="8647090" y="692460"/>
        <a:ext cx="724276" cy="17261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587BFF-F493-4B25-8A97-DF97351AAE9C}">
      <dsp:nvSpPr>
        <dsp:cNvPr id="0" name=""/>
        <dsp:cNvSpPr/>
      </dsp:nvSpPr>
      <dsp:spPr>
        <a:xfrm>
          <a:off x="2540" y="626143"/>
          <a:ext cx="961920" cy="1275483"/>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Comic Sans MS" panose="030F0702030302020204" pitchFamily="66" charset="0"/>
            </a:rPr>
            <a:t>1798 Edward Jenner discovers a vaccine for smallpox</a:t>
          </a:r>
          <a:endParaRPr lang="en-US" sz="900" b="0" kern="1200" dirty="0">
            <a:solidFill>
              <a:schemeClr val="tx1"/>
            </a:solidFill>
            <a:effectLst/>
            <a:latin typeface="Comic Sans MS" panose="030F0702030302020204" pitchFamily="66" charset="0"/>
            <a:ea typeface="+mn-ea"/>
            <a:cs typeface="+mn-cs"/>
          </a:endParaRPr>
        </a:p>
      </dsp:txBody>
      <dsp:txXfrm>
        <a:off x="30714" y="654317"/>
        <a:ext cx="905572" cy="1219135"/>
      </dsp:txXfrm>
    </dsp:sp>
    <dsp:sp modelId="{9F3377B1-A826-41D5-AED8-21DF3732A378}">
      <dsp:nvSpPr>
        <dsp:cNvPr id="0" name=""/>
        <dsp:cNvSpPr/>
      </dsp:nvSpPr>
      <dsp:spPr>
        <a:xfrm>
          <a:off x="1060652" y="1144606"/>
          <a:ext cx="203927" cy="238556"/>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1060652" y="1192317"/>
        <a:ext cx="142749" cy="143134"/>
      </dsp:txXfrm>
    </dsp:sp>
    <dsp:sp modelId="{1A1EFFCA-0380-48C3-BD95-EAB525D3A66E}">
      <dsp:nvSpPr>
        <dsp:cNvPr id="0" name=""/>
        <dsp:cNvSpPr/>
      </dsp:nvSpPr>
      <dsp:spPr>
        <a:xfrm>
          <a:off x="1349228" y="626143"/>
          <a:ext cx="961920" cy="1275483"/>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Comic Sans MS" panose="030F0702030302020204" pitchFamily="66" charset="0"/>
            </a:rPr>
            <a:t>1847: James Simpson uses chloroform as an effective anaesthetic</a:t>
          </a:r>
          <a:endParaRPr lang="en-US" sz="900" b="0" kern="1200" dirty="0">
            <a:latin typeface="Comic Sans MS"/>
          </a:endParaRPr>
        </a:p>
      </dsp:txBody>
      <dsp:txXfrm>
        <a:off x="1377402" y="654317"/>
        <a:ext cx="905572" cy="1219135"/>
      </dsp:txXfrm>
    </dsp:sp>
    <dsp:sp modelId="{45F5DA46-2C90-4A4C-9D2D-959FEC95F454}">
      <dsp:nvSpPr>
        <dsp:cNvPr id="0" name=""/>
        <dsp:cNvSpPr/>
      </dsp:nvSpPr>
      <dsp:spPr>
        <a:xfrm>
          <a:off x="2407340" y="1144606"/>
          <a:ext cx="203927" cy="238556"/>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2407340" y="1192317"/>
        <a:ext cx="142749" cy="143134"/>
      </dsp:txXfrm>
    </dsp:sp>
    <dsp:sp modelId="{A1C8C8B5-0355-4B7D-A92E-ED81D8F20334}">
      <dsp:nvSpPr>
        <dsp:cNvPr id="0" name=""/>
        <dsp:cNvSpPr/>
      </dsp:nvSpPr>
      <dsp:spPr>
        <a:xfrm>
          <a:off x="2695916" y="626143"/>
          <a:ext cx="961920" cy="1275483"/>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0" kern="1200" dirty="0">
              <a:latin typeface="Comic Sans MS"/>
            </a:rPr>
            <a:t>1854: Florence Nightingale improves conditions in Scutari hospital during the Crimean War</a:t>
          </a:r>
        </a:p>
      </dsp:txBody>
      <dsp:txXfrm>
        <a:off x="2724090" y="654317"/>
        <a:ext cx="905572" cy="1219135"/>
      </dsp:txXfrm>
    </dsp:sp>
    <dsp:sp modelId="{64B92701-8CCC-4F5A-B93B-6AFE86F530CD}">
      <dsp:nvSpPr>
        <dsp:cNvPr id="0" name=""/>
        <dsp:cNvSpPr/>
      </dsp:nvSpPr>
      <dsp:spPr>
        <a:xfrm>
          <a:off x="3754028" y="1144606"/>
          <a:ext cx="203927" cy="238556"/>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3754028" y="1192317"/>
        <a:ext cx="142749" cy="143134"/>
      </dsp:txXfrm>
    </dsp:sp>
    <dsp:sp modelId="{0FA1809E-C07E-467A-8A53-28FD41C3DD5B}">
      <dsp:nvSpPr>
        <dsp:cNvPr id="0" name=""/>
        <dsp:cNvSpPr/>
      </dsp:nvSpPr>
      <dsp:spPr>
        <a:xfrm>
          <a:off x="4042604" y="626143"/>
          <a:ext cx="961920" cy="1275483"/>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Comic Sans MS" panose="030F0702030302020204" pitchFamily="66" charset="0"/>
            </a:rPr>
            <a:t>1854: John Snow removes the handle from Broad Street pump</a:t>
          </a:r>
          <a:endParaRPr lang="en-US" sz="900" b="0" kern="1200" dirty="0">
            <a:latin typeface="Comic Sans MS"/>
          </a:endParaRPr>
        </a:p>
      </dsp:txBody>
      <dsp:txXfrm>
        <a:off x="4070778" y="654317"/>
        <a:ext cx="905572" cy="1219135"/>
      </dsp:txXfrm>
    </dsp:sp>
    <dsp:sp modelId="{39F1DE40-0BB5-4FED-9BF2-F2DED1C21D78}">
      <dsp:nvSpPr>
        <dsp:cNvPr id="0" name=""/>
        <dsp:cNvSpPr/>
      </dsp:nvSpPr>
      <dsp:spPr>
        <a:xfrm>
          <a:off x="5100716" y="1144606"/>
          <a:ext cx="203927" cy="238556"/>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5100716" y="1192317"/>
        <a:ext cx="142749" cy="143134"/>
      </dsp:txXfrm>
    </dsp:sp>
    <dsp:sp modelId="{0B597F02-13FB-47ED-8F9A-AF9C388554D8}">
      <dsp:nvSpPr>
        <dsp:cNvPr id="0" name=""/>
        <dsp:cNvSpPr/>
      </dsp:nvSpPr>
      <dsp:spPr>
        <a:xfrm>
          <a:off x="5389292" y="626143"/>
          <a:ext cx="961920" cy="1275483"/>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Comic Sans MS" panose="030F0702030302020204" pitchFamily="66" charset="0"/>
            </a:rPr>
            <a:t>1861: Louis Pasteur creates Germ Theory</a:t>
          </a:r>
          <a:endParaRPr lang="en-US" sz="900" b="0" kern="1200" dirty="0">
            <a:latin typeface="Comic Sans MS"/>
          </a:endParaRPr>
        </a:p>
      </dsp:txBody>
      <dsp:txXfrm>
        <a:off x="5417466" y="654317"/>
        <a:ext cx="905572" cy="1219135"/>
      </dsp:txXfrm>
    </dsp:sp>
    <dsp:sp modelId="{E194ECD7-5FC5-40BD-8678-C00E6CE79FD8}">
      <dsp:nvSpPr>
        <dsp:cNvPr id="0" name=""/>
        <dsp:cNvSpPr/>
      </dsp:nvSpPr>
      <dsp:spPr>
        <a:xfrm>
          <a:off x="6447404" y="1144606"/>
          <a:ext cx="203927" cy="238556"/>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6447404" y="1192317"/>
        <a:ext cx="142749" cy="143134"/>
      </dsp:txXfrm>
    </dsp:sp>
    <dsp:sp modelId="{4E29470B-A34B-4EB6-82BC-8908B0D8324D}">
      <dsp:nvSpPr>
        <dsp:cNvPr id="0" name=""/>
        <dsp:cNvSpPr/>
      </dsp:nvSpPr>
      <dsp:spPr>
        <a:xfrm>
          <a:off x="6735980" y="626143"/>
          <a:ext cx="961920" cy="1275483"/>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914400">
            <a:lnSpc>
              <a:spcPct val="100000"/>
            </a:lnSpc>
            <a:spcBef>
              <a:spcPct val="0"/>
            </a:spcBef>
            <a:spcAft>
              <a:spcPts val="0"/>
            </a:spcAft>
            <a:buNone/>
          </a:pPr>
          <a:r>
            <a:rPr lang="en-GB" sz="900" kern="1200" dirty="0">
              <a:latin typeface="Comic Sans MS" panose="030F0702030302020204" pitchFamily="66" charset="0"/>
            </a:rPr>
            <a:t>1867: Joseph Lister uses carbolic acid as an antiseptic</a:t>
          </a:r>
          <a:endParaRPr lang="en-US" sz="900" b="0" kern="1200" dirty="0">
            <a:solidFill>
              <a:srgbClr val="000000"/>
            </a:solidFill>
            <a:latin typeface="Comic Sans MS"/>
          </a:endParaRPr>
        </a:p>
      </dsp:txBody>
      <dsp:txXfrm>
        <a:off x="6764154" y="654317"/>
        <a:ext cx="905572" cy="1219135"/>
      </dsp:txXfrm>
    </dsp:sp>
    <dsp:sp modelId="{10664B83-AB7F-429D-9E01-0BA1F04051BC}">
      <dsp:nvSpPr>
        <dsp:cNvPr id="0" name=""/>
        <dsp:cNvSpPr/>
      </dsp:nvSpPr>
      <dsp:spPr>
        <a:xfrm>
          <a:off x="7794092" y="1144606"/>
          <a:ext cx="203927" cy="238556"/>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7794092" y="1192317"/>
        <a:ext cx="142749" cy="143134"/>
      </dsp:txXfrm>
    </dsp:sp>
    <dsp:sp modelId="{75C4C5BE-F0CE-4A07-8D79-65C85B88771F}">
      <dsp:nvSpPr>
        <dsp:cNvPr id="0" name=""/>
        <dsp:cNvSpPr/>
      </dsp:nvSpPr>
      <dsp:spPr>
        <a:xfrm>
          <a:off x="8082668" y="626143"/>
          <a:ext cx="961920" cy="1275483"/>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Comic Sans MS" panose="030F0702030302020204" pitchFamily="66" charset="0"/>
            </a:rPr>
            <a:t>1882: Robert Koch develops the ability to identify specific bacteria.</a:t>
          </a:r>
          <a:endParaRPr lang="en-US" sz="900" b="0" kern="1200" dirty="0">
            <a:solidFill>
              <a:srgbClr val="FF0000"/>
            </a:solidFill>
            <a:latin typeface="Comic Sans MS"/>
          </a:endParaRPr>
        </a:p>
      </dsp:txBody>
      <dsp:txXfrm>
        <a:off x="8110842" y="654317"/>
        <a:ext cx="905572" cy="121913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587BFF-F493-4B25-8A97-DF97351AAE9C}">
      <dsp:nvSpPr>
        <dsp:cNvPr id="0" name=""/>
        <dsp:cNvSpPr/>
      </dsp:nvSpPr>
      <dsp:spPr>
        <a:xfrm>
          <a:off x="3092" y="557561"/>
          <a:ext cx="837124" cy="141264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1901</a:t>
          </a:r>
          <a:r>
            <a:rPr lang="en-US" sz="900" b="0" kern="1200" dirty="0">
              <a:solidFill>
                <a:schemeClr val="tx1"/>
              </a:solidFill>
              <a:effectLst/>
              <a:latin typeface="Comic Sans MS" panose="030F0702030302020204" pitchFamily="66" charset="0"/>
              <a:ea typeface="+mn-ea"/>
              <a:cs typeface="+mn-cs"/>
            </a:rPr>
            <a:t> </a:t>
          </a:r>
          <a:br>
            <a:rPr lang="en-US" sz="900" b="0" kern="1200" dirty="0">
              <a:solidFill>
                <a:schemeClr val="tx1"/>
              </a:solidFill>
              <a:effectLst/>
              <a:latin typeface="Comic Sans MS" panose="030F0702030302020204" pitchFamily="66" charset="0"/>
              <a:ea typeface="+mn-ea"/>
              <a:cs typeface="+mn-cs"/>
            </a:rPr>
          </a:br>
          <a:r>
            <a:rPr lang="en-US" sz="900" b="0" kern="1200" dirty="0">
              <a:solidFill>
                <a:schemeClr val="tx1"/>
              </a:solidFill>
              <a:effectLst/>
              <a:latin typeface="Comic Sans MS" panose="030F0702030302020204" pitchFamily="66" charset="0"/>
              <a:ea typeface="+mn-ea"/>
              <a:cs typeface="+mn-cs"/>
            </a:rPr>
            <a:t>Karl Landsteiner discovered blood groups</a:t>
          </a:r>
        </a:p>
      </dsp:txBody>
      <dsp:txXfrm>
        <a:off x="27611" y="582080"/>
        <a:ext cx="788086" cy="1363609"/>
      </dsp:txXfrm>
    </dsp:sp>
    <dsp:sp modelId="{9F3377B1-A826-41D5-AED8-21DF3732A378}">
      <dsp:nvSpPr>
        <dsp:cNvPr id="0" name=""/>
        <dsp:cNvSpPr/>
      </dsp:nvSpPr>
      <dsp:spPr>
        <a:xfrm>
          <a:off x="923929" y="1160081"/>
          <a:ext cx="177470" cy="207606"/>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923929" y="1201602"/>
        <a:ext cx="124229" cy="124564"/>
      </dsp:txXfrm>
    </dsp:sp>
    <dsp:sp modelId="{1A1EFFCA-0380-48C3-BD95-EAB525D3A66E}">
      <dsp:nvSpPr>
        <dsp:cNvPr id="0" name=""/>
        <dsp:cNvSpPr/>
      </dsp:nvSpPr>
      <dsp:spPr>
        <a:xfrm>
          <a:off x="1175066" y="557561"/>
          <a:ext cx="837124" cy="141264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latin typeface="Comic Sans MS"/>
            </a:rPr>
            <a:t>1909</a:t>
          </a:r>
          <a:r>
            <a:rPr lang="en-US" sz="900" b="0" kern="1200" dirty="0">
              <a:latin typeface="Comic Sans MS"/>
            </a:rPr>
            <a:t> </a:t>
          </a:r>
          <a:br>
            <a:rPr lang="en-US" sz="900" b="0" kern="1200" dirty="0">
              <a:latin typeface="Comic Sans MS"/>
            </a:rPr>
          </a:br>
          <a:r>
            <a:rPr lang="en-US" sz="900" b="0" kern="1200" dirty="0">
              <a:latin typeface="Comic Sans MS"/>
            </a:rPr>
            <a:t>Development of </a:t>
          </a:r>
          <a:r>
            <a:rPr lang="en-US" sz="900" b="0" kern="1200" dirty="0" err="1">
              <a:latin typeface="Comic Sans MS"/>
            </a:rPr>
            <a:t>Salvarsan</a:t>
          </a:r>
          <a:r>
            <a:rPr lang="en-US" sz="900" b="0" kern="1200" dirty="0">
              <a:latin typeface="Comic Sans MS"/>
            </a:rPr>
            <a:t> 606</a:t>
          </a:r>
        </a:p>
      </dsp:txBody>
      <dsp:txXfrm>
        <a:off x="1199585" y="582080"/>
        <a:ext cx="788086" cy="1363609"/>
      </dsp:txXfrm>
    </dsp:sp>
    <dsp:sp modelId="{45F5DA46-2C90-4A4C-9D2D-959FEC95F454}">
      <dsp:nvSpPr>
        <dsp:cNvPr id="0" name=""/>
        <dsp:cNvSpPr/>
      </dsp:nvSpPr>
      <dsp:spPr>
        <a:xfrm>
          <a:off x="2095903" y="1160081"/>
          <a:ext cx="177470" cy="207606"/>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2095903" y="1201602"/>
        <a:ext cx="124229" cy="124564"/>
      </dsp:txXfrm>
    </dsp:sp>
    <dsp:sp modelId="{A1C8C8B5-0355-4B7D-A92E-ED81D8F20334}">
      <dsp:nvSpPr>
        <dsp:cNvPr id="0" name=""/>
        <dsp:cNvSpPr/>
      </dsp:nvSpPr>
      <dsp:spPr>
        <a:xfrm>
          <a:off x="2347040" y="557561"/>
          <a:ext cx="837124" cy="141264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latin typeface="Comic Sans MS"/>
            </a:rPr>
            <a:t>1928</a:t>
          </a:r>
          <a:br>
            <a:rPr lang="en-US" sz="900" b="0" kern="1200" dirty="0">
              <a:latin typeface="Comic Sans MS"/>
            </a:rPr>
          </a:br>
          <a:r>
            <a:rPr lang="en-US" sz="900" b="0" kern="1200" dirty="0">
              <a:latin typeface="Comic Sans MS"/>
            </a:rPr>
            <a:t>Fleming identifies penicillin</a:t>
          </a:r>
          <a:endParaRPr lang="en-US" sz="900" b="1" kern="1200" dirty="0">
            <a:latin typeface="Comic Sans MS"/>
          </a:endParaRPr>
        </a:p>
      </dsp:txBody>
      <dsp:txXfrm>
        <a:off x="2371559" y="582080"/>
        <a:ext cx="788086" cy="1363609"/>
      </dsp:txXfrm>
    </dsp:sp>
    <dsp:sp modelId="{64B92701-8CCC-4F5A-B93B-6AFE86F530CD}">
      <dsp:nvSpPr>
        <dsp:cNvPr id="0" name=""/>
        <dsp:cNvSpPr/>
      </dsp:nvSpPr>
      <dsp:spPr>
        <a:xfrm>
          <a:off x="3267877" y="1160081"/>
          <a:ext cx="177470" cy="207606"/>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3267877" y="1201602"/>
        <a:ext cx="124229" cy="124564"/>
      </dsp:txXfrm>
    </dsp:sp>
    <dsp:sp modelId="{4E476750-68EA-4294-B36F-4C49F2C308A9}">
      <dsp:nvSpPr>
        <dsp:cNvPr id="0" name=""/>
        <dsp:cNvSpPr/>
      </dsp:nvSpPr>
      <dsp:spPr>
        <a:xfrm>
          <a:off x="3519015" y="557561"/>
          <a:ext cx="837124" cy="141264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latin typeface="Comic Sans MS"/>
            </a:rPr>
            <a:t>1941</a:t>
          </a:r>
          <a:br>
            <a:rPr lang="en-US" sz="900" b="1" kern="1200" dirty="0">
              <a:latin typeface="Comic Sans MS"/>
            </a:rPr>
          </a:br>
          <a:r>
            <a:rPr lang="en-US" sz="900" b="0" kern="1200" dirty="0">
              <a:latin typeface="Comic Sans MS"/>
            </a:rPr>
            <a:t>Florey Chain successfully trial penicillin</a:t>
          </a:r>
        </a:p>
      </dsp:txBody>
      <dsp:txXfrm>
        <a:off x="3543534" y="582080"/>
        <a:ext cx="788086" cy="1363609"/>
      </dsp:txXfrm>
    </dsp:sp>
    <dsp:sp modelId="{135A4B8A-22A0-4157-8274-40DC1295E362}">
      <dsp:nvSpPr>
        <dsp:cNvPr id="0" name=""/>
        <dsp:cNvSpPr/>
      </dsp:nvSpPr>
      <dsp:spPr>
        <a:xfrm>
          <a:off x="4439852" y="1160081"/>
          <a:ext cx="177470" cy="207606"/>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4439852" y="1201602"/>
        <a:ext cx="124229" cy="124564"/>
      </dsp:txXfrm>
    </dsp:sp>
    <dsp:sp modelId="{0FA1809E-C07E-467A-8A53-28FD41C3DD5B}">
      <dsp:nvSpPr>
        <dsp:cNvPr id="0" name=""/>
        <dsp:cNvSpPr/>
      </dsp:nvSpPr>
      <dsp:spPr>
        <a:xfrm>
          <a:off x="4690989" y="557561"/>
          <a:ext cx="837124" cy="141264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latin typeface="Comic Sans MS"/>
            </a:rPr>
            <a:t>1948</a:t>
          </a:r>
          <a:r>
            <a:rPr lang="en-US" sz="900" b="0" kern="1200" dirty="0">
              <a:latin typeface="Comic Sans MS"/>
            </a:rPr>
            <a:t> </a:t>
          </a:r>
          <a:br>
            <a:rPr lang="en-US" sz="900" b="0" kern="1200" dirty="0">
              <a:latin typeface="Comic Sans MS"/>
            </a:rPr>
          </a:br>
          <a:r>
            <a:rPr lang="en-US" sz="900" b="0" kern="1200" dirty="0">
              <a:latin typeface="Comic Sans MS"/>
            </a:rPr>
            <a:t>NHS established</a:t>
          </a:r>
        </a:p>
      </dsp:txBody>
      <dsp:txXfrm>
        <a:off x="4715508" y="582080"/>
        <a:ext cx="788086" cy="1363609"/>
      </dsp:txXfrm>
    </dsp:sp>
    <dsp:sp modelId="{39F1DE40-0BB5-4FED-9BF2-F2DED1C21D78}">
      <dsp:nvSpPr>
        <dsp:cNvPr id="0" name=""/>
        <dsp:cNvSpPr/>
      </dsp:nvSpPr>
      <dsp:spPr>
        <a:xfrm>
          <a:off x="5611826" y="1160081"/>
          <a:ext cx="177470" cy="207606"/>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5611826" y="1201602"/>
        <a:ext cx="124229" cy="124564"/>
      </dsp:txXfrm>
    </dsp:sp>
    <dsp:sp modelId="{0B597F02-13FB-47ED-8F9A-AF9C388554D8}">
      <dsp:nvSpPr>
        <dsp:cNvPr id="0" name=""/>
        <dsp:cNvSpPr/>
      </dsp:nvSpPr>
      <dsp:spPr>
        <a:xfrm>
          <a:off x="5862963" y="557561"/>
          <a:ext cx="837124" cy="141264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latin typeface="Comic Sans MS"/>
            </a:rPr>
            <a:t>1953</a:t>
          </a:r>
        </a:p>
        <a:p>
          <a:pPr marL="0" lvl="0" indent="0" algn="ctr" defTabSz="400050">
            <a:lnSpc>
              <a:spcPct val="90000"/>
            </a:lnSpc>
            <a:spcBef>
              <a:spcPct val="0"/>
            </a:spcBef>
            <a:spcAft>
              <a:spcPct val="35000"/>
            </a:spcAft>
            <a:buNone/>
          </a:pPr>
          <a:r>
            <a:rPr lang="en-US" sz="900" b="0" kern="1200" dirty="0">
              <a:latin typeface="Comic Sans MS"/>
            </a:rPr>
            <a:t>Crick and Watson discover DNA</a:t>
          </a:r>
        </a:p>
      </dsp:txBody>
      <dsp:txXfrm>
        <a:off x="5887482" y="582080"/>
        <a:ext cx="788086" cy="1363609"/>
      </dsp:txXfrm>
    </dsp:sp>
    <dsp:sp modelId="{E194ECD7-5FC5-40BD-8678-C00E6CE79FD8}">
      <dsp:nvSpPr>
        <dsp:cNvPr id="0" name=""/>
        <dsp:cNvSpPr/>
      </dsp:nvSpPr>
      <dsp:spPr>
        <a:xfrm>
          <a:off x="6783800" y="1160081"/>
          <a:ext cx="177470" cy="207606"/>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6783800" y="1201602"/>
        <a:ext cx="124229" cy="124564"/>
      </dsp:txXfrm>
    </dsp:sp>
    <dsp:sp modelId="{4E29470B-A34B-4EB6-82BC-8908B0D8324D}">
      <dsp:nvSpPr>
        <dsp:cNvPr id="0" name=""/>
        <dsp:cNvSpPr/>
      </dsp:nvSpPr>
      <dsp:spPr>
        <a:xfrm>
          <a:off x="7034937" y="557561"/>
          <a:ext cx="837124" cy="141264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914400">
            <a:lnSpc>
              <a:spcPct val="100000"/>
            </a:lnSpc>
            <a:spcBef>
              <a:spcPct val="0"/>
            </a:spcBef>
            <a:spcAft>
              <a:spcPts val="0"/>
            </a:spcAft>
            <a:buNone/>
          </a:pPr>
          <a:r>
            <a:rPr lang="en-US" sz="900" b="1" kern="1200" dirty="0">
              <a:solidFill>
                <a:srgbClr val="000000"/>
              </a:solidFill>
              <a:latin typeface="Comic Sans MS"/>
            </a:rPr>
            <a:t>1967</a:t>
          </a:r>
        </a:p>
        <a:p>
          <a:pPr marL="0" lvl="0" indent="0" algn="ctr" defTabSz="914400">
            <a:lnSpc>
              <a:spcPct val="100000"/>
            </a:lnSpc>
            <a:spcBef>
              <a:spcPct val="0"/>
            </a:spcBef>
            <a:spcAft>
              <a:spcPts val="0"/>
            </a:spcAft>
            <a:buNone/>
          </a:pPr>
          <a:r>
            <a:rPr lang="en-US" sz="900" b="0" kern="1200" dirty="0" err="1">
              <a:solidFill>
                <a:srgbClr val="000000"/>
              </a:solidFill>
              <a:latin typeface="Comic Sans MS"/>
            </a:rPr>
            <a:t>Dr</a:t>
          </a:r>
          <a:r>
            <a:rPr lang="en-US" sz="900" b="0" kern="1200" dirty="0">
              <a:solidFill>
                <a:srgbClr val="000000"/>
              </a:solidFill>
              <a:latin typeface="Comic Sans MS"/>
            </a:rPr>
            <a:t> Christian Barnard completes the first successful heart transplant</a:t>
          </a:r>
        </a:p>
      </dsp:txBody>
      <dsp:txXfrm>
        <a:off x="7059456" y="582080"/>
        <a:ext cx="788086" cy="1363609"/>
      </dsp:txXfrm>
    </dsp:sp>
    <dsp:sp modelId="{10664B83-AB7F-429D-9E01-0BA1F04051BC}">
      <dsp:nvSpPr>
        <dsp:cNvPr id="0" name=""/>
        <dsp:cNvSpPr/>
      </dsp:nvSpPr>
      <dsp:spPr>
        <a:xfrm>
          <a:off x="7955774" y="1160081"/>
          <a:ext cx="177470" cy="207606"/>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7955774" y="1201602"/>
        <a:ext cx="124229" cy="124564"/>
      </dsp:txXfrm>
    </dsp:sp>
    <dsp:sp modelId="{75C4C5BE-F0CE-4A07-8D79-65C85B88771F}">
      <dsp:nvSpPr>
        <dsp:cNvPr id="0" name=""/>
        <dsp:cNvSpPr/>
      </dsp:nvSpPr>
      <dsp:spPr>
        <a:xfrm>
          <a:off x="8206912" y="557561"/>
          <a:ext cx="837124" cy="141264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dirty="0">
              <a:solidFill>
                <a:schemeClr val="tx1"/>
              </a:solidFill>
              <a:latin typeface="Comic Sans MS"/>
            </a:rPr>
            <a:t>1990</a:t>
          </a:r>
          <a:r>
            <a:rPr lang="en-US" sz="900" b="0" kern="1200" dirty="0">
              <a:solidFill>
                <a:schemeClr val="tx1"/>
              </a:solidFill>
              <a:latin typeface="Comic Sans MS"/>
            </a:rPr>
            <a:t> </a:t>
          </a:r>
        </a:p>
        <a:p>
          <a:pPr marL="0" lvl="0" indent="0" algn="ctr" defTabSz="400050">
            <a:lnSpc>
              <a:spcPct val="90000"/>
            </a:lnSpc>
            <a:spcBef>
              <a:spcPct val="0"/>
            </a:spcBef>
            <a:spcAft>
              <a:spcPct val="35000"/>
            </a:spcAft>
            <a:buNone/>
          </a:pPr>
          <a:r>
            <a:rPr lang="en-US" sz="900" b="0" kern="1200" dirty="0">
              <a:solidFill>
                <a:schemeClr val="tx1"/>
              </a:solidFill>
              <a:latin typeface="Comic Sans MS"/>
            </a:rPr>
            <a:t>Human Genome project started</a:t>
          </a:r>
        </a:p>
      </dsp:txBody>
      <dsp:txXfrm>
        <a:off x="8231431" y="582080"/>
        <a:ext cx="788086" cy="13636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587BFF-F493-4B25-8A97-DF97351AAE9C}">
      <dsp:nvSpPr>
        <dsp:cNvPr id="0" name=""/>
        <dsp:cNvSpPr/>
      </dsp:nvSpPr>
      <dsp:spPr>
        <a:xfrm>
          <a:off x="0" y="0"/>
          <a:ext cx="1447578" cy="1580895"/>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US" sz="900" b="1" kern="1200" dirty="0">
              <a:solidFill>
                <a:schemeClr val="tx1"/>
              </a:solidFill>
              <a:effectLst/>
              <a:latin typeface="Comic Sans MS" panose="030F0702030302020204" pitchFamily="66" charset="0"/>
              <a:ea typeface="+mn-ea"/>
              <a:cs typeface="+mn-cs"/>
            </a:rPr>
            <a:t>British sector of the Western Front and trench warfare</a:t>
          </a:r>
        </a:p>
        <a:p>
          <a:pPr marL="0" lvl="0" indent="0" algn="ctr" defTabSz="400050" rtl="0">
            <a:lnSpc>
              <a:spcPct val="90000"/>
            </a:lnSpc>
            <a:spcBef>
              <a:spcPct val="0"/>
            </a:spcBef>
            <a:spcAft>
              <a:spcPct val="35000"/>
            </a:spcAft>
            <a:buNone/>
          </a:pPr>
          <a:r>
            <a:rPr lang="en-US" sz="900" b="0" kern="1200" dirty="0">
              <a:latin typeface="Comic Sans MS"/>
            </a:rPr>
            <a:t>Ypres</a:t>
          </a:r>
        </a:p>
        <a:p>
          <a:pPr marL="0" lvl="0" indent="0" algn="ctr" defTabSz="400050" rtl="0">
            <a:lnSpc>
              <a:spcPct val="90000"/>
            </a:lnSpc>
            <a:spcBef>
              <a:spcPct val="0"/>
            </a:spcBef>
            <a:spcAft>
              <a:spcPct val="35000"/>
            </a:spcAft>
            <a:buNone/>
          </a:pPr>
          <a:r>
            <a:rPr lang="en-US" sz="900" b="0" kern="1200" dirty="0">
              <a:latin typeface="Comic Sans MS"/>
            </a:rPr>
            <a:t>The Somme</a:t>
          </a:r>
        </a:p>
        <a:p>
          <a:pPr marL="0" lvl="0" indent="0" algn="ctr" defTabSz="400050" rtl="0">
            <a:lnSpc>
              <a:spcPct val="90000"/>
            </a:lnSpc>
            <a:spcBef>
              <a:spcPct val="0"/>
            </a:spcBef>
            <a:spcAft>
              <a:spcPct val="35000"/>
            </a:spcAft>
            <a:buNone/>
          </a:pPr>
          <a:r>
            <a:rPr lang="en-US" sz="900" b="0" kern="1200" dirty="0">
              <a:latin typeface="Comic Sans MS"/>
            </a:rPr>
            <a:t>Arras</a:t>
          </a:r>
        </a:p>
        <a:p>
          <a:pPr marL="0" lvl="0" indent="0" algn="ctr" defTabSz="400050" rtl="0">
            <a:lnSpc>
              <a:spcPct val="90000"/>
            </a:lnSpc>
            <a:spcBef>
              <a:spcPct val="0"/>
            </a:spcBef>
            <a:spcAft>
              <a:spcPct val="35000"/>
            </a:spcAft>
            <a:buNone/>
          </a:pPr>
          <a:r>
            <a:rPr lang="en-US" sz="900" b="0" kern="1200" dirty="0" err="1">
              <a:latin typeface="Comic Sans MS"/>
            </a:rPr>
            <a:t>Cambrai</a:t>
          </a:r>
          <a:endParaRPr lang="en-US" sz="900" b="0" kern="1200" dirty="0">
            <a:latin typeface="Comic Sans MS"/>
          </a:endParaRPr>
        </a:p>
        <a:p>
          <a:pPr marL="0" lvl="0" indent="0" algn="ctr" defTabSz="400050" rtl="0">
            <a:lnSpc>
              <a:spcPct val="90000"/>
            </a:lnSpc>
            <a:spcBef>
              <a:spcPct val="0"/>
            </a:spcBef>
            <a:spcAft>
              <a:spcPct val="35000"/>
            </a:spcAft>
            <a:buNone/>
          </a:pPr>
          <a:r>
            <a:rPr lang="en-US" sz="900" b="0" kern="1200" dirty="0">
              <a:latin typeface="Comic Sans MS"/>
            </a:rPr>
            <a:t>Trench system</a:t>
          </a:r>
        </a:p>
      </dsp:txBody>
      <dsp:txXfrm>
        <a:off x="42398" y="42398"/>
        <a:ext cx="1362782" cy="1496099"/>
      </dsp:txXfrm>
    </dsp:sp>
    <dsp:sp modelId="{9F3377B1-A826-41D5-AED8-21DF3732A378}">
      <dsp:nvSpPr>
        <dsp:cNvPr id="0" name=""/>
        <dsp:cNvSpPr/>
      </dsp:nvSpPr>
      <dsp:spPr>
        <a:xfrm>
          <a:off x="1602312" y="600099"/>
          <a:ext cx="328035" cy="380695"/>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1602312" y="676238"/>
        <a:ext cx="229625" cy="228417"/>
      </dsp:txXfrm>
    </dsp:sp>
    <dsp:sp modelId="{1A1EFFCA-0380-48C3-BD95-EAB525D3A66E}">
      <dsp:nvSpPr>
        <dsp:cNvPr id="0" name=""/>
        <dsp:cNvSpPr/>
      </dsp:nvSpPr>
      <dsp:spPr>
        <a:xfrm>
          <a:off x="2066513" y="0"/>
          <a:ext cx="2119337" cy="1580895"/>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t" anchorCtr="0">
          <a:noAutofit/>
        </a:bodyPr>
        <a:lstStyle/>
        <a:p>
          <a:pPr marL="0" lvl="0" indent="0" algn="ctr" defTabSz="400050" rtl="0">
            <a:lnSpc>
              <a:spcPct val="90000"/>
            </a:lnSpc>
            <a:spcBef>
              <a:spcPct val="0"/>
            </a:spcBef>
            <a:spcAft>
              <a:spcPct val="35000"/>
            </a:spcAft>
            <a:buNone/>
          </a:pPr>
          <a:r>
            <a:rPr lang="en-GB" sz="900" b="1" kern="1200" dirty="0">
              <a:solidFill>
                <a:srgbClr val="000000"/>
              </a:solidFill>
              <a:latin typeface="Comic Sans MS"/>
            </a:rPr>
            <a:t>Illness and wounds</a:t>
          </a:r>
        </a:p>
        <a:p>
          <a:pPr marL="0" lvl="0" indent="0" algn="ctr" defTabSz="400050" rtl="0">
            <a:lnSpc>
              <a:spcPct val="90000"/>
            </a:lnSpc>
            <a:spcBef>
              <a:spcPct val="0"/>
            </a:spcBef>
            <a:spcAft>
              <a:spcPct val="35000"/>
            </a:spcAft>
            <a:buNone/>
          </a:pPr>
          <a:r>
            <a:rPr lang="en-GB" sz="900" b="0" kern="1200" dirty="0">
              <a:solidFill>
                <a:srgbClr val="000000"/>
              </a:solidFill>
              <a:latin typeface="Comic Sans MS"/>
            </a:rPr>
            <a:t>Trench fever (PUO)</a:t>
          </a:r>
        </a:p>
        <a:p>
          <a:pPr marL="0" lvl="0" indent="0" algn="ctr" defTabSz="400050" rtl="0">
            <a:lnSpc>
              <a:spcPct val="90000"/>
            </a:lnSpc>
            <a:spcBef>
              <a:spcPct val="0"/>
            </a:spcBef>
            <a:spcAft>
              <a:spcPct val="35000"/>
            </a:spcAft>
            <a:buNone/>
          </a:pPr>
          <a:r>
            <a:rPr lang="en-GB" sz="900" b="0" kern="1200" dirty="0">
              <a:solidFill>
                <a:srgbClr val="000000"/>
              </a:solidFill>
              <a:latin typeface="Comic Sans MS"/>
            </a:rPr>
            <a:t>Trench foot</a:t>
          </a:r>
        </a:p>
        <a:p>
          <a:pPr marL="0" lvl="0" indent="0" algn="ctr" defTabSz="400050" rtl="0">
            <a:lnSpc>
              <a:spcPct val="90000"/>
            </a:lnSpc>
            <a:spcBef>
              <a:spcPct val="0"/>
            </a:spcBef>
            <a:spcAft>
              <a:spcPct val="35000"/>
            </a:spcAft>
            <a:buNone/>
          </a:pPr>
          <a:r>
            <a:rPr lang="en-GB" sz="900" b="0" kern="1200" dirty="0">
              <a:solidFill>
                <a:srgbClr val="000000"/>
              </a:solidFill>
              <a:latin typeface="Comic Sans MS"/>
            </a:rPr>
            <a:t>Dysentery</a:t>
          </a:r>
        </a:p>
        <a:p>
          <a:pPr marL="0" lvl="0" indent="0" algn="ctr" defTabSz="400050" rtl="0">
            <a:lnSpc>
              <a:spcPct val="90000"/>
            </a:lnSpc>
            <a:spcBef>
              <a:spcPct val="0"/>
            </a:spcBef>
            <a:spcAft>
              <a:spcPct val="35000"/>
            </a:spcAft>
            <a:buNone/>
          </a:pPr>
          <a:r>
            <a:rPr lang="en-GB" sz="900" b="0" kern="1200" dirty="0">
              <a:solidFill>
                <a:srgbClr val="000000"/>
              </a:solidFill>
              <a:latin typeface="Comic Sans MS"/>
            </a:rPr>
            <a:t>Shell shock</a:t>
          </a:r>
        </a:p>
        <a:p>
          <a:pPr marL="0" lvl="0" indent="0" algn="ctr" defTabSz="400050" rtl="0">
            <a:lnSpc>
              <a:spcPct val="90000"/>
            </a:lnSpc>
            <a:spcBef>
              <a:spcPct val="0"/>
            </a:spcBef>
            <a:spcAft>
              <a:spcPct val="35000"/>
            </a:spcAft>
            <a:buNone/>
          </a:pPr>
          <a:r>
            <a:rPr lang="en-GB" sz="900" b="0" kern="1200" dirty="0">
              <a:solidFill>
                <a:srgbClr val="000000"/>
              </a:solidFill>
              <a:latin typeface="Comic Sans MS"/>
            </a:rPr>
            <a:t>Infection</a:t>
          </a:r>
        </a:p>
        <a:p>
          <a:pPr marL="0" lvl="0" indent="0" algn="ctr" defTabSz="400050" rtl="0">
            <a:lnSpc>
              <a:spcPct val="90000"/>
            </a:lnSpc>
            <a:spcBef>
              <a:spcPct val="0"/>
            </a:spcBef>
            <a:spcAft>
              <a:spcPct val="35000"/>
            </a:spcAft>
            <a:buNone/>
          </a:pPr>
          <a:r>
            <a:rPr lang="en-GB" sz="900" b="0" kern="1200" dirty="0">
              <a:solidFill>
                <a:srgbClr val="000000"/>
              </a:solidFill>
              <a:latin typeface="Comic Sans MS"/>
            </a:rPr>
            <a:t>Gas</a:t>
          </a:r>
          <a:r>
            <a:rPr lang="en-GB" sz="900" b="1" kern="1200" dirty="0">
              <a:solidFill>
                <a:srgbClr val="000000"/>
              </a:solidFill>
              <a:latin typeface="Comic Sans MS"/>
            </a:rPr>
            <a:t> </a:t>
          </a:r>
        </a:p>
      </dsp:txBody>
      <dsp:txXfrm>
        <a:off x="2112816" y="46303"/>
        <a:ext cx="2026731" cy="1488289"/>
      </dsp:txXfrm>
    </dsp:sp>
    <dsp:sp modelId="{45F5DA46-2C90-4A4C-9D2D-959FEC95F454}">
      <dsp:nvSpPr>
        <dsp:cNvPr id="0" name=""/>
        <dsp:cNvSpPr/>
      </dsp:nvSpPr>
      <dsp:spPr>
        <a:xfrm>
          <a:off x="4339357" y="600099"/>
          <a:ext cx="325433" cy="380695"/>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4339357" y="676238"/>
        <a:ext cx="227803" cy="228417"/>
      </dsp:txXfrm>
    </dsp:sp>
    <dsp:sp modelId="{0FA1809E-C07E-467A-8A53-28FD41C3DD5B}">
      <dsp:nvSpPr>
        <dsp:cNvPr id="0" name=""/>
        <dsp:cNvSpPr/>
      </dsp:nvSpPr>
      <dsp:spPr>
        <a:xfrm>
          <a:off x="4799876" y="0"/>
          <a:ext cx="2071627" cy="1580895"/>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t" anchorCtr="0">
          <a:noAutofit/>
        </a:bodyPr>
        <a:lstStyle/>
        <a:p>
          <a:pPr marL="0" lvl="0" indent="0" algn="ctr" defTabSz="400050" rtl="0">
            <a:lnSpc>
              <a:spcPct val="90000"/>
            </a:lnSpc>
            <a:spcBef>
              <a:spcPct val="0"/>
            </a:spcBef>
            <a:spcAft>
              <a:spcPct val="35000"/>
            </a:spcAft>
            <a:buNone/>
          </a:pPr>
          <a:r>
            <a:rPr lang="en-GB" sz="900" b="1" kern="1200" dirty="0">
              <a:solidFill>
                <a:schemeClr val="tx1"/>
              </a:solidFill>
              <a:effectLst/>
              <a:latin typeface="Comic Sans MS" panose="030F0702030302020204" pitchFamily="66" charset="0"/>
              <a:ea typeface="+mn-ea"/>
              <a:cs typeface="+mn-cs"/>
            </a:rPr>
            <a:t>Helping the wounded</a:t>
          </a:r>
        </a:p>
        <a:p>
          <a:pPr marL="0" lvl="0" indent="0" algn="ctr" defTabSz="400050" rtl="0">
            <a:lnSpc>
              <a:spcPct val="90000"/>
            </a:lnSpc>
            <a:spcBef>
              <a:spcPct val="0"/>
            </a:spcBef>
            <a:spcAft>
              <a:spcPct val="35000"/>
            </a:spcAft>
            <a:buNone/>
          </a:pPr>
          <a:r>
            <a:rPr lang="en-GB" sz="900" b="0" kern="1200" dirty="0">
              <a:solidFill>
                <a:schemeClr val="tx1"/>
              </a:solidFill>
              <a:effectLst/>
              <a:latin typeface="Comic Sans MS" panose="030F0702030302020204" pitchFamily="66" charset="0"/>
              <a:ea typeface="+mn-ea"/>
              <a:cs typeface="+mn-cs"/>
            </a:rPr>
            <a:t>Chain of evacuation</a:t>
          </a:r>
        </a:p>
        <a:p>
          <a:pPr marL="0" lvl="0" indent="0" algn="ctr" defTabSz="400050" rtl="0">
            <a:lnSpc>
              <a:spcPct val="90000"/>
            </a:lnSpc>
            <a:spcBef>
              <a:spcPct val="0"/>
            </a:spcBef>
            <a:spcAft>
              <a:spcPct val="35000"/>
            </a:spcAft>
            <a:buNone/>
          </a:pPr>
          <a:r>
            <a:rPr lang="en-GB" sz="900" b="0" kern="1200" dirty="0">
              <a:solidFill>
                <a:schemeClr val="tx1"/>
              </a:solidFill>
              <a:effectLst/>
              <a:latin typeface="Comic Sans MS" panose="030F0702030302020204" pitchFamily="66" charset="0"/>
              <a:ea typeface="+mn-ea"/>
              <a:cs typeface="+mn-cs"/>
            </a:rPr>
            <a:t>Royal Army Medical Corps</a:t>
          </a:r>
        </a:p>
        <a:p>
          <a:pPr marL="0" lvl="0" indent="0" algn="ctr" defTabSz="400050" rtl="0">
            <a:lnSpc>
              <a:spcPct val="90000"/>
            </a:lnSpc>
            <a:spcBef>
              <a:spcPct val="0"/>
            </a:spcBef>
            <a:spcAft>
              <a:spcPct val="35000"/>
            </a:spcAft>
            <a:buNone/>
          </a:pPr>
          <a:r>
            <a:rPr lang="en-GB" sz="900" b="0" kern="1200" dirty="0">
              <a:solidFill>
                <a:schemeClr val="tx1"/>
              </a:solidFill>
              <a:effectLst/>
              <a:latin typeface="Comic Sans MS" panose="030F0702030302020204" pitchFamily="66" charset="0"/>
              <a:ea typeface="+mn-ea"/>
              <a:cs typeface="+mn-cs"/>
            </a:rPr>
            <a:t>Alexandra Nurses</a:t>
          </a:r>
        </a:p>
        <a:p>
          <a:pPr marL="0" lvl="0" indent="0" algn="ctr" defTabSz="400050" rtl="0">
            <a:lnSpc>
              <a:spcPct val="90000"/>
            </a:lnSpc>
            <a:spcBef>
              <a:spcPct val="0"/>
            </a:spcBef>
            <a:spcAft>
              <a:spcPct val="35000"/>
            </a:spcAft>
            <a:buNone/>
          </a:pPr>
          <a:r>
            <a:rPr lang="en-GB" sz="900" b="0" kern="1200" dirty="0">
              <a:solidFill>
                <a:schemeClr val="tx1"/>
              </a:solidFill>
              <a:effectLst/>
              <a:latin typeface="Comic Sans MS" panose="030F0702030302020204" pitchFamily="66" charset="0"/>
              <a:ea typeface="+mn-ea"/>
              <a:cs typeface="+mn-cs"/>
            </a:rPr>
            <a:t>Female Auxiliary Nursing Yeomanry</a:t>
          </a:r>
        </a:p>
        <a:p>
          <a:pPr marL="0" lvl="0" indent="0" algn="ctr" defTabSz="400050" rtl="0">
            <a:lnSpc>
              <a:spcPct val="90000"/>
            </a:lnSpc>
            <a:spcBef>
              <a:spcPct val="0"/>
            </a:spcBef>
            <a:spcAft>
              <a:spcPct val="35000"/>
            </a:spcAft>
            <a:buNone/>
          </a:pPr>
          <a:r>
            <a:rPr lang="en-GB" sz="900" b="0" kern="1200" dirty="0">
              <a:solidFill>
                <a:schemeClr val="tx1"/>
              </a:solidFill>
              <a:effectLst/>
              <a:latin typeface="Comic Sans MS" panose="030F0702030302020204" pitchFamily="66" charset="0"/>
              <a:ea typeface="+mn-ea"/>
              <a:cs typeface="+mn-cs"/>
            </a:rPr>
            <a:t>Volunteer Aid Detachments</a:t>
          </a:r>
        </a:p>
      </dsp:txBody>
      <dsp:txXfrm>
        <a:off x="4846179" y="46303"/>
        <a:ext cx="1979021" cy="1488289"/>
      </dsp:txXfrm>
    </dsp:sp>
    <dsp:sp modelId="{39F1DE40-0BB5-4FED-9BF2-F2DED1C21D78}">
      <dsp:nvSpPr>
        <dsp:cNvPr id="0" name=""/>
        <dsp:cNvSpPr/>
      </dsp:nvSpPr>
      <dsp:spPr>
        <a:xfrm>
          <a:off x="7025009" y="600099"/>
          <a:ext cx="325433" cy="380695"/>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latin typeface="Comic Sans MS" panose="030F0702030302020204" pitchFamily="66" charset="0"/>
          </a:endParaRPr>
        </a:p>
      </dsp:txBody>
      <dsp:txXfrm>
        <a:off x="7025009" y="676238"/>
        <a:ext cx="227803" cy="228417"/>
      </dsp:txXfrm>
    </dsp:sp>
    <dsp:sp modelId="{0B597F02-13FB-47ED-8F9A-AF9C388554D8}">
      <dsp:nvSpPr>
        <dsp:cNvPr id="0" name=""/>
        <dsp:cNvSpPr/>
      </dsp:nvSpPr>
      <dsp:spPr>
        <a:xfrm>
          <a:off x="7485528" y="0"/>
          <a:ext cx="2045562" cy="1580895"/>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t" anchorCtr="0">
          <a:noAutofit/>
        </a:bodyPr>
        <a:lstStyle/>
        <a:p>
          <a:pPr marL="0" lvl="0" indent="0" algn="ctr" defTabSz="400050" rtl="0">
            <a:lnSpc>
              <a:spcPct val="90000"/>
            </a:lnSpc>
            <a:spcBef>
              <a:spcPct val="0"/>
            </a:spcBef>
            <a:spcAft>
              <a:spcPct val="35000"/>
            </a:spcAft>
            <a:buNone/>
          </a:pPr>
          <a:r>
            <a:rPr lang="en-GB" sz="900" b="1" kern="1200" dirty="0">
              <a:solidFill>
                <a:schemeClr val="tx1"/>
              </a:solidFill>
              <a:effectLst/>
              <a:latin typeface="Comic Sans MS" panose="030F0702030302020204" pitchFamily="66" charset="0"/>
              <a:ea typeface="+mn-ea"/>
              <a:cs typeface="+mn-cs"/>
            </a:rPr>
            <a:t>Impact of the Western Front on medicine and treatment</a:t>
          </a:r>
        </a:p>
        <a:p>
          <a:pPr marL="0" lvl="0" indent="0" algn="ctr" defTabSz="400050" rtl="0">
            <a:lnSpc>
              <a:spcPct val="90000"/>
            </a:lnSpc>
            <a:spcBef>
              <a:spcPct val="0"/>
            </a:spcBef>
            <a:spcAft>
              <a:spcPct val="35000"/>
            </a:spcAft>
            <a:buNone/>
          </a:pPr>
          <a:r>
            <a:rPr lang="en-GB" sz="900" b="0" kern="1200" dirty="0">
              <a:solidFill>
                <a:schemeClr val="tx1"/>
              </a:solidFill>
              <a:effectLst/>
              <a:latin typeface="Comic Sans MS" panose="030F0702030302020204" pitchFamily="66" charset="0"/>
              <a:ea typeface="+mn-ea"/>
              <a:cs typeface="+mn-cs"/>
            </a:rPr>
            <a:t>Thomas Splint</a:t>
          </a:r>
        </a:p>
        <a:p>
          <a:pPr marL="0" lvl="0" indent="0" algn="ctr" defTabSz="400050" rtl="0">
            <a:lnSpc>
              <a:spcPct val="90000"/>
            </a:lnSpc>
            <a:spcBef>
              <a:spcPct val="0"/>
            </a:spcBef>
            <a:spcAft>
              <a:spcPct val="35000"/>
            </a:spcAft>
            <a:buNone/>
          </a:pPr>
          <a:r>
            <a:rPr lang="en-GB" sz="900" b="0" kern="1200" dirty="0">
              <a:solidFill>
                <a:schemeClr val="tx1"/>
              </a:solidFill>
              <a:effectLst/>
              <a:latin typeface="Comic Sans MS" panose="030F0702030302020204" pitchFamily="66" charset="0"/>
              <a:ea typeface="+mn-ea"/>
              <a:cs typeface="+mn-cs"/>
            </a:rPr>
            <a:t>Mobile x-ray machines</a:t>
          </a:r>
        </a:p>
        <a:p>
          <a:pPr marL="0" lvl="0" indent="0" algn="ctr" defTabSz="400050" rtl="0">
            <a:lnSpc>
              <a:spcPct val="90000"/>
            </a:lnSpc>
            <a:spcBef>
              <a:spcPct val="0"/>
            </a:spcBef>
            <a:spcAft>
              <a:spcPct val="35000"/>
            </a:spcAft>
            <a:buNone/>
          </a:pPr>
          <a:r>
            <a:rPr lang="en-GB" sz="900" b="0" kern="1200" dirty="0">
              <a:solidFill>
                <a:schemeClr val="tx1"/>
              </a:solidFill>
              <a:effectLst/>
              <a:latin typeface="Comic Sans MS" panose="030F0702030302020204" pitchFamily="66" charset="0"/>
              <a:ea typeface="+mn-ea"/>
              <a:cs typeface="+mn-cs"/>
            </a:rPr>
            <a:t>Blood transfusions</a:t>
          </a:r>
        </a:p>
        <a:p>
          <a:pPr marL="0" lvl="0" indent="0" algn="ctr" defTabSz="400050" rtl="0">
            <a:lnSpc>
              <a:spcPct val="90000"/>
            </a:lnSpc>
            <a:spcBef>
              <a:spcPct val="0"/>
            </a:spcBef>
            <a:spcAft>
              <a:spcPct val="35000"/>
            </a:spcAft>
            <a:buNone/>
          </a:pPr>
          <a:r>
            <a:rPr lang="en-GB" sz="900" b="0" kern="1200" dirty="0">
              <a:solidFill>
                <a:schemeClr val="tx1"/>
              </a:solidFill>
              <a:effectLst/>
              <a:latin typeface="Comic Sans MS" panose="030F0702030302020204" pitchFamily="66" charset="0"/>
              <a:ea typeface="+mn-ea"/>
              <a:cs typeface="+mn-cs"/>
            </a:rPr>
            <a:t>Blood banks</a:t>
          </a:r>
        </a:p>
        <a:p>
          <a:pPr marL="0" lvl="0" indent="0" algn="ctr" defTabSz="400050" rtl="0">
            <a:lnSpc>
              <a:spcPct val="90000"/>
            </a:lnSpc>
            <a:spcBef>
              <a:spcPct val="0"/>
            </a:spcBef>
            <a:spcAft>
              <a:spcPct val="35000"/>
            </a:spcAft>
            <a:buNone/>
          </a:pPr>
          <a:r>
            <a:rPr lang="en-GB" sz="900" b="0" kern="1200" dirty="0">
              <a:solidFill>
                <a:schemeClr val="tx1"/>
              </a:solidFill>
              <a:effectLst/>
              <a:latin typeface="Comic Sans MS" panose="030F0702030302020204" pitchFamily="66" charset="0"/>
              <a:ea typeface="+mn-ea"/>
              <a:cs typeface="+mn-cs"/>
            </a:rPr>
            <a:t>Brain surgery</a:t>
          </a:r>
        </a:p>
        <a:p>
          <a:pPr marL="0" lvl="0" indent="0" algn="ctr" defTabSz="400050" rtl="0">
            <a:lnSpc>
              <a:spcPct val="90000"/>
            </a:lnSpc>
            <a:spcBef>
              <a:spcPct val="0"/>
            </a:spcBef>
            <a:spcAft>
              <a:spcPct val="35000"/>
            </a:spcAft>
            <a:buNone/>
          </a:pPr>
          <a:r>
            <a:rPr lang="en-GB" sz="900" b="0" kern="1200" dirty="0">
              <a:solidFill>
                <a:schemeClr val="tx1"/>
              </a:solidFill>
              <a:effectLst/>
              <a:latin typeface="Comic Sans MS" panose="030F0702030302020204" pitchFamily="66" charset="0"/>
              <a:ea typeface="+mn-ea"/>
              <a:cs typeface="+mn-cs"/>
            </a:rPr>
            <a:t>Plastic surgery</a:t>
          </a:r>
          <a:endParaRPr lang="en-GB" sz="900" b="0" kern="1200" dirty="0">
            <a:solidFill>
              <a:srgbClr val="000000"/>
            </a:solidFill>
            <a:latin typeface="Comic Sans MS"/>
          </a:endParaRPr>
        </a:p>
      </dsp:txBody>
      <dsp:txXfrm>
        <a:off x="7531831" y="46303"/>
        <a:ext cx="1952956" cy="1488289"/>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AE909F-9E6A-4E7A-BFA2-2294594F3676}" type="datetimeFigureOut">
              <a:rPr lang="en-GB" smtClean="0"/>
              <a:t>15/11/2024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6C1D5A-BCDE-4E18-84F6-9F6C8A6014C9}" type="slidenum">
              <a:rPr lang="en-GB" smtClean="0"/>
              <a:t>‹#›</a:t>
            </a:fld>
            <a:endParaRPr lang="en-GB"/>
          </a:p>
        </p:txBody>
      </p:sp>
    </p:spTree>
    <p:extLst>
      <p:ext uri="{BB962C8B-B14F-4D97-AF65-F5344CB8AC3E}">
        <p14:creationId xmlns:p14="http://schemas.microsoft.com/office/powerpoint/2010/main" val="3209871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514600" y="857250"/>
            <a:ext cx="4114800" cy="2314575"/>
          </a:xfrm>
        </p:spPr>
      </p:sp>
      <p:sp>
        <p:nvSpPr>
          <p:cNvPr id="3" name="Notes Placeholder 2"/>
          <p:cNvSpPr>
            <a:spLocks noGrp="1"/>
          </p:cNvSpPr>
          <p:nvPr>
            <p:ph type="body" idx="1"/>
          </p:nvPr>
        </p:nvSpPr>
        <p:spPr/>
        <p:txBody>
          <a:bodyPr/>
          <a:lstStyle/>
          <a:p>
            <a:r>
              <a:rPr lang="en-US" dirty="0"/>
              <a:t>12</a:t>
            </a:r>
          </a:p>
        </p:txBody>
      </p:sp>
      <p:sp>
        <p:nvSpPr>
          <p:cNvPr id="4" name="Slide Number Placeholder 3"/>
          <p:cNvSpPr>
            <a:spLocks noGrp="1"/>
          </p:cNvSpPr>
          <p:nvPr>
            <p:ph type="sldNum" sz="quarter" idx="5"/>
          </p:nvPr>
        </p:nvSpPr>
        <p:spPr/>
        <p:txBody>
          <a:bodyPr/>
          <a:lstStyle/>
          <a:p>
            <a:fld id="{CCC39FE4-378B-9444-B8CC-52A98B64318A}" type="slidenum">
              <a:rPr lang="en-US" smtClean="0"/>
              <a:t>10</a:t>
            </a:fld>
            <a:endParaRPr lang="en-US"/>
          </a:p>
        </p:txBody>
      </p:sp>
    </p:spTree>
    <p:extLst>
      <p:ext uri="{BB962C8B-B14F-4D97-AF65-F5344CB8AC3E}">
        <p14:creationId xmlns:p14="http://schemas.microsoft.com/office/powerpoint/2010/main" val="24444657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514600" y="857250"/>
            <a:ext cx="4114800" cy="2314575"/>
          </a:xfrm>
        </p:spPr>
      </p:sp>
      <p:sp>
        <p:nvSpPr>
          <p:cNvPr id="3" name="Notes Placeholder 2"/>
          <p:cNvSpPr>
            <a:spLocks noGrp="1"/>
          </p:cNvSpPr>
          <p:nvPr>
            <p:ph type="body" idx="1"/>
          </p:nvPr>
        </p:nvSpPr>
        <p:spPr/>
        <p:txBody>
          <a:bodyPr/>
          <a:lstStyle/>
          <a:p>
            <a:r>
              <a:rPr lang="en-US" dirty="0"/>
              <a:t>12</a:t>
            </a:r>
          </a:p>
        </p:txBody>
      </p:sp>
      <p:sp>
        <p:nvSpPr>
          <p:cNvPr id="4" name="Slide Number Placeholder 3"/>
          <p:cNvSpPr>
            <a:spLocks noGrp="1"/>
          </p:cNvSpPr>
          <p:nvPr>
            <p:ph type="sldNum" sz="quarter" idx="5"/>
          </p:nvPr>
        </p:nvSpPr>
        <p:spPr/>
        <p:txBody>
          <a:bodyPr/>
          <a:lstStyle/>
          <a:p>
            <a:fld id="{CCC39FE4-378B-9444-B8CC-52A98B64318A}" type="slidenum">
              <a:rPr lang="en-US" smtClean="0"/>
              <a:t>11</a:t>
            </a:fld>
            <a:endParaRPr lang="en-US"/>
          </a:p>
        </p:txBody>
      </p:sp>
    </p:spTree>
    <p:extLst>
      <p:ext uri="{BB962C8B-B14F-4D97-AF65-F5344CB8AC3E}">
        <p14:creationId xmlns:p14="http://schemas.microsoft.com/office/powerpoint/2010/main" val="2444465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514600" y="857250"/>
            <a:ext cx="4114800" cy="2314575"/>
          </a:xfrm>
        </p:spPr>
      </p:sp>
      <p:sp>
        <p:nvSpPr>
          <p:cNvPr id="3" name="Notes Placeholder 2"/>
          <p:cNvSpPr>
            <a:spLocks noGrp="1"/>
          </p:cNvSpPr>
          <p:nvPr>
            <p:ph type="body" idx="1"/>
          </p:nvPr>
        </p:nvSpPr>
        <p:spPr/>
        <p:txBody>
          <a:bodyPr/>
          <a:lstStyle/>
          <a:p>
            <a:r>
              <a:rPr lang="en-US" dirty="0"/>
              <a:t>12</a:t>
            </a:r>
          </a:p>
        </p:txBody>
      </p:sp>
      <p:sp>
        <p:nvSpPr>
          <p:cNvPr id="4" name="Slide Number Placeholder 3"/>
          <p:cNvSpPr>
            <a:spLocks noGrp="1"/>
          </p:cNvSpPr>
          <p:nvPr>
            <p:ph type="sldNum" sz="quarter" idx="5"/>
          </p:nvPr>
        </p:nvSpPr>
        <p:spPr/>
        <p:txBody>
          <a:bodyPr/>
          <a:lstStyle/>
          <a:p>
            <a:fld id="{CCC39FE4-378B-9444-B8CC-52A98B64318A}" type="slidenum">
              <a:rPr lang="en-US" smtClean="0"/>
              <a:t>12</a:t>
            </a:fld>
            <a:endParaRPr lang="en-US"/>
          </a:p>
        </p:txBody>
      </p:sp>
    </p:spTree>
    <p:extLst>
      <p:ext uri="{BB962C8B-B14F-4D97-AF65-F5344CB8AC3E}">
        <p14:creationId xmlns:p14="http://schemas.microsoft.com/office/powerpoint/2010/main" val="24444657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0550" y="4723425"/>
            <a:ext cx="5444475" cy="4474825"/>
          </a:xfrm>
          <a:prstGeom prst="rect">
            <a:avLst/>
          </a:prstGeom>
          <a:noFill/>
          <a:ln>
            <a:noFill/>
          </a:ln>
        </p:spPr>
        <p:txBody>
          <a:bodyPr lIns="91425" tIns="91425" rIns="91425" bIns="91425" anchor="ctr" anchorCtr="0">
            <a:noAutofit/>
          </a:bodyPr>
          <a:lstStyle/>
          <a:p>
            <a:pPr lvl="0">
              <a:spcBef>
                <a:spcPts val="0"/>
              </a:spcBef>
              <a:buNone/>
            </a:pPr>
            <a:r>
              <a:rPr lang="en-GB"/>
              <a:t>6-9 MEAs</a:t>
            </a:r>
            <a:r>
              <a:rPr lang="en-GB" baseline="0"/>
              <a:t> without sentence starters, more conceptual</a:t>
            </a:r>
            <a:endParaRPr/>
          </a:p>
        </p:txBody>
      </p:sp>
      <p:sp>
        <p:nvSpPr>
          <p:cNvPr id="82" name="Shape 82"/>
          <p:cNvSpPr>
            <a:spLocks noGrp="1" noRot="1" noChangeAspect="1"/>
          </p:cNvSpPr>
          <p:nvPr>
            <p:ph type="sldImg" idx="2"/>
          </p:nvPr>
        </p:nvSpPr>
        <p:spPr>
          <a:xfrm>
            <a:off x="88900" y="746125"/>
            <a:ext cx="6629400" cy="3729038"/>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35383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C3CD-C97A-0D89-0CB6-2B224668F8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74D378-744A-16D3-5EBC-10018C063BA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17BA668-5B0E-11E7-6D3C-FAF32960EDA8}"/>
              </a:ext>
            </a:extLst>
          </p:cNvPr>
          <p:cNvSpPr>
            <a:spLocks noGrp="1"/>
          </p:cNvSpPr>
          <p:nvPr>
            <p:ph type="dt" sz="half" idx="10"/>
          </p:nvPr>
        </p:nvSpPr>
        <p:spPr/>
        <p:txBody>
          <a:bodyPr/>
          <a:lstStyle/>
          <a:p>
            <a:fld id="{615707D8-430F-4124-9461-BDA74E7ED6E7}" type="datetimeFigureOut">
              <a:rPr lang="en-GB" smtClean="0"/>
              <a:t>15/11/2024</a:t>
            </a:fld>
            <a:endParaRPr lang="en-GB"/>
          </a:p>
        </p:txBody>
      </p:sp>
      <p:sp>
        <p:nvSpPr>
          <p:cNvPr id="5" name="Footer Placeholder 4">
            <a:extLst>
              <a:ext uri="{FF2B5EF4-FFF2-40B4-BE49-F238E27FC236}">
                <a16:creationId xmlns:a16="http://schemas.microsoft.com/office/drawing/2014/main" id="{318CF33F-EA56-7D07-1C5E-B0CE15863E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7923E1-ECB6-F3F8-A551-DA6ECB1A5CC0}"/>
              </a:ext>
            </a:extLst>
          </p:cNvPr>
          <p:cNvSpPr>
            <a:spLocks noGrp="1"/>
          </p:cNvSpPr>
          <p:nvPr>
            <p:ph type="sldNum" sz="quarter" idx="12"/>
          </p:nvPr>
        </p:nvSpPr>
        <p:spPr/>
        <p:txBody>
          <a:bodyPr/>
          <a:lstStyle/>
          <a:p>
            <a:fld id="{F249030C-DFBE-4E22-8DEE-6F1297E225C2}" type="slidenum">
              <a:rPr lang="en-GB" smtClean="0"/>
              <a:t>‹#›</a:t>
            </a:fld>
            <a:endParaRPr lang="en-GB"/>
          </a:p>
        </p:txBody>
      </p:sp>
    </p:spTree>
    <p:extLst>
      <p:ext uri="{BB962C8B-B14F-4D97-AF65-F5344CB8AC3E}">
        <p14:creationId xmlns:p14="http://schemas.microsoft.com/office/powerpoint/2010/main" val="31151799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26CA1-AE66-1EFC-D8A1-5A19DB3F69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E30E74-0037-CE9E-7A3D-B7D8B94441A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703CD1-0540-D5C9-8D5A-F1719178D055}"/>
              </a:ext>
            </a:extLst>
          </p:cNvPr>
          <p:cNvSpPr>
            <a:spLocks noGrp="1"/>
          </p:cNvSpPr>
          <p:nvPr>
            <p:ph type="dt" sz="half" idx="10"/>
          </p:nvPr>
        </p:nvSpPr>
        <p:spPr/>
        <p:txBody>
          <a:bodyPr/>
          <a:lstStyle/>
          <a:p>
            <a:fld id="{615707D8-430F-4124-9461-BDA74E7ED6E7}" type="datetimeFigureOut">
              <a:rPr lang="en-GB" smtClean="0"/>
              <a:t>15/11/2024</a:t>
            </a:fld>
            <a:endParaRPr lang="en-GB"/>
          </a:p>
        </p:txBody>
      </p:sp>
      <p:sp>
        <p:nvSpPr>
          <p:cNvPr id="5" name="Footer Placeholder 4">
            <a:extLst>
              <a:ext uri="{FF2B5EF4-FFF2-40B4-BE49-F238E27FC236}">
                <a16:creationId xmlns:a16="http://schemas.microsoft.com/office/drawing/2014/main" id="{7F71F70B-5451-269D-4245-0E8D9EBFB3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DDBC25-B744-077F-D8DE-5420C6325DCB}"/>
              </a:ext>
            </a:extLst>
          </p:cNvPr>
          <p:cNvSpPr>
            <a:spLocks noGrp="1"/>
          </p:cNvSpPr>
          <p:nvPr>
            <p:ph type="sldNum" sz="quarter" idx="12"/>
          </p:nvPr>
        </p:nvSpPr>
        <p:spPr/>
        <p:txBody>
          <a:bodyPr/>
          <a:lstStyle/>
          <a:p>
            <a:fld id="{F249030C-DFBE-4E22-8DEE-6F1297E225C2}" type="slidenum">
              <a:rPr lang="en-GB" smtClean="0"/>
              <a:t>‹#›</a:t>
            </a:fld>
            <a:endParaRPr lang="en-GB"/>
          </a:p>
        </p:txBody>
      </p:sp>
    </p:spTree>
    <p:extLst>
      <p:ext uri="{BB962C8B-B14F-4D97-AF65-F5344CB8AC3E}">
        <p14:creationId xmlns:p14="http://schemas.microsoft.com/office/powerpoint/2010/main" val="3087851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A7F27-BB45-A039-0561-F99D2B6C9F9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0F4E42B-5E37-3E01-46B7-910E4450E56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8B1C5E-4374-170A-DAE2-CA5B8C493CC6}"/>
              </a:ext>
            </a:extLst>
          </p:cNvPr>
          <p:cNvSpPr>
            <a:spLocks noGrp="1"/>
          </p:cNvSpPr>
          <p:nvPr>
            <p:ph type="dt" sz="half" idx="10"/>
          </p:nvPr>
        </p:nvSpPr>
        <p:spPr/>
        <p:txBody>
          <a:bodyPr/>
          <a:lstStyle/>
          <a:p>
            <a:fld id="{615707D8-430F-4124-9461-BDA74E7ED6E7}" type="datetimeFigureOut">
              <a:rPr lang="en-GB" smtClean="0"/>
              <a:t>15/11/2024</a:t>
            </a:fld>
            <a:endParaRPr lang="en-GB"/>
          </a:p>
        </p:txBody>
      </p:sp>
      <p:sp>
        <p:nvSpPr>
          <p:cNvPr id="5" name="Footer Placeholder 4">
            <a:extLst>
              <a:ext uri="{FF2B5EF4-FFF2-40B4-BE49-F238E27FC236}">
                <a16:creationId xmlns:a16="http://schemas.microsoft.com/office/drawing/2014/main" id="{367E774D-220E-87BB-FEB6-30E60DB115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5915D5-281D-3D37-33F9-4A1C24A05B7A}"/>
              </a:ext>
            </a:extLst>
          </p:cNvPr>
          <p:cNvSpPr>
            <a:spLocks noGrp="1"/>
          </p:cNvSpPr>
          <p:nvPr>
            <p:ph type="sldNum" sz="quarter" idx="12"/>
          </p:nvPr>
        </p:nvSpPr>
        <p:spPr/>
        <p:txBody>
          <a:bodyPr/>
          <a:lstStyle/>
          <a:p>
            <a:fld id="{F249030C-DFBE-4E22-8DEE-6F1297E225C2}" type="slidenum">
              <a:rPr lang="en-GB" smtClean="0"/>
              <a:t>‹#›</a:t>
            </a:fld>
            <a:endParaRPr lang="en-GB"/>
          </a:p>
        </p:txBody>
      </p:sp>
    </p:spTree>
    <p:extLst>
      <p:ext uri="{BB962C8B-B14F-4D97-AF65-F5344CB8AC3E}">
        <p14:creationId xmlns:p14="http://schemas.microsoft.com/office/powerpoint/2010/main" val="37627083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05EAE-60FB-A2AE-0A82-A770C249C0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CE9C3A-CEAC-16AA-B2A5-1CD3369CE08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D9224B0-3E1B-CC7B-7F5A-A629A964670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9CF53CA-E866-8D1D-9536-0D74C8C56DD4}"/>
              </a:ext>
            </a:extLst>
          </p:cNvPr>
          <p:cNvSpPr>
            <a:spLocks noGrp="1"/>
          </p:cNvSpPr>
          <p:nvPr>
            <p:ph type="dt" sz="half" idx="10"/>
          </p:nvPr>
        </p:nvSpPr>
        <p:spPr/>
        <p:txBody>
          <a:bodyPr/>
          <a:lstStyle/>
          <a:p>
            <a:fld id="{615707D8-430F-4124-9461-BDA74E7ED6E7}" type="datetimeFigureOut">
              <a:rPr lang="en-GB" smtClean="0"/>
              <a:t>15/11/2024</a:t>
            </a:fld>
            <a:endParaRPr lang="en-GB"/>
          </a:p>
        </p:txBody>
      </p:sp>
      <p:sp>
        <p:nvSpPr>
          <p:cNvPr id="6" name="Footer Placeholder 5">
            <a:extLst>
              <a:ext uri="{FF2B5EF4-FFF2-40B4-BE49-F238E27FC236}">
                <a16:creationId xmlns:a16="http://schemas.microsoft.com/office/drawing/2014/main" id="{EDB5D814-408C-034D-1016-C36FC7A9A5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27B069-2011-E7FF-CA03-D5FD5C850E6A}"/>
              </a:ext>
            </a:extLst>
          </p:cNvPr>
          <p:cNvSpPr>
            <a:spLocks noGrp="1"/>
          </p:cNvSpPr>
          <p:nvPr>
            <p:ph type="sldNum" sz="quarter" idx="12"/>
          </p:nvPr>
        </p:nvSpPr>
        <p:spPr/>
        <p:txBody>
          <a:bodyPr/>
          <a:lstStyle/>
          <a:p>
            <a:fld id="{F249030C-DFBE-4E22-8DEE-6F1297E225C2}" type="slidenum">
              <a:rPr lang="en-GB" smtClean="0"/>
              <a:t>‹#›</a:t>
            </a:fld>
            <a:endParaRPr lang="en-GB"/>
          </a:p>
        </p:txBody>
      </p:sp>
    </p:spTree>
    <p:extLst>
      <p:ext uri="{BB962C8B-B14F-4D97-AF65-F5344CB8AC3E}">
        <p14:creationId xmlns:p14="http://schemas.microsoft.com/office/powerpoint/2010/main" val="5305206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A4EC4-09E8-4B25-47EF-4B751904978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693D7C-3B6D-36AE-66E7-0017D1E0637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C0BB833-9361-8272-FC71-95AC3A1F31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3659455-8AA6-2597-FBB4-7D7C0BEF74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7D1AC2-C0B8-4392-0DFB-3DEF4AE755C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CC1C91C-E70D-255E-3946-358CB113CB2E}"/>
              </a:ext>
            </a:extLst>
          </p:cNvPr>
          <p:cNvSpPr>
            <a:spLocks noGrp="1"/>
          </p:cNvSpPr>
          <p:nvPr>
            <p:ph type="dt" sz="half" idx="10"/>
          </p:nvPr>
        </p:nvSpPr>
        <p:spPr/>
        <p:txBody>
          <a:bodyPr/>
          <a:lstStyle/>
          <a:p>
            <a:fld id="{615707D8-430F-4124-9461-BDA74E7ED6E7}" type="datetimeFigureOut">
              <a:rPr lang="en-GB" smtClean="0"/>
              <a:t>15/11/2024</a:t>
            </a:fld>
            <a:endParaRPr lang="en-GB"/>
          </a:p>
        </p:txBody>
      </p:sp>
      <p:sp>
        <p:nvSpPr>
          <p:cNvPr id="8" name="Footer Placeholder 7">
            <a:extLst>
              <a:ext uri="{FF2B5EF4-FFF2-40B4-BE49-F238E27FC236}">
                <a16:creationId xmlns:a16="http://schemas.microsoft.com/office/drawing/2014/main" id="{305AE7CF-33ED-4A9D-55AA-75A9B543301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8751FE9-2807-BCC8-1D68-C9986CDAD9AC}"/>
              </a:ext>
            </a:extLst>
          </p:cNvPr>
          <p:cNvSpPr>
            <a:spLocks noGrp="1"/>
          </p:cNvSpPr>
          <p:nvPr>
            <p:ph type="sldNum" sz="quarter" idx="12"/>
          </p:nvPr>
        </p:nvSpPr>
        <p:spPr/>
        <p:txBody>
          <a:bodyPr/>
          <a:lstStyle/>
          <a:p>
            <a:fld id="{F249030C-DFBE-4E22-8DEE-6F1297E225C2}" type="slidenum">
              <a:rPr lang="en-GB" smtClean="0"/>
              <a:t>‹#›</a:t>
            </a:fld>
            <a:endParaRPr lang="en-GB"/>
          </a:p>
        </p:txBody>
      </p:sp>
    </p:spTree>
    <p:extLst>
      <p:ext uri="{BB962C8B-B14F-4D97-AF65-F5344CB8AC3E}">
        <p14:creationId xmlns:p14="http://schemas.microsoft.com/office/powerpoint/2010/main" val="1390205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EDFDE-0CB6-C3BE-87A3-EC09DE62735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19EA87-E13A-C26B-B189-25DED2996908}"/>
              </a:ext>
            </a:extLst>
          </p:cNvPr>
          <p:cNvSpPr>
            <a:spLocks noGrp="1"/>
          </p:cNvSpPr>
          <p:nvPr>
            <p:ph type="dt" sz="half" idx="10"/>
          </p:nvPr>
        </p:nvSpPr>
        <p:spPr/>
        <p:txBody>
          <a:bodyPr/>
          <a:lstStyle/>
          <a:p>
            <a:fld id="{615707D8-430F-4124-9461-BDA74E7ED6E7}" type="datetimeFigureOut">
              <a:rPr lang="en-GB" smtClean="0"/>
              <a:t>15/11/2024</a:t>
            </a:fld>
            <a:endParaRPr lang="en-GB"/>
          </a:p>
        </p:txBody>
      </p:sp>
      <p:sp>
        <p:nvSpPr>
          <p:cNvPr id="4" name="Footer Placeholder 3">
            <a:extLst>
              <a:ext uri="{FF2B5EF4-FFF2-40B4-BE49-F238E27FC236}">
                <a16:creationId xmlns:a16="http://schemas.microsoft.com/office/drawing/2014/main" id="{6BF5918F-338F-F2CA-921A-F9CF2577F6A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654382F-A668-5FDC-6849-1B7CA8F5C40B}"/>
              </a:ext>
            </a:extLst>
          </p:cNvPr>
          <p:cNvSpPr>
            <a:spLocks noGrp="1"/>
          </p:cNvSpPr>
          <p:nvPr>
            <p:ph type="sldNum" sz="quarter" idx="12"/>
          </p:nvPr>
        </p:nvSpPr>
        <p:spPr/>
        <p:txBody>
          <a:bodyPr/>
          <a:lstStyle/>
          <a:p>
            <a:fld id="{F249030C-DFBE-4E22-8DEE-6F1297E225C2}" type="slidenum">
              <a:rPr lang="en-GB" smtClean="0"/>
              <a:t>‹#›</a:t>
            </a:fld>
            <a:endParaRPr lang="en-GB"/>
          </a:p>
        </p:txBody>
      </p:sp>
    </p:spTree>
    <p:extLst>
      <p:ext uri="{BB962C8B-B14F-4D97-AF65-F5344CB8AC3E}">
        <p14:creationId xmlns:p14="http://schemas.microsoft.com/office/powerpoint/2010/main" val="1955279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B04397-4587-166E-605D-8EF271987C51}"/>
              </a:ext>
            </a:extLst>
          </p:cNvPr>
          <p:cNvSpPr>
            <a:spLocks noGrp="1"/>
          </p:cNvSpPr>
          <p:nvPr>
            <p:ph type="dt" sz="half" idx="10"/>
          </p:nvPr>
        </p:nvSpPr>
        <p:spPr/>
        <p:txBody>
          <a:bodyPr/>
          <a:lstStyle/>
          <a:p>
            <a:fld id="{615707D8-430F-4124-9461-BDA74E7ED6E7}" type="datetimeFigureOut">
              <a:rPr lang="en-GB" smtClean="0"/>
              <a:t>15/11/2024</a:t>
            </a:fld>
            <a:endParaRPr lang="en-GB"/>
          </a:p>
        </p:txBody>
      </p:sp>
      <p:sp>
        <p:nvSpPr>
          <p:cNvPr id="3" name="Footer Placeholder 2">
            <a:extLst>
              <a:ext uri="{FF2B5EF4-FFF2-40B4-BE49-F238E27FC236}">
                <a16:creationId xmlns:a16="http://schemas.microsoft.com/office/drawing/2014/main" id="{3B3A8742-5894-DED9-B120-7CDCB9B87F7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5DDFF02-51C8-D67C-43C5-8428F8446F02}"/>
              </a:ext>
            </a:extLst>
          </p:cNvPr>
          <p:cNvSpPr>
            <a:spLocks noGrp="1"/>
          </p:cNvSpPr>
          <p:nvPr>
            <p:ph type="sldNum" sz="quarter" idx="12"/>
          </p:nvPr>
        </p:nvSpPr>
        <p:spPr/>
        <p:txBody>
          <a:bodyPr/>
          <a:lstStyle/>
          <a:p>
            <a:fld id="{F249030C-DFBE-4E22-8DEE-6F1297E225C2}" type="slidenum">
              <a:rPr lang="en-GB" smtClean="0"/>
              <a:t>‹#›</a:t>
            </a:fld>
            <a:endParaRPr lang="en-GB"/>
          </a:p>
        </p:txBody>
      </p:sp>
    </p:spTree>
    <p:extLst>
      <p:ext uri="{BB962C8B-B14F-4D97-AF65-F5344CB8AC3E}">
        <p14:creationId xmlns:p14="http://schemas.microsoft.com/office/powerpoint/2010/main" val="2431333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F0080-9F03-438B-51F1-75D6189F02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66F10B6-F10D-C331-85B8-DC55BB8DA5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F97594D-E60C-1801-3E92-0BF7D08BAC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94A6F0-567A-FBFE-4491-6B13C90C7D5A}"/>
              </a:ext>
            </a:extLst>
          </p:cNvPr>
          <p:cNvSpPr>
            <a:spLocks noGrp="1"/>
          </p:cNvSpPr>
          <p:nvPr>
            <p:ph type="dt" sz="half" idx="10"/>
          </p:nvPr>
        </p:nvSpPr>
        <p:spPr/>
        <p:txBody>
          <a:bodyPr/>
          <a:lstStyle/>
          <a:p>
            <a:fld id="{615707D8-430F-4124-9461-BDA74E7ED6E7}" type="datetimeFigureOut">
              <a:rPr lang="en-GB" smtClean="0"/>
              <a:t>15/11/2024</a:t>
            </a:fld>
            <a:endParaRPr lang="en-GB"/>
          </a:p>
        </p:txBody>
      </p:sp>
      <p:sp>
        <p:nvSpPr>
          <p:cNvPr id="6" name="Footer Placeholder 5">
            <a:extLst>
              <a:ext uri="{FF2B5EF4-FFF2-40B4-BE49-F238E27FC236}">
                <a16:creationId xmlns:a16="http://schemas.microsoft.com/office/drawing/2014/main" id="{1BF7727C-D226-A3F9-EF0C-3C575F70BF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2CA249-23FE-C6B4-9CE4-E40FB85A3F62}"/>
              </a:ext>
            </a:extLst>
          </p:cNvPr>
          <p:cNvSpPr>
            <a:spLocks noGrp="1"/>
          </p:cNvSpPr>
          <p:nvPr>
            <p:ph type="sldNum" sz="quarter" idx="12"/>
          </p:nvPr>
        </p:nvSpPr>
        <p:spPr/>
        <p:txBody>
          <a:bodyPr/>
          <a:lstStyle/>
          <a:p>
            <a:fld id="{F249030C-DFBE-4E22-8DEE-6F1297E225C2}" type="slidenum">
              <a:rPr lang="en-GB" smtClean="0"/>
              <a:t>‹#›</a:t>
            </a:fld>
            <a:endParaRPr lang="en-GB"/>
          </a:p>
        </p:txBody>
      </p:sp>
    </p:spTree>
    <p:extLst>
      <p:ext uri="{BB962C8B-B14F-4D97-AF65-F5344CB8AC3E}">
        <p14:creationId xmlns:p14="http://schemas.microsoft.com/office/powerpoint/2010/main" val="4013273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5C684-C5AC-CD8F-9C02-AA5615AD67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745B79B-FBE3-A949-22E9-DC3B94B8C5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56DA7A7-17B1-740C-08E8-6E403B6233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BE0F90-B49A-4EF0-6FAB-75C9F05F0877}"/>
              </a:ext>
            </a:extLst>
          </p:cNvPr>
          <p:cNvSpPr>
            <a:spLocks noGrp="1"/>
          </p:cNvSpPr>
          <p:nvPr>
            <p:ph type="dt" sz="half" idx="10"/>
          </p:nvPr>
        </p:nvSpPr>
        <p:spPr/>
        <p:txBody>
          <a:bodyPr/>
          <a:lstStyle/>
          <a:p>
            <a:fld id="{615707D8-430F-4124-9461-BDA74E7ED6E7}" type="datetimeFigureOut">
              <a:rPr lang="en-GB" smtClean="0"/>
              <a:t>15/11/2024</a:t>
            </a:fld>
            <a:endParaRPr lang="en-GB"/>
          </a:p>
        </p:txBody>
      </p:sp>
      <p:sp>
        <p:nvSpPr>
          <p:cNvPr id="6" name="Footer Placeholder 5">
            <a:extLst>
              <a:ext uri="{FF2B5EF4-FFF2-40B4-BE49-F238E27FC236}">
                <a16:creationId xmlns:a16="http://schemas.microsoft.com/office/drawing/2014/main" id="{0CEA5CC1-EEA9-9255-6689-F3D5DB23F8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4C3E82-A055-F590-0FE3-FB7EF25BACCE}"/>
              </a:ext>
            </a:extLst>
          </p:cNvPr>
          <p:cNvSpPr>
            <a:spLocks noGrp="1"/>
          </p:cNvSpPr>
          <p:nvPr>
            <p:ph type="sldNum" sz="quarter" idx="12"/>
          </p:nvPr>
        </p:nvSpPr>
        <p:spPr/>
        <p:txBody>
          <a:bodyPr/>
          <a:lstStyle/>
          <a:p>
            <a:fld id="{F249030C-DFBE-4E22-8DEE-6F1297E225C2}" type="slidenum">
              <a:rPr lang="en-GB" smtClean="0"/>
              <a:t>‹#›</a:t>
            </a:fld>
            <a:endParaRPr lang="en-GB"/>
          </a:p>
        </p:txBody>
      </p:sp>
    </p:spTree>
    <p:extLst>
      <p:ext uri="{BB962C8B-B14F-4D97-AF65-F5344CB8AC3E}">
        <p14:creationId xmlns:p14="http://schemas.microsoft.com/office/powerpoint/2010/main" val="3169254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41674-A1CF-1D34-1E9B-9781387A4D8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E4FD9EE-1CE5-7878-7F3E-491D931618B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EC2C2B-9BB5-BE18-FBB6-05B46F3EAC2B}"/>
              </a:ext>
            </a:extLst>
          </p:cNvPr>
          <p:cNvSpPr>
            <a:spLocks noGrp="1"/>
          </p:cNvSpPr>
          <p:nvPr>
            <p:ph type="dt" sz="half" idx="10"/>
          </p:nvPr>
        </p:nvSpPr>
        <p:spPr/>
        <p:txBody>
          <a:bodyPr/>
          <a:lstStyle/>
          <a:p>
            <a:fld id="{615707D8-430F-4124-9461-BDA74E7ED6E7}" type="datetimeFigureOut">
              <a:rPr lang="en-GB" smtClean="0"/>
              <a:t>15/11/2024</a:t>
            </a:fld>
            <a:endParaRPr lang="en-GB"/>
          </a:p>
        </p:txBody>
      </p:sp>
      <p:sp>
        <p:nvSpPr>
          <p:cNvPr id="5" name="Footer Placeholder 4">
            <a:extLst>
              <a:ext uri="{FF2B5EF4-FFF2-40B4-BE49-F238E27FC236}">
                <a16:creationId xmlns:a16="http://schemas.microsoft.com/office/drawing/2014/main" id="{306BABD5-0217-1AB3-08E9-961CE19E3F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00D2AD-1F31-6247-6188-7454F6C829DD}"/>
              </a:ext>
            </a:extLst>
          </p:cNvPr>
          <p:cNvSpPr>
            <a:spLocks noGrp="1"/>
          </p:cNvSpPr>
          <p:nvPr>
            <p:ph type="sldNum" sz="quarter" idx="12"/>
          </p:nvPr>
        </p:nvSpPr>
        <p:spPr/>
        <p:txBody>
          <a:bodyPr/>
          <a:lstStyle/>
          <a:p>
            <a:fld id="{F249030C-DFBE-4E22-8DEE-6F1297E225C2}" type="slidenum">
              <a:rPr lang="en-GB" smtClean="0"/>
              <a:t>‹#›</a:t>
            </a:fld>
            <a:endParaRPr lang="en-GB"/>
          </a:p>
        </p:txBody>
      </p:sp>
    </p:spTree>
    <p:extLst>
      <p:ext uri="{BB962C8B-B14F-4D97-AF65-F5344CB8AC3E}">
        <p14:creationId xmlns:p14="http://schemas.microsoft.com/office/powerpoint/2010/main" val="3940456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436B8F-3A24-2C13-2C39-C91BE0FB010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5F8BA0E-6A7D-9ECB-B61E-AE2BADE5298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B66491-EF8D-683C-ED59-059E6AB853C6}"/>
              </a:ext>
            </a:extLst>
          </p:cNvPr>
          <p:cNvSpPr>
            <a:spLocks noGrp="1"/>
          </p:cNvSpPr>
          <p:nvPr>
            <p:ph type="dt" sz="half" idx="10"/>
          </p:nvPr>
        </p:nvSpPr>
        <p:spPr/>
        <p:txBody>
          <a:bodyPr/>
          <a:lstStyle/>
          <a:p>
            <a:fld id="{615707D8-430F-4124-9461-BDA74E7ED6E7}" type="datetimeFigureOut">
              <a:rPr lang="en-GB" smtClean="0"/>
              <a:t>15/11/2024</a:t>
            </a:fld>
            <a:endParaRPr lang="en-GB"/>
          </a:p>
        </p:txBody>
      </p:sp>
      <p:sp>
        <p:nvSpPr>
          <p:cNvPr id="5" name="Footer Placeholder 4">
            <a:extLst>
              <a:ext uri="{FF2B5EF4-FFF2-40B4-BE49-F238E27FC236}">
                <a16:creationId xmlns:a16="http://schemas.microsoft.com/office/drawing/2014/main" id="{87C08E80-FA17-AAFC-41BF-FBC4584BA0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293463-72DD-8EEF-BBAA-7D5B48F8CEEC}"/>
              </a:ext>
            </a:extLst>
          </p:cNvPr>
          <p:cNvSpPr>
            <a:spLocks noGrp="1"/>
          </p:cNvSpPr>
          <p:nvPr>
            <p:ph type="sldNum" sz="quarter" idx="12"/>
          </p:nvPr>
        </p:nvSpPr>
        <p:spPr/>
        <p:txBody>
          <a:bodyPr/>
          <a:lstStyle/>
          <a:p>
            <a:fld id="{F249030C-DFBE-4E22-8DEE-6F1297E225C2}" type="slidenum">
              <a:rPr lang="en-GB" smtClean="0"/>
              <a:t>‹#›</a:t>
            </a:fld>
            <a:endParaRPr lang="en-GB"/>
          </a:p>
        </p:txBody>
      </p:sp>
    </p:spTree>
    <p:extLst>
      <p:ext uri="{BB962C8B-B14F-4D97-AF65-F5344CB8AC3E}">
        <p14:creationId xmlns:p14="http://schemas.microsoft.com/office/powerpoint/2010/main" val="1399102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621718-F507-B897-A81E-5C6896EA01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455429C-4428-C8FA-C59A-D571C03F79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F885F9-CBBB-1704-EF6F-B3B101A29C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5707D8-430F-4124-9461-BDA74E7ED6E7}" type="datetimeFigureOut">
              <a:rPr lang="en-GB" smtClean="0"/>
              <a:t>15/11/2024</a:t>
            </a:fld>
            <a:endParaRPr lang="en-GB"/>
          </a:p>
        </p:txBody>
      </p:sp>
      <p:sp>
        <p:nvSpPr>
          <p:cNvPr id="5" name="Footer Placeholder 4">
            <a:extLst>
              <a:ext uri="{FF2B5EF4-FFF2-40B4-BE49-F238E27FC236}">
                <a16:creationId xmlns:a16="http://schemas.microsoft.com/office/drawing/2014/main" id="{86A7B0DD-A2F0-7BD7-863E-9F04836B3AE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D6BD02E-2FAB-2D33-F44C-9C940D5BA4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49030C-DFBE-4E22-8DEE-6F1297E225C2}" type="slidenum">
              <a:rPr lang="en-GB" smtClean="0"/>
              <a:t>‹#›</a:t>
            </a:fld>
            <a:endParaRPr lang="en-GB"/>
          </a:p>
        </p:txBody>
      </p:sp>
    </p:spTree>
    <p:extLst>
      <p:ext uri="{BB962C8B-B14F-4D97-AF65-F5344CB8AC3E}">
        <p14:creationId xmlns:p14="http://schemas.microsoft.com/office/powerpoint/2010/main" val="23580792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jpe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2.xml"/><Relationship Id="rId7" Type="http://schemas.openxmlformats.org/officeDocument/2006/relationships/image" Target="../media/image5.jpeg"/><Relationship Id="rId12" Type="http://schemas.openxmlformats.org/officeDocument/2006/relationships/image" Target="../media/image10.png"/><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11" Type="http://schemas.openxmlformats.org/officeDocument/2006/relationships/image" Target="../media/image9.png"/><Relationship Id="rId5" Type="http://schemas.openxmlformats.org/officeDocument/2006/relationships/diagramColors" Target="../diagrams/colors2.xml"/><Relationship Id="rId10" Type="http://schemas.openxmlformats.org/officeDocument/2006/relationships/image" Target="../media/image8.jpeg"/><Relationship Id="rId4" Type="http://schemas.openxmlformats.org/officeDocument/2006/relationships/diagramQuickStyle" Target="../diagrams/quickStyle2.xml"/><Relationship Id="rId9" Type="http://schemas.openxmlformats.org/officeDocument/2006/relationships/image" Target="../media/image7.jpeg"/></Relationships>
</file>

<file path=ppt/slides/_rels/slide10.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image" Target="../media/image11.pn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3.xml"/><Relationship Id="rId11" Type="http://schemas.openxmlformats.org/officeDocument/2006/relationships/image" Target="../media/image10.png"/><Relationship Id="rId5" Type="http://schemas.openxmlformats.org/officeDocument/2006/relationships/diagramQuickStyle" Target="../diagrams/quickStyle3.xml"/><Relationship Id="rId10" Type="http://schemas.openxmlformats.org/officeDocument/2006/relationships/image" Target="../media/image9.png"/><Relationship Id="rId4" Type="http://schemas.openxmlformats.org/officeDocument/2006/relationships/diagramLayout" Target="../diagrams/layout3.xml"/><Relationship Id="rId9" Type="http://schemas.openxmlformats.org/officeDocument/2006/relationships/image" Target="../media/image8.jpeg"/><Relationship Id="rId14" Type="http://schemas.openxmlformats.org/officeDocument/2006/relationships/image" Target="../media/image12.jpeg"/></Relationships>
</file>

<file path=ppt/slides/_rels/slide11.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image" Target="../media/image16.jpeg"/><Relationship Id="rId3" Type="http://schemas.openxmlformats.org/officeDocument/2006/relationships/diagramData" Target="../diagrams/data4.xml"/><Relationship Id="rId7" Type="http://schemas.microsoft.com/office/2007/relationships/diagramDrawing" Target="../diagrams/drawing4.xml"/><Relationship Id="rId12"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Colors" Target="../diagrams/colors4.xml"/><Relationship Id="rId11" Type="http://schemas.openxmlformats.org/officeDocument/2006/relationships/image" Target="../media/image14.png"/><Relationship Id="rId5" Type="http://schemas.openxmlformats.org/officeDocument/2006/relationships/diagramQuickStyle" Target="../diagrams/quickStyle4.xml"/><Relationship Id="rId10" Type="http://schemas.openxmlformats.org/officeDocument/2006/relationships/image" Target="../media/image13.png"/><Relationship Id="rId4" Type="http://schemas.openxmlformats.org/officeDocument/2006/relationships/diagramLayout" Target="../diagrams/layout4.xml"/><Relationship Id="rId9" Type="http://schemas.openxmlformats.org/officeDocument/2006/relationships/image" Target="../media/image12.jpeg"/></Relationships>
</file>

<file path=ppt/slides/_rels/slide12.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image" Target="../media/image16.jpeg"/><Relationship Id="rId3" Type="http://schemas.openxmlformats.org/officeDocument/2006/relationships/diagramData" Target="../diagrams/data5.xml"/><Relationship Id="rId7" Type="http://schemas.microsoft.com/office/2007/relationships/diagramDrawing" Target="../diagrams/drawing5.xml"/><Relationship Id="rId12"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5.xml"/><Relationship Id="rId11" Type="http://schemas.openxmlformats.org/officeDocument/2006/relationships/image" Target="../media/image14.png"/><Relationship Id="rId5" Type="http://schemas.openxmlformats.org/officeDocument/2006/relationships/diagramQuickStyle" Target="../diagrams/quickStyle5.xml"/><Relationship Id="rId10" Type="http://schemas.openxmlformats.org/officeDocument/2006/relationships/image" Target="../media/image13.png"/><Relationship Id="rId4" Type="http://schemas.openxmlformats.org/officeDocument/2006/relationships/diagramLayout" Target="../diagrams/layout5.xml"/><Relationship Id="rId9"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5.jpeg"/><Relationship Id="rId2" Type="http://schemas.openxmlformats.org/officeDocument/2006/relationships/diagramData" Target="../diagrams/data6.xml"/><Relationship Id="rId1" Type="http://schemas.openxmlformats.org/officeDocument/2006/relationships/slideLayout" Target="../slideLayouts/slideLayout1.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4.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65929-897F-ECA7-37C2-A7668A9C13F8}"/>
              </a:ext>
            </a:extLst>
          </p:cNvPr>
          <p:cNvSpPr>
            <a:spLocks noGrp="1"/>
          </p:cNvSpPr>
          <p:nvPr>
            <p:ph type="title"/>
          </p:nvPr>
        </p:nvSpPr>
        <p:spPr>
          <a:xfrm>
            <a:off x="176689" y="17529"/>
            <a:ext cx="10515600" cy="1020667"/>
          </a:xfrm>
        </p:spPr>
        <p:txBody>
          <a:bodyPr>
            <a:normAutofit/>
          </a:bodyPr>
          <a:lstStyle/>
          <a:p>
            <a:r>
              <a:rPr lang="en-US" sz="2800" b="1" dirty="0">
                <a:cs typeface="Calibri Light"/>
              </a:rPr>
              <a:t>Revising for your mock History GCSE exam</a:t>
            </a:r>
          </a:p>
        </p:txBody>
      </p:sp>
      <p:sp>
        <p:nvSpPr>
          <p:cNvPr id="4" name="Slide Number Placeholder 3">
            <a:extLst>
              <a:ext uri="{FF2B5EF4-FFF2-40B4-BE49-F238E27FC236}">
                <a16:creationId xmlns:a16="http://schemas.microsoft.com/office/drawing/2014/main" id="{848EDE64-F1EB-508F-DC60-B620829544EB}"/>
              </a:ext>
            </a:extLst>
          </p:cNvPr>
          <p:cNvSpPr>
            <a:spLocks noGrp="1"/>
          </p:cNvSpPr>
          <p:nvPr>
            <p:ph type="sldNum" sz="quarter" idx="12"/>
          </p:nvPr>
        </p:nvSpPr>
        <p:spPr/>
        <p:txBody>
          <a:bodyPr/>
          <a:lstStyle/>
          <a:p>
            <a:fld id="{E65F7593-5BE5-4F44-9718-F9AC03D3D9A3}" type="slidenum">
              <a:rPr lang="en-GB" smtClean="0"/>
              <a:t>1</a:t>
            </a:fld>
            <a:endParaRPr lang="en-GB"/>
          </a:p>
        </p:txBody>
      </p:sp>
      <p:graphicFrame>
        <p:nvGraphicFramePr>
          <p:cNvPr id="6" name="Table 5">
            <a:extLst>
              <a:ext uri="{FF2B5EF4-FFF2-40B4-BE49-F238E27FC236}">
                <a16:creationId xmlns:a16="http://schemas.microsoft.com/office/drawing/2014/main" id="{0EBB6642-3DF2-1892-CBB4-2C1EA544E076}"/>
              </a:ext>
            </a:extLst>
          </p:cNvPr>
          <p:cNvGraphicFramePr>
            <a:graphicFrameLocks noGrp="1"/>
          </p:cNvGraphicFramePr>
          <p:nvPr>
            <p:extLst>
              <p:ext uri="{D42A27DB-BD31-4B8C-83A1-F6EECF244321}">
                <p14:modId xmlns:p14="http://schemas.microsoft.com/office/powerpoint/2010/main" val="2554331462"/>
              </p:ext>
            </p:extLst>
          </p:nvPr>
        </p:nvGraphicFramePr>
        <p:xfrm>
          <a:off x="176689" y="1038196"/>
          <a:ext cx="11838622" cy="4267200"/>
        </p:xfrm>
        <a:graphic>
          <a:graphicData uri="http://schemas.openxmlformats.org/drawingml/2006/table">
            <a:tbl>
              <a:tblPr firstRow="1" bandRow="1">
                <a:tableStyleId>{5940675A-B579-460E-94D1-54222C63F5DA}</a:tableStyleId>
              </a:tblPr>
              <a:tblGrid>
                <a:gridCol w="1411536">
                  <a:extLst>
                    <a:ext uri="{9D8B030D-6E8A-4147-A177-3AD203B41FA5}">
                      <a16:colId xmlns:a16="http://schemas.microsoft.com/office/drawing/2014/main" val="2804300241"/>
                    </a:ext>
                  </a:extLst>
                </a:gridCol>
                <a:gridCol w="9233573">
                  <a:extLst>
                    <a:ext uri="{9D8B030D-6E8A-4147-A177-3AD203B41FA5}">
                      <a16:colId xmlns:a16="http://schemas.microsoft.com/office/drawing/2014/main" val="3054072443"/>
                    </a:ext>
                  </a:extLst>
                </a:gridCol>
                <a:gridCol w="1193513">
                  <a:extLst>
                    <a:ext uri="{9D8B030D-6E8A-4147-A177-3AD203B41FA5}">
                      <a16:colId xmlns:a16="http://schemas.microsoft.com/office/drawing/2014/main" val="3597799032"/>
                    </a:ext>
                  </a:extLst>
                </a:gridCol>
              </a:tblGrid>
              <a:tr h="280973">
                <a:tc>
                  <a:txBody>
                    <a:bodyPr/>
                    <a:lstStyle/>
                    <a:p>
                      <a:r>
                        <a:rPr lang="en-US" sz="1600" b="1" dirty="0">
                          <a:solidFill>
                            <a:schemeClr val="tx1"/>
                          </a:solidFill>
                          <a:latin typeface="Comic Sans MS" panose="030F0702030302020204" pitchFamily="66" charset="0"/>
                        </a:rPr>
                        <a:t>Week commencing</a:t>
                      </a:r>
                    </a:p>
                  </a:txBody>
                  <a:tcPr>
                    <a:solidFill>
                      <a:schemeClr val="bg2"/>
                    </a:solidFill>
                  </a:tcPr>
                </a:tc>
                <a:tc>
                  <a:txBody>
                    <a:bodyPr/>
                    <a:lstStyle/>
                    <a:p>
                      <a:r>
                        <a:rPr lang="en-US" sz="1800" b="1" dirty="0">
                          <a:solidFill>
                            <a:schemeClr val="tx1"/>
                          </a:solidFill>
                          <a:latin typeface="Comic Sans MS" panose="030F0702030302020204" pitchFamily="66" charset="0"/>
                        </a:rPr>
                        <a:t> </a:t>
                      </a:r>
                      <a:r>
                        <a:rPr lang="en-US" sz="2000" b="1" u="sng" dirty="0">
                          <a:solidFill>
                            <a:schemeClr val="tx1"/>
                          </a:solidFill>
                          <a:latin typeface="Comic Sans MS" panose="030F0702030302020204" pitchFamily="66" charset="0"/>
                        </a:rPr>
                        <a:t>If you are short on time focus on weaker areas for each topic / Extra time? Then add to your revision from your classwork</a:t>
                      </a:r>
                    </a:p>
                  </a:txBody>
                  <a:tcPr>
                    <a:solidFill>
                      <a:schemeClr val="bg2"/>
                    </a:solidFill>
                  </a:tcPr>
                </a:tc>
                <a:tc>
                  <a:txBody>
                    <a:bodyPr/>
                    <a:lstStyle/>
                    <a:p>
                      <a:r>
                        <a:rPr lang="en-US" sz="1600" b="1" dirty="0">
                          <a:solidFill>
                            <a:schemeClr val="tx1"/>
                          </a:solidFill>
                          <a:latin typeface="Comic Sans MS" panose="030F0702030302020204" pitchFamily="66" charset="0"/>
                        </a:rPr>
                        <a:t>Completed</a:t>
                      </a:r>
                      <a:endParaRPr lang="en-US" sz="2000" b="1" u="sng" dirty="0">
                        <a:solidFill>
                          <a:schemeClr val="tx1"/>
                        </a:solidFill>
                        <a:latin typeface="Comic Sans MS" panose="030F0702030302020204" pitchFamily="66" charset="0"/>
                      </a:endParaRPr>
                    </a:p>
                  </a:txBody>
                  <a:tcPr>
                    <a:solidFill>
                      <a:schemeClr val="bg2"/>
                    </a:solidFill>
                  </a:tcPr>
                </a:tc>
                <a:extLst>
                  <a:ext uri="{0D108BD9-81ED-4DB2-BD59-A6C34878D82A}">
                    <a16:rowId xmlns:a16="http://schemas.microsoft.com/office/drawing/2014/main" val="3459717642"/>
                  </a:ext>
                </a:extLst>
              </a:tr>
              <a:tr h="280973">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Comic Sans MS" panose="030F0702030302020204" pitchFamily="66" charset="0"/>
                        </a:rPr>
                        <a:t>15/05 - GCSE Paper 1: Medicine</a:t>
                      </a:r>
                    </a:p>
                  </a:txBody>
                  <a:tcPr>
                    <a:solidFill>
                      <a:schemeClr val="bg2"/>
                    </a:solidFill>
                  </a:tcPr>
                </a:tc>
                <a:tc hMerge="1">
                  <a:txBody>
                    <a:bodyPr/>
                    <a:lstStyle/>
                    <a:p>
                      <a:endParaRPr lang="en-US" sz="1400" b="1" u="sng" dirty="0">
                        <a:solidFill>
                          <a:schemeClr val="tx1"/>
                        </a:solidFill>
                      </a:endParaRPr>
                    </a:p>
                  </a:txBody>
                  <a:tcPr>
                    <a:solidFill>
                      <a:schemeClr val="bg2"/>
                    </a:solidFill>
                  </a:tcPr>
                </a:tc>
                <a:tc hMerge="1">
                  <a:txBody>
                    <a:bodyPr/>
                    <a:lstStyle/>
                    <a:p>
                      <a:endParaRPr lang="en-GB"/>
                    </a:p>
                  </a:txBody>
                  <a:tcPr/>
                </a:tc>
                <a:extLst>
                  <a:ext uri="{0D108BD9-81ED-4DB2-BD59-A6C34878D82A}">
                    <a16:rowId xmlns:a16="http://schemas.microsoft.com/office/drawing/2014/main" val="29155899"/>
                  </a:ext>
                </a:extLst>
              </a:tr>
              <a:tr h="224778">
                <a:tc>
                  <a:txBody>
                    <a:bodyPr/>
                    <a:lstStyle/>
                    <a:p>
                      <a:pPr marL="0" indent="0">
                        <a:buNone/>
                      </a:pPr>
                      <a:r>
                        <a:rPr lang="en-US" sz="1600" dirty="0">
                          <a:solidFill>
                            <a:schemeClr val="tx1"/>
                          </a:solidFill>
                          <a:latin typeface="Comic Sans MS" panose="030F0702030302020204" pitchFamily="66" charset="0"/>
                        </a:rPr>
                        <a:t>Wk1</a:t>
                      </a:r>
                    </a:p>
                  </a:txBody>
                  <a:tcPr/>
                </a:tc>
                <a:tc>
                  <a:txBody>
                    <a:bodyPr/>
                    <a:lstStyle/>
                    <a:p>
                      <a:r>
                        <a:rPr lang="en-US" sz="1600" dirty="0">
                          <a:solidFill>
                            <a:schemeClr val="tx1"/>
                          </a:solidFill>
                          <a:latin typeface="Comic Sans MS" panose="030F0702030302020204" pitchFamily="66" charset="0"/>
                        </a:rPr>
                        <a:t>Medieval Medicine: Make mind maps, notes or flash cards from the revision guide pages 6-10</a:t>
                      </a:r>
                    </a:p>
                  </a:txBody>
                  <a:tcPr>
                    <a:solidFill>
                      <a:schemeClr val="accent6">
                        <a:lumMod val="20000"/>
                        <a:lumOff val="80000"/>
                      </a:schemeClr>
                    </a:solidFill>
                  </a:tcPr>
                </a:tc>
                <a:tc>
                  <a:txBody>
                    <a:bodyPr/>
                    <a:lstStyle/>
                    <a:p>
                      <a:endParaRPr lang="en-US" sz="1600" dirty="0">
                        <a:solidFill>
                          <a:schemeClr val="tx1"/>
                        </a:solidFill>
                        <a:latin typeface="Comic Sans MS" panose="030F0702030302020204" pitchFamily="66" charset="0"/>
                      </a:endParaRPr>
                    </a:p>
                  </a:txBody>
                  <a:tcPr>
                    <a:solidFill>
                      <a:schemeClr val="accent6">
                        <a:lumMod val="20000"/>
                        <a:lumOff val="80000"/>
                      </a:schemeClr>
                    </a:solidFill>
                  </a:tcPr>
                </a:tc>
                <a:extLst>
                  <a:ext uri="{0D108BD9-81ED-4DB2-BD59-A6C34878D82A}">
                    <a16:rowId xmlns:a16="http://schemas.microsoft.com/office/drawing/2014/main" val="693192103"/>
                  </a:ext>
                </a:extLst>
              </a:tr>
              <a:tr h="224778">
                <a:tc>
                  <a:txBody>
                    <a:bodyPr/>
                    <a:lstStyle/>
                    <a:p>
                      <a:r>
                        <a:rPr lang="en-US" sz="1600" dirty="0">
                          <a:solidFill>
                            <a:schemeClr val="tx1"/>
                          </a:solidFill>
                          <a:latin typeface="Comic Sans MS" panose="030F0702030302020204" pitchFamily="66" charset="0"/>
                        </a:rPr>
                        <a:t>Wk2</a:t>
                      </a:r>
                      <a:endParaRPr lang="en-US" sz="1400" dirty="0">
                        <a:solidFill>
                          <a:schemeClr val="tx1"/>
                        </a:solidFill>
                        <a:latin typeface="Comic Sans MS" panose="030F0702030302020204" pitchFamily="66" charset="0"/>
                      </a:endParaRPr>
                    </a:p>
                  </a:txBody>
                  <a:tcPr/>
                </a:tc>
                <a:tc>
                  <a:txBody>
                    <a:bodyPr/>
                    <a:lstStyle/>
                    <a:p>
                      <a:pPr lvl="0">
                        <a:buNone/>
                      </a:pPr>
                      <a:r>
                        <a:rPr lang="en-US" sz="1600" u="none" strike="noStrike" noProof="0" dirty="0">
                          <a:solidFill>
                            <a:schemeClr val="tx1"/>
                          </a:solidFill>
                          <a:latin typeface="Comic Sans MS" panose="030F0702030302020204" pitchFamily="66" charset="0"/>
                        </a:rPr>
                        <a:t>Renaissance Medicine: Make mind maps, notes or flash cards from the revision guide pages 11-16</a:t>
                      </a:r>
                      <a:endParaRPr lang="en-US" sz="1600" dirty="0">
                        <a:solidFill>
                          <a:schemeClr val="tx1"/>
                        </a:solidFill>
                        <a:latin typeface="Comic Sans MS" panose="030F0702030302020204" pitchFamily="66" charset="0"/>
                      </a:endParaRPr>
                    </a:p>
                  </a:txBody>
                  <a:tcPr>
                    <a:solidFill>
                      <a:schemeClr val="accent6">
                        <a:lumMod val="20000"/>
                        <a:lumOff val="80000"/>
                      </a:schemeClr>
                    </a:solidFill>
                  </a:tcPr>
                </a:tc>
                <a:tc>
                  <a:txBody>
                    <a:bodyPr/>
                    <a:lstStyle/>
                    <a:p>
                      <a:pPr lvl="0">
                        <a:buNone/>
                      </a:pPr>
                      <a:endParaRPr lang="en-US" sz="1600" dirty="0">
                        <a:solidFill>
                          <a:schemeClr val="tx1"/>
                        </a:solidFill>
                        <a:latin typeface="Comic Sans MS" panose="030F0702030302020204" pitchFamily="66" charset="0"/>
                      </a:endParaRPr>
                    </a:p>
                  </a:txBody>
                  <a:tcPr>
                    <a:solidFill>
                      <a:schemeClr val="accent6">
                        <a:lumMod val="20000"/>
                        <a:lumOff val="80000"/>
                      </a:schemeClr>
                    </a:solidFill>
                  </a:tcPr>
                </a:tc>
                <a:extLst>
                  <a:ext uri="{0D108BD9-81ED-4DB2-BD59-A6C34878D82A}">
                    <a16:rowId xmlns:a16="http://schemas.microsoft.com/office/drawing/2014/main" val="3560359825"/>
                  </a:ext>
                </a:extLst>
              </a:tr>
              <a:tr h="224778">
                <a:tc>
                  <a:txBody>
                    <a:bodyPr/>
                    <a:lstStyle/>
                    <a:p>
                      <a:r>
                        <a:rPr lang="en-US" sz="1600" dirty="0">
                          <a:solidFill>
                            <a:schemeClr val="tx1"/>
                          </a:solidFill>
                          <a:latin typeface="Comic Sans MS" panose="030F0702030302020204" pitchFamily="66" charset="0"/>
                        </a:rPr>
                        <a:t>Wk3</a:t>
                      </a:r>
                      <a:endParaRPr lang="en-US" sz="1400" dirty="0">
                        <a:solidFill>
                          <a:schemeClr val="tx1"/>
                        </a:solidFill>
                        <a:latin typeface="Comic Sans MS" panose="030F0702030302020204" pitchFamily="66" charset="0"/>
                      </a:endParaRPr>
                    </a:p>
                  </a:txBody>
                  <a:tcPr/>
                </a:tc>
                <a:tc>
                  <a:txBody>
                    <a:bodyPr/>
                    <a:lstStyle/>
                    <a:p>
                      <a:pPr lvl="0">
                        <a:buNone/>
                      </a:pPr>
                      <a:r>
                        <a:rPr lang="en-US" sz="1600" u="none" strike="noStrike" noProof="0" dirty="0">
                          <a:solidFill>
                            <a:schemeClr val="tx1"/>
                          </a:solidFill>
                          <a:latin typeface="Comic Sans MS" panose="030F0702030302020204" pitchFamily="66" charset="0"/>
                        </a:rPr>
                        <a:t>18th and 19th Century Medicine: Make mind maps, notes or flash cards from the revision guide pages 17-23</a:t>
                      </a:r>
                      <a:endParaRPr lang="en-US" sz="1600" dirty="0">
                        <a:solidFill>
                          <a:schemeClr val="tx1"/>
                        </a:solidFill>
                        <a:latin typeface="Comic Sans MS" panose="030F0702030302020204" pitchFamily="66" charset="0"/>
                      </a:endParaRPr>
                    </a:p>
                  </a:txBody>
                  <a:tcPr>
                    <a:solidFill>
                      <a:schemeClr val="accent6">
                        <a:lumMod val="20000"/>
                        <a:lumOff val="80000"/>
                      </a:schemeClr>
                    </a:solidFill>
                  </a:tcPr>
                </a:tc>
                <a:tc>
                  <a:txBody>
                    <a:bodyPr/>
                    <a:lstStyle/>
                    <a:p>
                      <a:pPr lvl="0">
                        <a:buNone/>
                      </a:pPr>
                      <a:endParaRPr lang="en-US" sz="1600" dirty="0">
                        <a:solidFill>
                          <a:schemeClr val="tx1"/>
                        </a:solidFill>
                        <a:latin typeface="Comic Sans MS" panose="030F0702030302020204" pitchFamily="66" charset="0"/>
                      </a:endParaRPr>
                    </a:p>
                  </a:txBody>
                  <a:tcPr>
                    <a:solidFill>
                      <a:schemeClr val="accent6">
                        <a:lumMod val="20000"/>
                        <a:lumOff val="80000"/>
                      </a:schemeClr>
                    </a:solidFill>
                  </a:tcPr>
                </a:tc>
                <a:extLst>
                  <a:ext uri="{0D108BD9-81ED-4DB2-BD59-A6C34878D82A}">
                    <a16:rowId xmlns:a16="http://schemas.microsoft.com/office/drawing/2014/main" val="1316467041"/>
                  </a:ext>
                </a:extLst>
              </a:tr>
              <a:tr h="224778">
                <a:tc>
                  <a:txBody>
                    <a:bodyPr/>
                    <a:lstStyle/>
                    <a:p>
                      <a:r>
                        <a:rPr lang="en-US" sz="1600" dirty="0">
                          <a:solidFill>
                            <a:schemeClr val="tx1"/>
                          </a:solidFill>
                          <a:latin typeface="Comic Sans MS" panose="030F0702030302020204" pitchFamily="66" charset="0"/>
                        </a:rPr>
                        <a:t>Wk4</a:t>
                      </a:r>
                    </a:p>
                  </a:txBody>
                  <a:tcPr/>
                </a:tc>
                <a:tc>
                  <a:txBody>
                    <a:bodyPr/>
                    <a:lstStyle/>
                    <a:p>
                      <a:pPr lvl="0">
                        <a:buNone/>
                      </a:pPr>
                      <a:r>
                        <a:rPr lang="en-US" sz="1600" u="none" strike="noStrike" noProof="0" dirty="0">
                          <a:solidFill>
                            <a:schemeClr val="tx1"/>
                          </a:solidFill>
                          <a:latin typeface="Comic Sans MS" panose="030F0702030302020204" pitchFamily="66" charset="0"/>
                        </a:rPr>
                        <a:t>Modern Medicine: Make mind maps, notes or flash cards from the revision guide pages 24-32</a:t>
                      </a:r>
                      <a:endParaRPr lang="en-US" sz="2800" dirty="0">
                        <a:solidFill>
                          <a:schemeClr val="tx1"/>
                        </a:solidFill>
                        <a:latin typeface="Comic Sans MS" panose="030F0702030302020204" pitchFamily="66" charset="0"/>
                      </a:endParaRPr>
                    </a:p>
                  </a:txBody>
                  <a:tcPr>
                    <a:solidFill>
                      <a:schemeClr val="accent6">
                        <a:lumMod val="20000"/>
                        <a:lumOff val="80000"/>
                      </a:schemeClr>
                    </a:solidFill>
                  </a:tcPr>
                </a:tc>
                <a:tc>
                  <a:txBody>
                    <a:bodyPr/>
                    <a:lstStyle/>
                    <a:p>
                      <a:pPr lvl="0">
                        <a:buNone/>
                      </a:pPr>
                      <a:endParaRPr lang="en-US" sz="2800" dirty="0">
                        <a:solidFill>
                          <a:schemeClr val="tx1"/>
                        </a:solidFill>
                        <a:latin typeface="Comic Sans MS" panose="030F0702030302020204" pitchFamily="66" charset="0"/>
                      </a:endParaRPr>
                    </a:p>
                  </a:txBody>
                  <a:tcPr>
                    <a:solidFill>
                      <a:schemeClr val="accent6">
                        <a:lumMod val="20000"/>
                        <a:lumOff val="80000"/>
                      </a:schemeClr>
                    </a:solidFill>
                  </a:tcPr>
                </a:tc>
                <a:extLst>
                  <a:ext uri="{0D108BD9-81ED-4DB2-BD59-A6C34878D82A}">
                    <a16:rowId xmlns:a16="http://schemas.microsoft.com/office/drawing/2014/main" val="4275643429"/>
                  </a:ext>
                </a:extLst>
              </a:tr>
              <a:tr h="224778">
                <a:tc>
                  <a:txBody>
                    <a:bodyPr/>
                    <a:lstStyle/>
                    <a:p>
                      <a:pPr lvl="0">
                        <a:buNone/>
                      </a:pPr>
                      <a:r>
                        <a:rPr lang="en-US" sz="1600" dirty="0">
                          <a:solidFill>
                            <a:schemeClr val="tx1"/>
                          </a:solidFill>
                          <a:latin typeface="Comic Sans MS" panose="030F0702030302020204" pitchFamily="66" charset="0"/>
                        </a:rPr>
                        <a:t>Wk5</a:t>
                      </a:r>
                    </a:p>
                  </a:txBody>
                  <a:tcPr/>
                </a:tc>
                <a:tc>
                  <a:txBody>
                    <a:bodyPr/>
                    <a:lstStyle/>
                    <a:p>
                      <a:pPr lvl="0">
                        <a:buNone/>
                      </a:pPr>
                      <a:r>
                        <a:rPr lang="en-US" sz="1600" u="none" strike="noStrike" noProof="0" dirty="0">
                          <a:solidFill>
                            <a:schemeClr val="tx1"/>
                          </a:solidFill>
                          <a:latin typeface="Comic Sans MS" panose="030F0702030302020204" pitchFamily="66" charset="0"/>
                        </a:rPr>
                        <a:t>Western Front Medicine: Make mind maps, notes or flash cards from the revision guide pages 33-39</a:t>
                      </a:r>
                    </a:p>
                  </a:txBody>
                  <a:tcPr>
                    <a:solidFill>
                      <a:schemeClr val="accent6">
                        <a:lumMod val="20000"/>
                        <a:lumOff val="80000"/>
                      </a:schemeClr>
                    </a:solidFill>
                  </a:tcPr>
                </a:tc>
                <a:tc>
                  <a:txBody>
                    <a:bodyPr/>
                    <a:lstStyle/>
                    <a:p>
                      <a:pPr lvl="0">
                        <a:buNone/>
                      </a:pPr>
                      <a:endParaRPr lang="en-US" sz="1600" u="none" strike="noStrike" noProof="0" dirty="0">
                        <a:solidFill>
                          <a:schemeClr val="tx1"/>
                        </a:solidFill>
                        <a:latin typeface="Comic Sans MS" panose="030F0702030302020204" pitchFamily="66" charset="0"/>
                      </a:endParaRPr>
                    </a:p>
                  </a:txBody>
                  <a:tcPr>
                    <a:solidFill>
                      <a:schemeClr val="accent6">
                        <a:lumMod val="20000"/>
                        <a:lumOff val="80000"/>
                      </a:schemeClr>
                    </a:solidFill>
                  </a:tcPr>
                </a:tc>
                <a:extLst>
                  <a:ext uri="{0D108BD9-81ED-4DB2-BD59-A6C34878D82A}">
                    <a16:rowId xmlns:a16="http://schemas.microsoft.com/office/drawing/2014/main" val="3124806800"/>
                  </a:ext>
                </a:extLst>
              </a:tr>
              <a:tr h="224778">
                <a:tc>
                  <a:txBody>
                    <a:bodyPr/>
                    <a:lstStyle/>
                    <a:p>
                      <a:pPr lvl="0">
                        <a:buNone/>
                      </a:pPr>
                      <a:r>
                        <a:rPr lang="en-US" sz="1600" dirty="0">
                          <a:solidFill>
                            <a:schemeClr val="tx1"/>
                          </a:solidFill>
                          <a:latin typeface="Comic Sans MS" panose="030F0702030302020204" pitchFamily="66" charset="0"/>
                        </a:rPr>
                        <a:t>Final revision</a:t>
                      </a:r>
                    </a:p>
                  </a:txBody>
                  <a:tcPr/>
                </a:tc>
                <a:tc>
                  <a:txBody>
                    <a:bodyPr/>
                    <a:lstStyle/>
                    <a:p>
                      <a:pPr lvl="0">
                        <a:buNone/>
                      </a:pPr>
                      <a:r>
                        <a:rPr lang="en-US" sz="1600" dirty="0">
                          <a:solidFill>
                            <a:schemeClr val="tx1"/>
                          </a:solidFill>
                          <a:latin typeface="Comic Sans MS" panose="030F0702030302020204" pitchFamily="66" charset="0"/>
                        </a:rPr>
                        <a:t>Review all Medicine revision and make flashcards on the technique needed for each question (refer to the Paper 1 page in this pack)</a:t>
                      </a:r>
                    </a:p>
                  </a:txBody>
                  <a:tcPr>
                    <a:solidFill>
                      <a:schemeClr val="accent6">
                        <a:lumMod val="20000"/>
                        <a:lumOff val="80000"/>
                      </a:schemeClr>
                    </a:solidFill>
                  </a:tcPr>
                </a:tc>
                <a:tc>
                  <a:txBody>
                    <a:bodyPr/>
                    <a:lstStyle/>
                    <a:p>
                      <a:pPr lvl="0">
                        <a:buNone/>
                      </a:pPr>
                      <a:endParaRPr lang="en-US" sz="1600" dirty="0">
                        <a:solidFill>
                          <a:schemeClr val="tx1"/>
                        </a:solidFill>
                        <a:latin typeface="Comic Sans MS" panose="030F0702030302020204" pitchFamily="66" charset="0"/>
                      </a:endParaRPr>
                    </a:p>
                  </a:txBody>
                  <a:tcPr>
                    <a:solidFill>
                      <a:schemeClr val="accent6">
                        <a:lumMod val="20000"/>
                        <a:lumOff val="80000"/>
                      </a:schemeClr>
                    </a:solidFill>
                  </a:tcPr>
                </a:tc>
                <a:extLst>
                  <a:ext uri="{0D108BD9-81ED-4DB2-BD59-A6C34878D82A}">
                    <a16:rowId xmlns:a16="http://schemas.microsoft.com/office/drawing/2014/main" val="781860626"/>
                  </a:ext>
                </a:extLst>
              </a:tr>
            </a:tbl>
          </a:graphicData>
        </a:graphic>
      </p:graphicFrame>
    </p:spTree>
    <p:extLst>
      <p:ext uri="{BB962C8B-B14F-4D97-AF65-F5344CB8AC3E}">
        <p14:creationId xmlns:p14="http://schemas.microsoft.com/office/powerpoint/2010/main" val="35106108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442AD-E91F-4D0B-BC8A-3F5851BD9524}"/>
              </a:ext>
            </a:extLst>
          </p:cNvPr>
          <p:cNvSpPr>
            <a:spLocks noGrp="1"/>
          </p:cNvSpPr>
          <p:nvPr>
            <p:ph type="title"/>
          </p:nvPr>
        </p:nvSpPr>
        <p:spPr>
          <a:xfrm>
            <a:off x="838200" y="2252648"/>
            <a:ext cx="10515600" cy="1325563"/>
          </a:xfrm>
        </p:spPr>
        <p:txBody>
          <a:bodyPr>
            <a:normAutofit/>
          </a:bodyPr>
          <a:lstStyle/>
          <a:p>
            <a:pPr algn="ctr"/>
            <a:r>
              <a:rPr lang="en-GB" sz="6000" b="1" dirty="0"/>
              <a:t>Topic summaries</a:t>
            </a:r>
          </a:p>
        </p:txBody>
      </p:sp>
    </p:spTree>
    <p:extLst>
      <p:ext uri="{BB962C8B-B14F-4D97-AF65-F5344CB8AC3E}">
        <p14:creationId xmlns:p14="http://schemas.microsoft.com/office/powerpoint/2010/main" val="2177424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a:extLst>
              <a:ext uri="{FF2B5EF4-FFF2-40B4-BE49-F238E27FC236}">
                <a16:creationId xmlns:a16="http://schemas.microsoft.com/office/drawing/2014/main" id="{B84D9E99-0A58-43F6-81AD-6A4A9EBE23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0353" y="124199"/>
            <a:ext cx="8772562" cy="6083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45090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a:extLst>
              <a:ext uri="{FF2B5EF4-FFF2-40B4-BE49-F238E27FC236}">
                <a16:creationId xmlns:a16="http://schemas.microsoft.com/office/drawing/2014/main" id="{C51AFB86-FDB0-44BE-ADF0-BEACEE5EBA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7813" y="542855"/>
            <a:ext cx="8316374" cy="5772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7974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a:extLst>
              <a:ext uri="{FF2B5EF4-FFF2-40B4-BE49-F238E27FC236}">
                <a16:creationId xmlns:a16="http://schemas.microsoft.com/office/drawing/2014/main" id="{6913293B-1FB1-450F-9338-1D76C99260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0069" y="478172"/>
            <a:ext cx="8614225" cy="5958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0348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a:extLst>
              <a:ext uri="{FF2B5EF4-FFF2-40B4-BE49-F238E27FC236}">
                <a16:creationId xmlns:a16="http://schemas.microsoft.com/office/drawing/2014/main" id="{31B129A2-8169-4EEA-8C11-1D3A2F4D4A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3574" y="691997"/>
            <a:ext cx="8506437" cy="5888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464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442AD-E91F-4D0B-BC8A-3F5851BD9524}"/>
              </a:ext>
            </a:extLst>
          </p:cNvPr>
          <p:cNvSpPr>
            <a:spLocks noGrp="1"/>
          </p:cNvSpPr>
          <p:nvPr>
            <p:ph type="title"/>
          </p:nvPr>
        </p:nvSpPr>
        <p:spPr>
          <a:xfrm>
            <a:off x="838200" y="2252648"/>
            <a:ext cx="10515600" cy="1325563"/>
          </a:xfrm>
        </p:spPr>
        <p:txBody>
          <a:bodyPr>
            <a:normAutofit/>
          </a:bodyPr>
          <a:lstStyle/>
          <a:p>
            <a:pPr algn="ctr"/>
            <a:r>
              <a:rPr lang="en-GB" sz="6000" b="1" dirty="0"/>
              <a:t>Knowledge organisers</a:t>
            </a:r>
          </a:p>
        </p:txBody>
      </p:sp>
    </p:spTree>
    <p:extLst>
      <p:ext uri="{BB962C8B-B14F-4D97-AF65-F5344CB8AC3E}">
        <p14:creationId xmlns:p14="http://schemas.microsoft.com/office/powerpoint/2010/main" val="42313422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Box 32">
            <a:extLst>
              <a:ext uri="{FF2B5EF4-FFF2-40B4-BE49-F238E27FC236}">
                <a16:creationId xmlns:a16="http://schemas.microsoft.com/office/drawing/2014/main" id="{7252E6AF-224D-484A-AF56-B1A4A4858B5B}"/>
              </a:ext>
            </a:extLst>
          </p:cNvPr>
          <p:cNvSpPr txBox="1"/>
          <p:nvPr/>
        </p:nvSpPr>
        <p:spPr>
          <a:xfrm>
            <a:off x="2425082" y="30675"/>
            <a:ext cx="7611775" cy="9079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omic Sans MS" panose="030F0702030302020204" pitchFamily="66" charset="0"/>
                <a:ea typeface="Calibri" panose="020F0502020204030204" pitchFamily="34" charset="0"/>
                <a:cs typeface="Times New Roman" panose="02020603050405020304" pitchFamily="18" charset="0"/>
              </a:rPr>
              <a:t>Paper 1 -  Part 1Medicine in Britain, c1250–present</a:t>
            </a:r>
            <a:endParaRPr lang="en-GB" sz="2400" b="1" dirty="0">
              <a:latin typeface="Comic Sans MS" panose="030F0702030302020204" pitchFamily="66" charset="0"/>
            </a:endParaRPr>
          </a:p>
          <a:p>
            <a:pPr algn="l" rtl="0" fontAlgn="base"/>
            <a:r>
              <a:rPr lang="en-GB" sz="1100" b="1" dirty="0">
                <a:solidFill>
                  <a:srgbClr val="000000"/>
                </a:solidFill>
                <a:latin typeface="Comic Sans MS" panose="030F0702030302020204" pitchFamily="66" charset="0"/>
              </a:rPr>
              <a:t>AO1</a:t>
            </a:r>
            <a:r>
              <a:rPr lang="en-GB" sz="1100" dirty="0">
                <a:solidFill>
                  <a:srgbClr val="000000"/>
                </a:solidFill>
                <a:latin typeface="Comic Sans MS" panose="030F0702030302020204" pitchFamily="66" charset="0"/>
              </a:rPr>
              <a:t> Demonstrate knowledge and understanding of the key features and characteristics of the periods studied.  </a:t>
            </a:r>
            <a:endParaRPr lang="en-GB" sz="800" dirty="0">
              <a:solidFill>
                <a:srgbClr val="000000"/>
              </a:solidFill>
              <a:latin typeface="Comic Sans MS" panose="030F0702030302020204" pitchFamily="66" charset="0"/>
            </a:endParaRPr>
          </a:p>
          <a:p>
            <a:pPr algn="l" rtl="0" fontAlgn="base"/>
            <a:r>
              <a:rPr lang="en-GB" sz="1100" b="1" dirty="0">
                <a:solidFill>
                  <a:srgbClr val="000000"/>
                </a:solidFill>
                <a:latin typeface="Comic Sans MS" panose="030F0702030302020204" pitchFamily="66" charset="0"/>
              </a:rPr>
              <a:t>AO2</a:t>
            </a:r>
            <a:r>
              <a:rPr lang="en-GB" sz="1100" dirty="0">
                <a:solidFill>
                  <a:srgbClr val="000000"/>
                </a:solidFill>
                <a:latin typeface="Comic Sans MS" panose="030F0702030302020204" pitchFamily="66" charset="0"/>
              </a:rPr>
              <a:t> Explain and analyse historical events and periods studied using second order historical concepts (causation, consequence, significance, similarity and difference, change and continuity) </a:t>
            </a:r>
            <a:endParaRPr lang="en-GB" sz="800" dirty="0">
              <a:solidFill>
                <a:srgbClr val="000000"/>
              </a:solidFill>
              <a:latin typeface="Comic Sans MS" panose="030F0702030302020204" pitchFamily="66" charset="0"/>
            </a:endParaRPr>
          </a:p>
        </p:txBody>
      </p:sp>
      <p:graphicFrame>
        <p:nvGraphicFramePr>
          <p:cNvPr id="60" name="Diagram 59">
            <a:extLst>
              <a:ext uri="{FF2B5EF4-FFF2-40B4-BE49-F238E27FC236}">
                <a16:creationId xmlns:a16="http://schemas.microsoft.com/office/drawing/2014/main" id="{E259CFD2-06D5-4650-8104-6CD180816336}"/>
              </a:ext>
            </a:extLst>
          </p:cNvPr>
          <p:cNvGraphicFramePr/>
          <p:nvPr/>
        </p:nvGraphicFramePr>
        <p:xfrm>
          <a:off x="1328000" y="1124599"/>
          <a:ext cx="9536001" cy="15808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 name="Table 2">
            <a:extLst>
              <a:ext uri="{FF2B5EF4-FFF2-40B4-BE49-F238E27FC236}">
                <a16:creationId xmlns:a16="http://schemas.microsoft.com/office/drawing/2014/main" id="{4D9962F4-3B30-47E9-84AF-8C4E7B3A6B93}"/>
              </a:ext>
            </a:extLst>
          </p:cNvPr>
          <p:cNvGraphicFramePr>
            <a:graphicFrameLocks noGrp="1"/>
          </p:cNvGraphicFramePr>
          <p:nvPr/>
        </p:nvGraphicFramePr>
        <p:xfrm>
          <a:off x="7506094" y="2865188"/>
          <a:ext cx="3357907" cy="3962138"/>
        </p:xfrm>
        <a:graphic>
          <a:graphicData uri="http://schemas.openxmlformats.org/drawingml/2006/table">
            <a:tbl>
              <a:tblPr firstRow="1" bandRow="1">
                <a:tableStyleId>{5940675A-B579-460E-94D1-54222C63F5DA}</a:tableStyleId>
              </a:tblPr>
              <a:tblGrid>
                <a:gridCol w="1012710">
                  <a:extLst>
                    <a:ext uri="{9D8B030D-6E8A-4147-A177-3AD203B41FA5}">
                      <a16:colId xmlns:a16="http://schemas.microsoft.com/office/drawing/2014/main" val="3638226706"/>
                    </a:ext>
                  </a:extLst>
                </a:gridCol>
                <a:gridCol w="2345197">
                  <a:extLst>
                    <a:ext uri="{9D8B030D-6E8A-4147-A177-3AD203B41FA5}">
                      <a16:colId xmlns:a16="http://schemas.microsoft.com/office/drawing/2014/main" val="1382394983"/>
                    </a:ext>
                  </a:extLst>
                </a:gridCol>
              </a:tblGrid>
              <a:tr h="329313">
                <a:tc gridSpan="2">
                  <a:txBody>
                    <a:bodyPr/>
                    <a:lstStyle/>
                    <a:p>
                      <a:r>
                        <a:rPr lang="en-GB" sz="1400" dirty="0">
                          <a:latin typeface="Comic Sans MS" panose="030F0702030302020204" pitchFamily="66" charset="0"/>
                        </a:rPr>
                        <a:t>ASSESSMENT</a:t>
                      </a:r>
                    </a:p>
                  </a:txBody>
                  <a:tcPr/>
                </a:tc>
                <a:tc hMerge="1">
                  <a:txBody>
                    <a:bodyPr/>
                    <a:lstStyle/>
                    <a:p>
                      <a:endParaRPr lang="en-GB"/>
                    </a:p>
                  </a:txBody>
                  <a:tcPr/>
                </a:tc>
                <a:extLst>
                  <a:ext uri="{0D108BD9-81ED-4DB2-BD59-A6C34878D82A}">
                    <a16:rowId xmlns:a16="http://schemas.microsoft.com/office/drawing/2014/main" val="2622705085"/>
                  </a:ext>
                </a:extLst>
              </a:tr>
              <a:tr h="180514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100" dirty="0">
                          <a:latin typeface="Comic Sans MS" panose="030F0702030302020204" pitchFamily="66" charset="0"/>
                        </a:rPr>
                        <a:t>Exam Board Assessment</a:t>
                      </a:r>
                      <a:endParaRPr lang="en-GB" sz="1100" b="1" dirty="0">
                        <a:solidFill>
                          <a:schemeClr val="tx1"/>
                        </a:solidFill>
                        <a:latin typeface="Comic Sans MS"/>
                        <a:cs typeface="Calibri"/>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Comic Sans MS"/>
                          <a:cs typeface="Calibri"/>
                        </a:rPr>
                        <a:t>This unit will be assessed in a 1 hour 20 minute written exam at the end of Year 11. The paper has two parts to it; the Medicine in Britain part is worth </a:t>
                      </a:r>
                      <a:r>
                        <a:rPr lang="en-GB" sz="1050" b="1" dirty="0">
                          <a:solidFill>
                            <a:schemeClr val="tx1"/>
                          </a:solidFill>
                          <a:latin typeface="Comic Sans MS"/>
                          <a:cs typeface="Calibri"/>
                        </a:rPr>
                        <a:t>20% of your final grade </a:t>
                      </a:r>
                      <a:r>
                        <a:rPr lang="en-GB" sz="1050" b="0" dirty="0">
                          <a:solidFill>
                            <a:schemeClr val="tx1"/>
                          </a:solidFill>
                          <a:latin typeface="Comic Sans MS"/>
                          <a:cs typeface="Calibri"/>
                        </a:rPr>
                        <a:t>and you are advised to spend 50 minutes on it</a:t>
                      </a:r>
                      <a:r>
                        <a:rPr lang="en-GB" sz="1050" b="1" dirty="0">
                          <a:solidFill>
                            <a:schemeClr val="tx1"/>
                          </a:solidFill>
                          <a:latin typeface="Comic Sans MS"/>
                          <a:cs typeface="Calibri"/>
                        </a:rPr>
                        <a:t>. </a:t>
                      </a:r>
                      <a:r>
                        <a:rPr lang="en-GB" sz="1050" b="0" dirty="0">
                          <a:solidFill>
                            <a:schemeClr val="tx1"/>
                          </a:solidFill>
                          <a:latin typeface="Comic Sans MS"/>
                          <a:cs typeface="Calibri"/>
                        </a:rPr>
                        <a:t>There are 3 questions: Sim/Diff(4 marks), Explain(12) and Evaluate(16 + 4 </a:t>
                      </a:r>
                      <a:r>
                        <a:rPr lang="en-GB" sz="1050" b="0" dirty="0" err="1">
                          <a:solidFill>
                            <a:schemeClr val="tx1"/>
                          </a:solidFill>
                          <a:latin typeface="Comic Sans MS"/>
                          <a:cs typeface="Calibri"/>
                        </a:rPr>
                        <a:t>SPaG</a:t>
                      </a:r>
                      <a:r>
                        <a:rPr lang="en-GB" sz="1050" b="0" dirty="0">
                          <a:solidFill>
                            <a:schemeClr val="tx1"/>
                          </a:solidFill>
                          <a:latin typeface="Comic Sans MS"/>
                          <a:cs typeface="Calibri"/>
                        </a:rPr>
                        <a:t>)</a:t>
                      </a:r>
                    </a:p>
                  </a:txBody>
                  <a:tcPr/>
                </a:tc>
                <a:extLst>
                  <a:ext uri="{0D108BD9-81ED-4DB2-BD59-A6C34878D82A}">
                    <a16:rowId xmlns:a16="http://schemas.microsoft.com/office/drawing/2014/main" val="3787936033"/>
                  </a:ext>
                </a:extLst>
              </a:tr>
              <a:tr h="1827683">
                <a:tc>
                  <a:txBody>
                    <a:bodyPr/>
                    <a:lstStyle/>
                    <a:p>
                      <a:r>
                        <a:rPr lang="en-GB" sz="1100" dirty="0">
                          <a:latin typeface="Comic Sans MS" panose="030F0702030302020204" pitchFamily="66" charset="0"/>
                        </a:rPr>
                        <a:t>School Assessment</a:t>
                      </a:r>
                    </a:p>
                  </a:txBody>
                  <a:tcPr/>
                </a:tc>
                <a:tc>
                  <a:txBody>
                    <a:bodyPr/>
                    <a:lstStyle/>
                    <a:p>
                      <a:r>
                        <a:rPr lang="en-GB" sz="1050" dirty="0">
                          <a:latin typeface="Comic Sans MS"/>
                        </a:rPr>
                        <a:t>Throughout this unit there will be:</a:t>
                      </a:r>
                    </a:p>
                    <a:p>
                      <a:r>
                        <a:rPr lang="en-GB" sz="1050" dirty="0">
                          <a:latin typeface="Comic Sans MS" panose="030F0702030302020204" pitchFamily="66" charset="0"/>
                          <a:ea typeface="Verdana" panose="020B0604030504040204" pitchFamily="34" charset="0"/>
                        </a:rPr>
                        <a:t>• G</a:t>
                      </a:r>
                      <a:r>
                        <a:rPr lang="en-GB" sz="1050" dirty="0">
                          <a:latin typeface="Comic Sans MS" panose="030F0702030302020204" pitchFamily="66" charset="0"/>
                        </a:rPr>
                        <a:t>uidance on how to answer each of the 3 questions (Sim/Diff, Explain and Evaluate)</a:t>
                      </a:r>
                    </a:p>
                    <a:p>
                      <a:r>
                        <a:rPr lang="en-GB" sz="1050" dirty="0">
                          <a:latin typeface="Comic Sans MS"/>
                          <a:ea typeface="Verdana"/>
                        </a:rPr>
                        <a:t>• An opportunity to practice the 3 questions and then self assess</a:t>
                      </a:r>
                    </a:p>
                    <a:p>
                      <a:r>
                        <a:rPr lang="en-GB" sz="1050" dirty="0">
                          <a:latin typeface="Comic Sans MS"/>
                          <a:ea typeface="Verdana"/>
                        </a:rPr>
                        <a:t>• Teacher and peer assessments</a:t>
                      </a:r>
                    </a:p>
                    <a:p>
                      <a:r>
                        <a:rPr lang="en-GB" sz="1050" dirty="0">
                          <a:latin typeface="Comic Sans MS"/>
                          <a:ea typeface="Verdana"/>
                        </a:rPr>
                        <a:t>• </a:t>
                      </a:r>
                      <a:r>
                        <a:rPr lang="en-GB" sz="1050" dirty="0" err="1">
                          <a:latin typeface="Comic Sans MS"/>
                          <a:ea typeface="Verdana"/>
                        </a:rPr>
                        <a:t>Educake</a:t>
                      </a:r>
                      <a:r>
                        <a:rPr lang="en-GB" sz="1050" dirty="0">
                          <a:latin typeface="Comic Sans MS"/>
                          <a:ea typeface="Verdana"/>
                        </a:rPr>
                        <a:t> quizzes to help embed core knowledge</a:t>
                      </a:r>
                    </a:p>
                    <a:p>
                      <a:pPr marL="0" lvl="0" indent="0">
                        <a:buNone/>
                      </a:pPr>
                      <a:r>
                        <a:rPr lang="en-GB" sz="1050" b="0" i="0" u="none" strike="noStrike" noProof="0" dirty="0">
                          <a:latin typeface="Comic Sans MS"/>
                        </a:rPr>
                        <a:t>• </a:t>
                      </a:r>
                      <a:r>
                        <a:rPr lang="en-GB" sz="1050" dirty="0">
                          <a:latin typeface="Comic Sans MS"/>
                          <a:ea typeface="Verdana"/>
                        </a:rPr>
                        <a:t>You will have a mock exam too</a:t>
                      </a:r>
                      <a:endParaRPr lang="en-GB" dirty="0"/>
                    </a:p>
                  </a:txBody>
                  <a:tcPr/>
                </a:tc>
                <a:extLst>
                  <a:ext uri="{0D108BD9-81ED-4DB2-BD59-A6C34878D82A}">
                    <a16:rowId xmlns:a16="http://schemas.microsoft.com/office/drawing/2014/main" val="696694938"/>
                  </a:ext>
                </a:extLst>
              </a:tr>
            </a:tbl>
          </a:graphicData>
        </a:graphic>
      </p:graphicFrame>
      <p:graphicFrame>
        <p:nvGraphicFramePr>
          <p:cNvPr id="12" name="Table 2">
            <a:extLst>
              <a:ext uri="{FF2B5EF4-FFF2-40B4-BE49-F238E27FC236}">
                <a16:creationId xmlns:a16="http://schemas.microsoft.com/office/drawing/2014/main" id="{6609CE5A-F92C-450B-8C86-0FCB13FCC69F}"/>
              </a:ext>
            </a:extLst>
          </p:cNvPr>
          <p:cNvGraphicFramePr>
            <a:graphicFrameLocks noGrp="1"/>
          </p:cNvGraphicFramePr>
          <p:nvPr/>
        </p:nvGraphicFramePr>
        <p:xfrm>
          <a:off x="1328001" y="2865189"/>
          <a:ext cx="6084329" cy="3954780"/>
        </p:xfrm>
        <a:graphic>
          <a:graphicData uri="http://schemas.openxmlformats.org/drawingml/2006/table">
            <a:tbl>
              <a:tblPr firstRow="1" bandRow="1">
                <a:tableStyleId>{5940675A-B579-460E-94D1-54222C63F5DA}</a:tableStyleId>
              </a:tblPr>
              <a:tblGrid>
                <a:gridCol w="1577812">
                  <a:extLst>
                    <a:ext uri="{9D8B030D-6E8A-4147-A177-3AD203B41FA5}">
                      <a16:colId xmlns:a16="http://schemas.microsoft.com/office/drawing/2014/main" val="3638226706"/>
                    </a:ext>
                  </a:extLst>
                </a:gridCol>
                <a:gridCol w="4506517">
                  <a:extLst>
                    <a:ext uri="{9D8B030D-6E8A-4147-A177-3AD203B41FA5}">
                      <a16:colId xmlns:a16="http://schemas.microsoft.com/office/drawing/2014/main" val="1414207636"/>
                    </a:ext>
                  </a:extLst>
                </a:gridCol>
              </a:tblGrid>
              <a:tr h="274674">
                <a:tc gridSpan="2">
                  <a:txBody>
                    <a:bodyPr/>
                    <a:lstStyle/>
                    <a:p>
                      <a:r>
                        <a:rPr lang="en-GB" sz="1400" dirty="0">
                          <a:latin typeface="Comic Sans MS" panose="030F0702030302020204" pitchFamily="66" charset="0"/>
                        </a:rPr>
                        <a:t>UNIT CONTENT</a:t>
                      </a:r>
                    </a:p>
                  </a:txBody>
                  <a:tcPr/>
                </a:tc>
                <a:tc hMerge="1">
                  <a:txBody>
                    <a:bodyPr/>
                    <a:lstStyle/>
                    <a:p>
                      <a:endParaRPr lang="en-GB"/>
                    </a:p>
                  </a:txBody>
                  <a:tcPr/>
                </a:tc>
                <a:extLst>
                  <a:ext uri="{0D108BD9-81ED-4DB2-BD59-A6C34878D82A}">
                    <a16:rowId xmlns:a16="http://schemas.microsoft.com/office/drawing/2014/main" val="2622705085"/>
                  </a:ext>
                </a:extLst>
              </a:tr>
              <a:tr h="226606">
                <a:tc gridSpan="2">
                  <a:txBody>
                    <a:bodyPr/>
                    <a:lstStyle/>
                    <a:p>
                      <a:r>
                        <a:rPr lang="en-GB" sz="1050" dirty="0">
                          <a:latin typeface="Comic Sans MS" panose="030F0702030302020204" pitchFamily="66" charset="0"/>
                        </a:rPr>
                        <a:t>This unit will be taught in four time period topics as specified by Edexcel</a:t>
                      </a:r>
                    </a:p>
                  </a:txBody>
                  <a:tcPr/>
                </a:tc>
                <a:tc hMerge="1">
                  <a:txBody>
                    <a:bodyPr/>
                    <a:lstStyle/>
                    <a:p>
                      <a:endParaRPr lang="en-GB"/>
                    </a:p>
                  </a:txBody>
                  <a:tcPr/>
                </a:tc>
                <a:extLst>
                  <a:ext uri="{0D108BD9-81ED-4DB2-BD59-A6C34878D82A}">
                    <a16:rowId xmlns:a16="http://schemas.microsoft.com/office/drawing/2014/main" val="3787936033"/>
                  </a:ext>
                </a:extLst>
              </a:tr>
              <a:tr h="769086">
                <a:tc>
                  <a:txBody>
                    <a:bodyPr/>
                    <a:lstStyle/>
                    <a:p>
                      <a:r>
                        <a:rPr lang="en-GB" sz="1100" dirty="0">
                          <a:latin typeface="Comic Sans MS" panose="030F0702030302020204" pitchFamily="66" charset="0"/>
                        </a:rPr>
                        <a:t>Topic 1: </a:t>
                      </a:r>
                      <a:r>
                        <a:rPr lang="en-US" sz="1100" b="1" kern="1200" dirty="0">
                          <a:solidFill>
                            <a:schemeClr val="tx1"/>
                          </a:solidFill>
                          <a:effectLst/>
                          <a:latin typeface="Comic Sans MS" panose="030F0702030302020204" pitchFamily="66" charset="0"/>
                          <a:ea typeface="+mn-ea"/>
                          <a:cs typeface="+mn-cs"/>
                        </a:rPr>
                        <a:t>c1250–c1500: Medicine in medieval England</a:t>
                      </a:r>
                      <a:endParaRPr lang="en-GB" sz="1100" dirty="0">
                        <a:latin typeface="Comic Sans MS" panose="030F0702030302020204" pitchFamily="66" charset="0"/>
                      </a:endParaRPr>
                    </a:p>
                  </a:txBody>
                  <a:tcPr/>
                </a:tc>
                <a:tc>
                  <a:txBody>
                    <a:bodyPr/>
                    <a:lstStyle/>
                    <a:p>
                      <a:r>
                        <a:rPr lang="en-GB" sz="1000" dirty="0">
                          <a:latin typeface="Comic Sans MS" panose="030F0702030302020204" pitchFamily="66" charset="0"/>
                        </a:rPr>
                        <a:t>The key ideas about the causes of disease and illness in the Late Medieval Period were God, Miasmas and the Four Humours Theory. The Church had a huge amount of power and controlled ideas and education about medicine. With little progress in medicine life expectancy remained low and 40% of England died from the Black Death.</a:t>
                      </a:r>
                    </a:p>
                  </a:txBody>
                  <a:tcPr/>
                </a:tc>
                <a:extLst>
                  <a:ext uri="{0D108BD9-81ED-4DB2-BD59-A6C34878D82A}">
                    <a16:rowId xmlns:a16="http://schemas.microsoft.com/office/drawing/2014/main" val="696694938"/>
                  </a:ext>
                </a:extLst>
              </a:tr>
              <a:tr h="769086">
                <a:tc>
                  <a:txBody>
                    <a:bodyPr/>
                    <a:lstStyle/>
                    <a:p>
                      <a:r>
                        <a:rPr lang="en-GB" sz="1100" dirty="0">
                          <a:latin typeface="Comic Sans MS" panose="030F0702030302020204" pitchFamily="66" charset="0"/>
                        </a:rPr>
                        <a:t>Topic 2: </a:t>
                      </a:r>
                      <a:r>
                        <a:rPr lang="en-US" sz="1100" b="1" kern="1200" dirty="0">
                          <a:solidFill>
                            <a:schemeClr val="tx1"/>
                          </a:solidFill>
                          <a:effectLst/>
                          <a:latin typeface="Comic Sans MS" panose="030F0702030302020204" pitchFamily="66" charset="0"/>
                          <a:ea typeface="+mn-ea"/>
                          <a:cs typeface="+mn-cs"/>
                        </a:rPr>
                        <a:t>c1500–c1700: The Medical Renaissance in England</a:t>
                      </a:r>
                      <a:endParaRPr lang="en-GB" sz="1100" dirty="0">
                        <a:latin typeface="Comic Sans MS" panose="030F0702030302020204" pitchFamily="66" charset="0"/>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dirty="0">
                          <a:latin typeface="Comic Sans MS" panose="030F0702030302020204" pitchFamily="66" charset="0"/>
                        </a:rPr>
                        <a:t>The key ideas about the causes of disease and illness in the Renaissance were still God, Miasmas and the Four Humours Theory. Although, the power of the Church declined and progress was made by key individuals; Thomas Sydenham, Andreas Vesalius and William Harvey. They produced more accurate knowledge of illness and the human body. </a:t>
                      </a:r>
                    </a:p>
                  </a:txBody>
                  <a:tcPr/>
                </a:tc>
                <a:extLst>
                  <a:ext uri="{0D108BD9-81ED-4DB2-BD59-A6C34878D82A}">
                    <a16:rowId xmlns:a16="http://schemas.microsoft.com/office/drawing/2014/main" val="4184589274"/>
                  </a:ext>
                </a:extLst>
              </a:tr>
              <a:tr h="837754">
                <a:tc>
                  <a:txBody>
                    <a:bodyPr/>
                    <a:lstStyle/>
                    <a:p>
                      <a:r>
                        <a:rPr lang="en-GB" sz="1100" dirty="0">
                          <a:latin typeface="Comic Sans MS" panose="030F0702030302020204" pitchFamily="66" charset="0"/>
                        </a:rPr>
                        <a:t>Topic 3: </a:t>
                      </a:r>
                      <a:r>
                        <a:rPr lang="en-US" sz="1100" b="1" kern="1200" dirty="0">
                          <a:solidFill>
                            <a:schemeClr val="tx1"/>
                          </a:solidFill>
                          <a:effectLst/>
                          <a:latin typeface="Comic Sans MS" panose="030F0702030302020204" pitchFamily="66" charset="0"/>
                          <a:ea typeface="+mn-ea"/>
                          <a:cs typeface="+mn-cs"/>
                        </a:rPr>
                        <a:t>c1700–c1900:Medicine in eighteenth and nineteenth-century Britain</a:t>
                      </a:r>
                      <a:endParaRPr lang="en-GB" sz="1100" dirty="0">
                        <a:latin typeface="Comic Sans MS" panose="030F0702030302020204" pitchFamily="66" charset="0"/>
                      </a:endParaRPr>
                    </a:p>
                  </a:txBody>
                  <a:tcPr/>
                </a:tc>
                <a:tc>
                  <a:txBody>
                    <a:bodyPr/>
                    <a:lstStyle/>
                    <a:p>
                      <a:r>
                        <a:rPr lang="en-GB" sz="1000" dirty="0">
                          <a:latin typeface="Comic Sans MS"/>
                        </a:rPr>
                        <a:t>Edward Jenner discovered the first vaccination, 1798. Industrialisation led to developments in science and technology which supported medical progress. Louis Pasteur discovered germs and Robert Koch developed his work further. The germ theory led to the development of antiseptics and persuaded the government to pass public health laws. </a:t>
                      </a:r>
                      <a:endParaRPr lang="en-GB" sz="1000" dirty="0">
                        <a:latin typeface="Comic Sans MS" panose="030F0702030302020204" pitchFamily="66" charset="0"/>
                      </a:endParaRPr>
                    </a:p>
                  </a:txBody>
                  <a:tcPr/>
                </a:tc>
                <a:extLst>
                  <a:ext uri="{0D108BD9-81ED-4DB2-BD59-A6C34878D82A}">
                    <a16:rowId xmlns:a16="http://schemas.microsoft.com/office/drawing/2014/main" val="3006556666"/>
                  </a:ext>
                </a:extLst>
              </a:tr>
              <a:tr h="68668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100" b="0" dirty="0">
                          <a:latin typeface="Comic Sans MS"/>
                        </a:rPr>
                        <a:t>Topic 4</a:t>
                      </a:r>
                      <a:r>
                        <a:rPr lang="en-GB" sz="1100" b="1" dirty="0">
                          <a:latin typeface="Comic Sans MS"/>
                        </a:rPr>
                        <a:t>: </a:t>
                      </a:r>
                      <a:r>
                        <a:rPr lang="en-US" sz="1100" b="1" kern="1200" dirty="0">
                          <a:solidFill>
                            <a:schemeClr val="tx1"/>
                          </a:solidFill>
                          <a:effectLst/>
                          <a:latin typeface="Comic Sans MS" panose="030F0702030302020204" pitchFamily="66" charset="0"/>
                          <a:ea typeface="+mn-ea"/>
                          <a:cs typeface="+mn-cs"/>
                        </a:rPr>
                        <a:t>c1900–present: Medicine in modern Britain</a:t>
                      </a:r>
                      <a:endParaRPr lang="en-US" sz="1100" dirty="0">
                        <a:latin typeface="Comic Sans MS" panose="030F0702030302020204" pitchFamily="66" charset="0"/>
                      </a:endParaRPr>
                    </a:p>
                    <a:p>
                      <a:endParaRPr lang="en-GB" sz="1100" dirty="0">
                        <a:latin typeface="Comic Sans MS" panose="030F0702030302020204" pitchFamily="66" charset="0"/>
                      </a:endParaRPr>
                    </a:p>
                  </a:txBody>
                  <a:tcPr/>
                </a:tc>
                <a:tc>
                  <a:txBody>
                    <a:bodyPr/>
                    <a:lstStyle/>
                    <a:p>
                      <a:r>
                        <a:rPr lang="en-GB" sz="1000" dirty="0">
                          <a:latin typeface="Comic Sans MS" panose="030F0702030302020204" pitchFamily="66" charset="0"/>
                        </a:rPr>
                        <a:t>This was a period of rapid progress. Understanding about the cause of disease and illness progressed further as scientists discovered DNA. Several new treatments were used; e.g. antibiotics, radiotherapy, blood transfusions, transplants. The NHS was set up in 1948.</a:t>
                      </a:r>
                    </a:p>
                  </a:txBody>
                  <a:tcPr/>
                </a:tc>
                <a:extLst>
                  <a:ext uri="{0D108BD9-81ED-4DB2-BD59-A6C34878D82A}">
                    <a16:rowId xmlns:a16="http://schemas.microsoft.com/office/drawing/2014/main" val="3517114458"/>
                  </a:ext>
                </a:extLst>
              </a:tr>
            </a:tbl>
          </a:graphicData>
        </a:graphic>
      </p:graphicFrame>
      <p:sp>
        <p:nvSpPr>
          <p:cNvPr id="3" name="Rectangle 2">
            <a:extLst>
              <a:ext uri="{FF2B5EF4-FFF2-40B4-BE49-F238E27FC236}">
                <a16:creationId xmlns:a16="http://schemas.microsoft.com/office/drawing/2014/main" id="{771B44DC-0FF7-4D12-ABDD-370CA50B29C3}"/>
              </a:ext>
            </a:extLst>
          </p:cNvPr>
          <p:cNvSpPr/>
          <p:nvPr/>
        </p:nvSpPr>
        <p:spPr>
          <a:xfrm>
            <a:off x="9933585" y="83118"/>
            <a:ext cx="1004305" cy="81579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a:latin typeface="Comic Sans MS" panose="030F0702030302020204" pitchFamily="66" charset="0"/>
              </a:rPr>
              <a:t>Edexcel GCSE</a:t>
            </a:r>
          </a:p>
        </p:txBody>
      </p:sp>
      <p:pic>
        <p:nvPicPr>
          <p:cNvPr id="1028" name="Picture 4" descr="Gifts &amp;amp; Decor Grinning Realistic Replica Human Skull Home Statue,  Multicolor, 6.5&amp;quot; x 4.25&amp;quot; x 4.62&amp;quot; Inches : Amazon.co.uk: Home &amp;amp; Kitchen">
            <a:extLst>
              <a:ext uri="{FF2B5EF4-FFF2-40B4-BE49-F238E27FC236}">
                <a16:creationId xmlns:a16="http://schemas.microsoft.com/office/drawing/2014/main" id="{CBAEB8AA-A6B4-4EC0-BB10-8EF24A7E940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28000" y="18854"/>
            <a:ext cx="965070" cy="9733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57820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 name="Diagram 59">
            <a:extLst>
              <a:ext uri="{FF2B5EF4-FFF2-40B4-BE49-F238E27FC236}">
                <a16:creationId xmlns:a16="http://schemas.microsoft.com/office/drawing/2014/main" id="{E259CFD2-06D5-4650-8104-6CD180816336}"/>
              </a:ext>
            </a:extLst>
          </p:cNvPr>
          <p:cNvGraphicFramePr/>
          <p:nvPr/>
        </p:nvGraphicFramePr>
        <p:xfrm>
          <a:off x="1369173" y="393035"/>
          <a:ext cx="9401816" cy="31111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677" name="Table 5677">
            <a:extLst>
              <a:ext uri="{FF2B5EF4-FFF2-40B4-BE49-F238E27FC236}">
                <a16:creationId xmlns:a16="http://schemas.microsoft.com/office/drawing/2014/main" id="{F3C5C2AE-EB3A-49CF-86D9-F2E2711E25D2}"/>
              </a:ext>
            </a:extLst>
          </p:cNvPr>
          <p:cNvGraphicFramePr>
            <a:graphicFrameLocks noGrp="1"/>
          </p:cNvGraphicFramePr>
          <p:nvPr/>
        </p:nvGraphicFramePr>
        <p:xfrm>
          <a:off x="5781476" y="3018567"/>
          <a:ext cx="5200161" cy="3825240"/>
        </p:xfrm>
        <a:graphic>
          <a:graphicData uri="http://schemas.openxmlformats.org/drawingml/2006/table">
            <a:tbl>
              <a:tblPr firstRow="1" bandRow="1">
                <a:tableStyleId>{5C22544A-7EE6-4342-B048-85BDC9FD1C3A}</a:tableStyleId>
              </a:tblPr>
              <a:tblGrid>
                <a:gridCol w="1754226">
                  <a:extLst>
                    <a:ext uri="{9D8B030D-6E8A-4147-A177-3AD203B41FA5}">
                      <a16:colId xmlns:a16="http://schemas.microsoft.com/office/drawing/2014/main" val="1100987640"/>
                    </a:ext>
                  </a:extLst>
                </a:gridCol>
                <a:gridCol w="3445935">
                  <a:extLst>
                    <a:ext uri="{9D8B030D-6E8A-4147-A177-3AD203B41FA5}">
                      <a16:colId xmlns:a16="http://schemas.microsoft.com/office/drawing/2014/main" val="7145504"/>
                    </a:ext>
                  </a:extLst>
                </a:gridCol>
              </a:tblGrid>
              <a:tr h="220193">
                <a:tc gridSpan="2">
                  <a:txBody>
                    <a:bodyPr/>
                    <a:lstStyle/>
                    <a:p>
                      <a:pPr algn="l"/>
                      <a:r>
                        <a:rPr lang="en-US" sz="900">
                          <a:solidFill>
                            <a:schemeClr val="tx1"/>
                          </a:solidFill>
                          <a:latin typeface="Comic Sans MS" panose="030F0702030302020204" pitchFamily="66" charset="0"/>
                          <a:cs typeface="Comic Sans MS"/>
                        </a:rPr>
                        <a:t>Topic 1 Key content</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hMerge="1">
                  <a:txBody>
                    <a:bodyPr/>
                    <a:lstStyle/>
                    <a:p>
                      <a:endParaRPr lang="en-GB" sz="900" b="0">
                        <a:solidFill>
                          <a:schemeClr val="tx1"/>
                        </a:solidFill>
                        <a:latin typeface="Comic Sans MS"/>
                      </a:endParaRP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1051126591"/>
                  </a:ext>
                </a:extLst>
              </a:tr>
              <a:tr h="675259">
                <a:tc>
                  <a:txBody>
                    <a:bodyPr/>
                    <a:lstStyle/>
                    <a:p>
                      <a:pPr algn="l"/>
                      <a:r>
                        <a:rPr lang="en-US" sz="900" b="1" kern="1200">
                          <a:solidFill>
                            <a:schemeClr val="dk1"/>
                          </a:solidFill>
                          <a:effectLst/>
                          <a:latin typeface="Comic Sans MS" panose="030F0702030302020204" pitchFamily="66" charset="0"/>
                          <a:ea typeface="+mn-ea"/>
                          <a:cs typeface="+mn-cs"/>
                        </a:rPr>
                        <a:t>1. What were the supernatural ideas about the cause of disease and illness in Medieval England?</a:t>
                      </a:r>
                      <a:endParaRPr lang="en-US" sz="900">
                        <a:solidFill>
                          <a:schemeClr val="tx1"/>
                        </a:solidFill>
                        <a:latin typeface="Comic Sans MS" panose="030F0702030302020204" pitchFamily="66" charset="0"/>
                        <a:cs typeface="Comic Sans MS"/>
                      </a:endParaRP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chemeClr val="bg1">
                        <a:lumMod val="85000"/>
                      </a:schemeClr>
                    </a:solidFill>
                  </a:tcPr>
                </a:tc>
                <a:tc>
                  <a:txBody>
                    <a:bodyPr/>
                    <a:lstStyle/>
                    <a:p>
                      <a:r>
                        <a:rPr lang="en-GB" sz="800" b="0">
                          <a:solidFill>
                            <a:schemeClr val="tx1"/>
                          </a:solidFill>
                          <a:latin typeface="Comic Sans MS"/>
                        </a:rPr>
                        <a:t>The Christian Church had a significant impact on people’s lives in Medieval England. They taught that God sent disease as a punishment for sins or as a test of your faith. No one questioned the teachings of the Church. Astrology was another supernatural idea about the cause of disease and illness.</a:t>
                      </a: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extLst>
                  <a:ext uri="{0D108BD9-81ED-4DB2-BD59-A6C34878D82A}">
                    <a16:rowId xmlns:a16="http://schemas.microsoft.com/office/drawing/2014/main" val="1944029093"/>
                  </a:ext>
                </a:extLst>
              </a:tr>
              <a:tr h="557822">
                <a:tc>
                  <a:txBody>
                    <a:bodyPr/>
                    <a:lstStyle/>
                    <a:p>
                      <a:pPr algn="l"/>
                      <a:r>
                        <a:rPr lang="en-US" sz="900" b="1" kern="1200">
                          <a:solidFill>
                            <a:schemeClr val="dk1"/>
                          </a:solidFill>
                          <a:effectLst/>
                          <a:latin typeface="Comic Sans MS" panose="030F0702030302020204" pitchFamily="66" charset="0"/>
                          <a:ea typeface="+mn-ea"/>
                          <a:cs typeface="+mn-cs"/>
                        </a:rPr>
                        <a:t>2. Why did Ancient </a:t>
                      </a:r>
                    </a:p>
                    <a:p>
                      <a:pPr algn="l"/>
                      <a:r>
                        <a:rPr lang="en-US" sz="900" b="1" kern="1200">
                          <a:solidFill>
                            <a:schemeClr val="dk1"/>
                          </a:solidFill>
                          <a:effectLst/>
                          <a:latin typeface="Comic Sans MS" panose="030F0702030302020204" pitchFamily="66" charset="0"/>
                          <a:ea typeface="+mn-ea"/>
                          <a:cs typeface="+mn-cs"/>
                        </a:rPr>
                        <a:t>ideas about medicine continue in England?</a:t>
                      </a:r>
                      <a:endParaRPr lang="en-US" sz="900" b="1">
                        <a:latin typeface="Comic Sans MS" panose="030F0702030302020204" pitchFamily="66" charset="0"/>
                        <a:cs typeface="Comic Sans MS"/>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800" b="0">
                          <a:solidFill>
                            <a:schemeClr val="tx1"/>
                          </a:solidFill>
                          <a:latin typeface="Comic Sans MS"/>
                        </a:rPr>
                        <a:t>There were two key Ancient ideas which continued in the Medieval period; The Four Humours Theory and the Miasma Theory. Two Ancient doctors, Hippocrates and Galen had written about them. They continued because of Church support and a lack of new ideas</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056105636"/>
                  </a:ext>
                </a:extLst>
              </a:tr>
              <a:tr h="55782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900" b="1" kern="1200">
                          <a:solidFill>
                            <a:schemeClr val="dk1"/>
                          </a:solidFill>
                          <a:effectLst/>
                          <a:latin typeface="Comic Sans MS" panose="030F0702030302020204" pitchFamily="66" charset="0"/>
                          <a:ea typeface="+mn-ea"/>
                          <a:cs typeface="+mn-cs"/>
                        </a:rPr>
                        <a:t>3. How was disease prevented and treated</a:t>
                      </a:r>
                    </a:p>
                    <a:p>
                      <a:pPr marL="0" marR="0" indent="0" algn="l" defTabSz="457200" rtl="0" eaLnBrk="1" fontAlgn="auto" latinLnBrk="0" hangingPunct="1">
                        <a:lnSpc>
                          <a:spcPct val="100000"/>
                        </a:lnSpc>
                        <a:spcBef>
                          <a:spcPts val="0"/>
                        </a:spcBef>
                        <a:spcAft>
                          <a:spcPts val="0"/>
                        </a:spcAft>
                        <a:buClrTx/>
                        <a:buSzTx/>
                        <a:buFontTx/>
                        <a:buNone/>
                        <a:tabLst/>
                        <a:defRPr/>
                      </a:pPr>
                      <a:r>
                        <a:rPr lang="en-US" sz="900" b="1" kern="1200">
                          <a:solidFill>
                            <a:schemeClr val="dk1"/>
                          </a:solidFill>
                          <a:effectLst/>
                          <a:latin typeface="Comic Sans MS" panose="030F0702030302020204" pitchFamily="66" charset="0"/>
                          <a:ea typeface="+mn-ea"/>
                          <a:cs typeface="+mn-cs"/>
                        </a:rPr>
                        <a:t>in Medieval England?</a:t>
                      </a:r>
                      <a:endParaRPr lang="en-US" altLang="en-US" sz="900" b="1">
                        <a:latin typeface="Comic Sans MS" panose="030F0702030302020204" pitchFamily="66" charset="0"/>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800" b="0">
                          <a:solidFill>
                            <a:schemeClr val="tx1"/>
                          </a:solidFill>
                          <a:latin typeface="Comic Sans MS"/>
                        </a:rPr>
                        <a:t>Many treatments and approaches to prevention were based upon ideas about the causes of disease and illness; four humours, miasma and God. Herbal remedies were common treatments and sometimes effective. Surgery progressed but was still basic and dangerous.</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029365334"/>
                  </a:ext>
                </a:extLst>
              </a:tr>
              <a:tr h="557822">
                <a:tc>
                  <a:txBody>
                    <a:bodyPr/>
                    <a:lstStyle/>
                    <a:p>
                      <a:pPr algn="l"/>
                      <a:r>
                        <a:rPr lang="en-US" sz="900" b="1" kern="1200">
                          <a:solidFill>
                            <a:schemeClr val="dk1"/>
                          </a:solidFill>
                          <a:effectLst/>
                          <a:latin typeface="Comic Sans MS" panose="030F0702030302020204" pitchFamily="66" charset="0"/>
                          <a:ea typeface="+mn-ea"/>
                          <a:cs typeface="+mn-cs"/>
                        </a:rPr>
                        <a:t>4. How were the sick </a:t>
                      </a:r>
                    </a:p>
                    <a:p>
                      <a:pPr algn="l"/>
                      <a:r>
                        <a:rPr lang="en-US" sz="900" b="1" kern="1200">
                          <a:solidFill>
                            <a:schemeClr val="dk1"/>
                          </a:solidFill>
                          <a:effectLst/>
                          <a:latin typeface="Comic Sans MS" panose="030F0702030302020204" pitchFamily="66" charset="0"/>
                          <a:ea typeface="+mn-ea"/>
                          <a:cs typeface="+mn-cs"/>
                        </a:rPr>
                        <a:t>cared for in Medieval England?</a:t>
                      </a:r>
                      <a:endParaRPr lang="en-US" sz="900" b="1">
                        <a:latin typeface="Comic Sans MS" panose="030F0702030302020204" pitchFamily="66" charset="0"/>
                        <a:cs typeface="Comic Sans MS"/>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800" b="0">
                          <a:solidFill>
                            <a:schemeClr val="tx1"/>
                          </a:solidFill>
                          <a:latin typeface="Comic Sans MS"/>
                        </a:rPr>
                        <a:t>There were doctors in Medieval England known as physicians but they only tended to the wealthy. Most people would see a barber surgeon, apothecary or the women of their household for treatment. There were some hospitals but they were largely for the elderly.</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527020230"/>
                  </a:ext>
                </a:extLst>
              </a:tr>
              <a:tr h="557822">
                <a:tc>
                  <a:txBody>
                    <a:bodyPr/>
                    <a:lstStyle/>
                    <a:p>
                      <a:pPr algn="l"/>
                      <a:r>
                        <a:rPr lang="en-US" sz="900" b="1" kern="1200" dirty="0">
                          <a:solidFill>
                            <a:schemeClr val="dk1"/>
                          </a:solidFill>
                          <a:effectLst/>
                          <a:latin typeface="Comic Sans MS" panose="030F0702030302020204" pitchFamily="66" charset="0"/>
                          <a:ea typeface="+mn-ea"/>
                          <a:cs typeface="+mn-cs"/>
                        </a:rPr>
                        <a:t>5. How did Medieval England deal with the </a:t>
                      </a:r>
                    </a:p>
                    <a:p>
                      <a:pPr algn="l"/>
                      <a:r>
                        <a:rPr lang="en-US" sz="900" b="1" kern="1200" dirty="0">
                          <a:solidFill>
                            <a:schemeClr val="dk1"/>
                          </a:solidFill>
                          <a:effectLst/>
                          <a:latin typeface="Comic Sans MS" panose="030F0702030302020204" pitchFamily="66" charset="0"/>
                          <a:ea typeface="+mn-ea"/>
                          <a:cs typeface="+mn-cs"/>
                        </a:rPr>
                        <a:t>Black Death?</a:t>
                      </a:r>
                      <a:endParaRPr lang="en-US" sz="900" b="1" dirty="0">
                        <a:latin typeface="Comic Sans MS" panose="030F0702030302020204" pitchFamily="66" charset="0"/>
                        <a:cs typeface="Comic Sans MS"/>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800" b="0">
                          <a:solidFill>
                            <a:schemeClr val="tx1"/>
                          </a:solidFill>
                          <a:latin typeface="Comic Sans MS"/>
                        </a:rPr>
                        <a:t>The Black Death spread to England in 1348. It killed 40% of the population. The most popular theories for it were God’s punishment, miasma and the movement of the planets (astrology). It is a useful case study to see a Medieval response to an outbreak of disease.</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1533851420"/>
                  </a:ext>
                </a:extLst>
              </a:tr>
              <a:tr h="557822">
                <a:tc>
                  <a:txBody>
                    <a:bodyPr/>
                    <a:lstStyle/>
                    <a:p>
                      <a:pPr lvl="0">
                        <a:buNone/>
                      </a:pPr>
                      <a:r>
                        <a:rPr lang="en-GB" sz="900" b="1" kern="1200">
                          <a:solidFill>
                            <a:schemeClr val="dk1"/>
                          </a:solidFill>
                          <a:effectLst/>
                          <a:latin typeface="Comic Sans MS" panose="030F0702030302020204" pitchFamily="66" charset="0"/>
                          <a:ea typeface="+mn-ea"/>
                          <a:cs typeface="+mn-cs"/>
                        </a:rPr>
                        <a:t>6. </a:t>
                      </a:r>
                      <a:r>
                        <a:rPr lang="en-US" sz="900" b="1" kern="1200">
                          <a:solidFill>
                            <a:schemeClr val="dk1"/>
                          </a:solidFill>
                          <a:effectLst/>
                          <a:latin typeface="Comic Sans MS" panose="030F0702030302020204" pitchFamily="66" charset="0"/>
                          <a:ea typeface="+mn-ea"/>
                          <a:cs typeface="+mn-cs"/>
                        </a:rPr>
                        <a:t>Medieval Medicine Review​</a:t>
                      </a:r>
                      <a:endParaRPr lang="en-GB" sz="900" b="1">
                        <a:solidFill>
                          <a:schemeClr val="tx1"/>
                        </a:solidFill>
                        <a:latin typeface="Comic Sans MS" panose="030F0702030302020204" pitchFamily="66" charset="0"/>
                      </a:endParaRP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rtl="0" fontAlgn="base"/>
                      <a:r>
                        <a:rPr lang="en-GB" sz="800" b="0" i="0" kern="1200" dirty="0">
                          <a:solidFill>
                            <a:schemeClr val="dk1"/>
                          </a:solidFill>
                          <a:effectLst/>
                          <a:latin typeface="Comic Sans MS" panose="030F0702030302020204" pitchFamily="66" charset="0"/>
                          <a:ea typeface="+mn-ea"/>
                          <a:cs typeface="+mn-cs"/>
                        </a:rPr>
                        <a:t>This lesson will: Consider the role of the key factors in Medieval medicine; Individuals, Institutions (Government and Church) Attitudes and Science and Technology and evaluate their relative significance. </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18772758"/>
                  </a:ext>
                </a:extLst>
              </a:tr>
            </a:tbl>
          </a:graphicData>
        </a:graphic>
      </p:graphicFrame>
      <p:sp>
        <p:nvSpPr>
          <p:cNvPr id="11" name="TextBox 10">
            <a:extLst>
              <a:ext uri="{FF2B5EF4-FFF2-40B4-BE49-F238E27FC236}">
                <a16:creationId xmlns:a16="http://schemas.microsoft.com/office/drawing/2014/main" id="{C38546A2-AC5D-45B7-AD68-9645C7DA5EEF}"/>
              </a:ext>
            </a:extLst>
          </p:cNvPr>
          <p:cNvSpPr txBox="1"/>
          <p:nvPr/>
        </p:nvSpPr>
        <p:spPr>
          <a:xfrm>
            <a:off x="2528646" y="83118"/>
            <a:ext cx="6149008"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Comic Sans MS" panose="030F0702030302020204" pitchFamily="66" charset="0"/>
              </a:rPr>
              <a:t>Topic 1: </a:t>
            </a:r>
            <a:r>
              <a:rPr lang="en-US" sz="2400" b="1">
                <a:latin typeface="Comic Sans MS" panose="030F0702030302020204" pitchFamily="66" charset="0"/>
              </a:rPr>
              <a:t>Medicine in Medieval England    </a:t>
            </a:r>
          </a:p>
          <a:p>
            <a:r>
              <a:rPr lang="en-US" sz="2400" b="1">
                <a:latin typeface="Comic Sans MS" panose="030F0702030302020204" pitchFamily="66" charset="0"/>
              </a:rPr>
              <a:t>c.1250-1500</a:t>
            </a:r>
            <a:endParaRPr lang="en-GB" sz="2400">
              <a:latin typeface="Comic Sans MS" panose="030F0702030302020204" pitchFamily="66" charset="0"/>
            </a:endParaRPr>
          </a:p>
        </p:txBody>
      </p:sp>
      <p:sp>
        <p:nvSpPr>
          <p:cNvPr id="12" name="Rectangle 11">
            <a:extLst>
              <a:ext uri="{FF2B5EF4-FFF2-40B4-BE49-F238E27FC236}">
                <a16:creationId xmlns:a16="http://schemas.microsoft.com/office/drawing/2014/main" id="{AD0559E9-DA57-4FFD-909C-9120E78E29DC}"/>
              </a:ext>
            </a:extLst>
          </p:cNvPr>
          <p:cNvSpPr/>
          <p:nvPr/>
        </p:nvSpPr>
        <p:spPr>
          <a:xfrm>
            <a:off x="9933585" y="83118"/>
            <a:ext cx="1004305" cy="81579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r>
              <a:rPr lang="en-GB" sz="1600">
                <a:latin typeface="Comic Sans MS" panose="030F0702030302020204" pitchFamily="66" charset="0"/>
              </a:rPr>
              <a:t>Edexcel GCSE</a:t>
            </a:r>
          </a:p>
        </p:txBody>
      </p:sp>
      <p:graphicFrame>
        <p:nvGraphicFramePr>
          <p:cNvPr id="7" name="Table 6"/>
          <p:cNvGraphicFramePr>
            <a:graphicFrameLocks noGrp="1"/>
          </p:cNvGraphicFramePr>
          <p:nvPr/>
        </p:nvGraphicFramePr>
        <p:xfrm>
          <a:off x="1298125" y="3019356"/>
          <a:ext cx="4412302" cy="3957506"/>
        </p:xfrm>
        <a:graphic>
          <a:graphicData uri="http://schemas.openxmlformats.org/drawingml/2006/table">
            <a:tbl>
              <a:tblPr firstRow="1" bandRow="1">
                <a:tableStyleId>{5C22544A-7EE6-4342-B048-85BDC9FD1C3A}</a:tableStyleId>
              </a:tblPr>
              <a:tblGrid>
                <a:gridCol w="957084">
                  <a:extLst>
                    <a:ext uri="{9D8B030D-6E8A-4147-A177-3AD203B41FA5}">
                      <a16:colId xmlns:a16="http://schemas.microsoft.com/office/drawing/2014/main" val="20000"/>
                    </a:ext>
                  </a:extLst>
                </a:gridCol>
                <a:gridCol w="3455218">
                  <a:extLst>
                    <a:ext uri="{9D8B030D-6E8A-4147-A177-3AD203B41FA5}">
                      <a16:colId xmlns:a16="http://schemas.microsoft.com/office/drawing/2014/main" val="20001"/>
                    </a:ext>
                  </a:extLst>
                </a:gridCol>
              </a:tblGrid>
              <a:tr h="233427">
                <a:tc gridSpan="2">
                  <a:txBody>
                    <a:bodyPr/>
                    <a:lstStyle/>
                    <a:p>
                      <a:r>
                        <a:rPr lang="en-US" sz="900" b="0">
                          <a:solidFill>
                            <a:srgbClr val="000000"/>
                          </a:solidFill>
                          <a:latin typeface="Comic Sans MS"/>
                        </a:rPr>
                        <a:t>Topic 1 Key words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hMerge="1">
                  <a:txBody>
                    <a:bodyPr/>
                    <a:lstStyle/>
                    <a:p>
                      <a:r>
                        <a:rPr lang="en-US" sz="900" b="0">
                          <a:solidFill>
                            <a:srgbClr val="000000"/>
                          </a:solidFill>
                          <a:latin typeface="Comic Sans MS"/>
                          <a:cs typeface="Comic Sans MS"/>
                        </a:rPr>
                        <a:t>Key words: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367451">
                <a:tc>
                  <a:txBody>
                    <a:bodyPr/>
                    <a:lstStyle/>
                    <a:p>
                      <a:r>
                        <a:rPr lang="en-US" sz="900" b="1">
                          <a:solidFill>
                            <a:srgbClr val="000000"/>
                          </a:solidFill>
                          <a:latin typeface="Comic Sans MS"/>
                          <a:cs typeface="Comic Sans MS"/>
                        </a:rPr>
                        <a:t>Late Medieval Period</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GB" sz="900" b="0" i="0" u="none" strike="noStrike" noProof="0">
                          <a:latin typeface="Comic Sans MS"/>
                        </a:rPr>
                        <a:t>This topic focuses on the Late Medieval Period from c.1250-1500. These years cover the 13</a:t>
                      </a:r>
                      <a:r>
                        <a:rPr lang="en-GB" sz="900" b="0" i="0" u="none" strike="noStrike" baseline="30000" noProof="0">
                          <a:latin typeface="Comic Sans MS"/>
                        </a:rPr>
                        <a:t>th</a:t>
                      </a:r>
                      <a:r>
                        <a:rPr lang="en-GB" sz="900" b="0" i="0" u="none" strike="noStrike" noProof="0">
                          <a:latin typeface="Comic Sans MS"/>
                        </a:rPr>
                        <a:t>, 14</a:t>
                      </a:r>
                      <a:r>
                        <a:rPr lang="en-GB" sz="900" b="0" i="0" u="none" strike="noStrike" baseline="30000" noProof="0">
                          <a:latin typeface="Comic Sans MS"/>
                        </a:rPr>
                        <a:t>th</a:t>
                      </a:r>
                      <a:r>
                        <a:rPr lang="en-GB" sz="900" b="0" i="0" u="none" strike="noStrike" noProof="0">
                          <a:latin typeface="Comic Sans MS"/>
                        </a:rPr>
                        <a:t>,  and 15</a:t>
                      </a:r>
                      <a:r>
                        <a:rPr lang="en-GB" sz="900" b="0" i="0" u="none" strike="noStrike" baseline="30000" noProof="0">
                          <a:latin typeface="Comic Sans MS"/>
                        </a:rPr>
                        <a:t>th</a:t>
                      </a:r>
                      <a:r>
                        <a:rPr lang="en-GB" sz="900" b="0" i="0" u="none" strike="noStrike" noProof="0">
                          <a:latin typeface="Comic Sans MS"/>
                        </a:rPr>
                        <a:t> centuries.</a:t>
                      </a:r>
                      <a:endParaRPr lang="en-US" sz="900">
                        <a:latin typeface="Comic Sans MS"/>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23342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900" b="1">
                          <a:latin typeface="Comic Sans MS"/>
                        </a:rPr>
                        <a:t>Physicians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GB" sz="900">
                          <a:latin typeface="Comic Sans MS"/>
                        </a:rPr>
                        <a:t>University educated doctors who would treat the wealthy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3430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900" b="1">
                          <a:latin typeface="Comic Sans MS"/>
                        </a:rPr>
                        <a:t>Four Humours Theory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GB" sz="900">
                          <a:latin typeface="Comic Sans MS"/>
                        </a:rPr>
                        <a:t>The theory that the body would be in good health if the humours (blood, phlegm, yellow and black bile) were balanced. </a:t>
                      </a:r>
                      <a:endParaRPr lang="en-GB" sz="900">
                        <a:latin typeface="Comic Sans MS" panose="030F0702030302020204" pitchFamily="66" charset="0"/>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67451">
                <a:tc>
                  <a:txBody>
                    <a:bodyPr/>
                    <a:lstStyle/>
                    <a:p>
                      <a:r>
                        <a:rPr lang="en-GB" sz="900" b="1">
                          <a:latin typeface="Comic Sans MS"/>
                        </a:rPr>
                        <a:t>Hippocrates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GB" sz="900" b="0" i="0" u="none" strike="noStrike" noProof="0">
                          <a:latin typeface="Comic Sans MS"/>
                        </a:rPr>
                        <a:t>Ancient Greek doctor who developed clinical observation and the Four Humours Theory. </a:t>
                      </a:r>
                      <a:endParaRPr lang="en-US" sz="900">
                        <a:latin typeface="Comic Sans MS" panose="030F0702030302020204" pitchFamily="66" charset="0"/>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3483">
                <a:tc>
                  <a:txBody>
                    <a:bodyPr/>
                    <a:lstStyle/>
                    <a:p>
                      <a:r>
                        <a:rPr lang="en-US" sz="900" b="1">
                          <a:solidFill>
                            <a:srgbClr val="000000"/>
                          </a:solidFill>
                          <a:latin typeface="Comic Sans MS"/>
                          <a:cs typeface="Comic Sans MS"/>
                        </a:rPr>
                        <a:t>Galen </a:t>
                      </a:r>
                      <a:endParaRPr lang="en-US" sz="900" b="1">
                        <a:solidFill>
                          <a:srgbClr val="000000"/>
                        </a:solidFill>
                        <a:latin typeface="Comic Sans MS" panose="030F0702030302020204" pitchFamily="66" charset="0"/>
                        <a:cs typeface="Comic Sans MS"/>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GB" sz="900">
                          <a:latin typeface="Comic Sans MS" panose="030F0702030302020204" pitchFamily="66" charset="0"/>
                        </a:rPr>
                        <a:t>Ancient Greek doctor who developed the Opposites Theory and wrote books on anatomy and physiology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214960">
                <a:tc>
                  <a:txBody>
                    <a:bodyPr/>
                    <a:lstStyle/>
                    <a:p>
                      <a:r>
                        <a:rPr lang="en-GB" sz="900" b="1">
                          <a:latin typeface="Comic Sans MS" panose="030F0702030302020204" pitchFamily="66" charset="0"/>
                        </a:rPr>
                        <a:t>Anatomy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GB" sz="900" b="0" i="0" u="none" strike="noStrike" noProof="0">
                          <a:latin typeface="Comic Sans MS" panose="030F0702030302020204" pitchFamily="66" charset="0"/>
                        </a:rPr>
                        <a:t>The study of the structure of the human body </a:t>
                      </a:r>
                      <a:endParaRPr lang="en-US" sz="900">
                        <a:latin typeface="Comic Sans MS" panose="030F0702030302020204" pitchFamily="66" charset="0"/>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190269">
                <a:tc>
                  <a:txBody>
                    <a:bodyPr/>
                    <a:lstStyle/>
                    <a:p>
                      <a:r>
                        <a:rPr lang="en-US" sz="900" b="1">
                          <a:solidFill>
                            <a:srgbClr val="000000"/>
                          </a:solidFill>
                          <a:latin typeface="Comic Sans MS" panose="030F0702030302020204" pitchFamily="66" charset="0"/>
                          <a:cs typeface="Comic Sans MS"/>
                        </a:rPr>
                        <a:t>Physiology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GB" sz="900" b="0" i="0" u="none" strike="noStrike" noProof="0">
                          <a:latin typeface="Comic Sans MS" panose="030F0702030302020204" pitchFamily="66" charset="0"/>
                        </a:rPr>
                        <a:t>The study of how the human body works</a:t>
                      </a:r>
                      <a:endParaRPr lang="en-US" sz="900">
                        <a:latin typeface="Comic Sans MS" panose="030F0702030302020204" pitchFamily="66" charset="0"/>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255992">
                <a:tc>
                  <a:txBody>
                    <a:bodyPr/>
                    <a:lstStyle/>
                    <a:p>
                      <a:r>
                        <a:rPr lang="en-US" sz="900" b="1">
                          <a:solidFill>
                            <a:srgbClr val="000000"/>
                          </a:solidFill>
                          <a:latin typeface="Comic Sans MS" panose="030F0702030302020204" pitchFamily="66" charset="0"/>
                          <a:cs typeface="Comic Sans MS"/>
                        </a:rPr>
                        <a:t>Opposites Theory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GB" sz="900" b="0" i="0" u="none" strike="noStrike" noProof="0">
                          <a:latin typeface="Comic Sans MS" panose="030F0702030302020204" pitchFamily="66" charset="0"/>
                        </a:rPr>
                        <a:t>The theory that symptoms of illness could be cured using opposites. This was based on the Four Humours Theory</a:t>
                      </a:r>
                      <a:endParaRPr lang="en-US" sz="900">
                        <a:latin typeface="Comic Sans MS" panose="030F0702030302020204" pitchFamily="66" charset="0"/>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221559">
                <a:tc>
                  <a:txBody>
                    <a:bodyPr/>
                    <a:lstStyle/>
                    <a:p>
                      <a:r>
                        <a:rPr lang="en-US" sz="900" b="1">
                          <a:solidFill>
                            <a:srgbClr val="000000"/>
                          </a:solidFill>
                          <a:latin typeface="Comic Sans MS" panose="030F0702030302020204" pitchFamily="66" charset="0"/>
                          <a:cs typeface="Comic Sans MS"/>
                        </a:rPr>
                        <a:t>Miasma</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GB" sz="900">
                          <a:latin typeface="Comic Sans MS" panose="030F0702030302020204" pitchFamily="66" charset="0"/>
                        </a:rPr>
                        <a:t>Miasma was bad air that was believed to make you ill</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900" b="1">
                          <a:latin typeface="Comic Sans MS" panose="030F0702030302020204" pitchFamily="66" charset="0"/>
                        </a:rPr>
                        <a:t>Remedies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900">
                          <a:latin typeface="Comic Sans MS" panose="030F0702030302020204" pitchFamily="66" charset="0"/>
                        </a:rPr>
                        <a:t>Herbal remedies were treatments made from plants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855604535"/>
                  </a:ext>
                </a:extLst>
              </a:tr>
              <a:tr h="233427">
                <a:tc>
                  <a:txBody>
                    <a:bodyPr/>
                    <a:lstStyle/>
                    <a:p>
                      <a:r>
                        <a:rPr lang="en-US" sz="900" b="1">
                          <a:solidFill>
                            <a:srgbClr val="000000"/>
                          </a:solidFill>
                          <a:latin typeface="Comic Sans MS" panose="030F0702030302020204" pitchFamily="66" charset="0"/>
                          <a:cs typeface="Comic Sans MS"/>
                        </a:rPr>
                        <a:t>Astrology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900">
                          <a:latin typeface="Comic Sans MS" panose="030F0702030302020204" pitchFamily="66" charset="0"/>
                        </a:rPr>
                        <a:t>The study of the movement of the planets and stars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628253937"/>
                  </a:ext>
                </a:extLst>
              </a:tr>
              <a:tr h="233427">
                <a:tc>
                  <a:txBody>
                    <a:bodyPr/>
                    <a:lstStyle/>
                    <a:p>
                      <a:r>
                        <a:rPr lang="en-US" sz="900" b="1">
                          <a:solidFill>
                            <a:srgbClr val="000000"/>
                          </a:solidFill>
                          <a:latin typeface="Comic Sans MS" panose="030F0702030302020204" pitchFamily="66" charset="0"/>
                          <a:cs typeface="Comic Sans MS"/>
                        </a:rPr>
                        <a:t>Barber Surgeon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900">
                          <a:latin typeface="Comic Sans MS"/>
                        </a:rPr>
                        <a:t>Barbers worked with sharp knives to cut hair so they used the same tools to carry out small surgeries like bloodletting.</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3452421109"/>
                  </a:ext>
                </a:extLst>
              </a:tr>
            </a:tbl>
          </a:graphicData>
        </a:graphic>
      </p:graphicFrame>
      <p:pic>
        <p:nvPicPr>
          <p:cNvPr id="16" name="Picture 4" descr="Gifts &amp;amp; Decor Grinning Realistic Replica Human Skull Home Statue,  Multicolor, 6.5&amp;quot; x 4.25&amp;quot; x 4.62&amp;quot; Inches : Amazon.co.uk: Home &amp;amp; Kitchen">
            <a:extLst>
              <a:ext uri="{FF2B5EF4-FFF2-40B4-BE49-F238E27FC236}">
                <a16:creationId xmlns:a16="http://schemas.microsoft.com/office/drawing/2014/main" id="{67E9E0E2-D902-4FE3-98A6-4254AC95E73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28000" y="18854"/>
            <a:ext cx="965070" cy="97335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a:extLst>
              <a:ext uri="{FF2B5EF4-FFF2-40B4-BE49-F238E27FC236}">
                <a16:creationId xmlns:a16="http://schemas.microsoft.com/office/drawing/2014/main" id="{6DCD75AA-876B-4027-8BE2-54BB40E4BC5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0980" y="0"/>
            <a:ext cx="656736" cy="656736"/>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Crown icon symbol power sign success Royalty Free Vector">
            <a:extLst>
              <a:ext uri="{FF2B5EF4-FFF2-40B4-BE49-F238E27FC236}">
                <a16:creationId xmlns:a16="http://schemas.microsoft.com/office/drawing/2014/main" id="{3DB99824-85DA-4B1F-B8F2-A3244DAAD5A7}"/>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b="26639"/>
          <a:stretch/>
        </p:blipFill>
        <p:spPr bwMode="auto">
          <a:xfrm>
            <a:off x="9033801" y="154870"/>
            <a:ext cx="509453" cy="403640"/>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id="{1A7B17D9-2B48-4B49-892F-6F1048DCBAED}"/>
              </a:ext>
            </a:extLst>
          </p:cNvPr>
          <p:cNvSpPr/>
          <p:nvPr/>
        </p:nvSpPr>
        <p:spPr>
          <a:xfrm>
            <a:off x="8538949" y="489213"/>
            <a:ext cx="1183989" cy="447675"/>
          </a:xfrm>
          <a:prstGeom prst="rightArrow">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100"/>
              <a:t>CONTINUITY</a:t>
            </a:r>
          </a:p>
        </p:txBody>
      </p:sp>
      <p:pic>
        <p:nvPicPr>
          <p:cNvPr id="19" name="Picture 2" descr="medicine icon symbol sign - Nohat - Free for designer">
            <a:extLst>
              <a:ext uri="{FF2B5EF4-FFF2-40B4-BE49-F238E27FC236}">
                <a16:creationId xmlns:a16="http://schemas.microsoft.com/office/drawing/2014/main" id="{DF518E55-8107-4A45-9752-4F0567E01CC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258387" y="4585441"/>
            <a:ext cx="260471" cy="26047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436E4A37-FE4D-409F-83D2-EF3704389384}"/>
              </a:ext>
            </a:extLst>
          </p:cNvPr>
          <p:cNvPicPr>
            <a:picLocks noChangeAspect="1"/>
          </p:cNvPicPr>
          <p:nvPr/>
        </p:nvPicPr>
        <p:blipFill>
          <a:blip r:embed="rId11"/>
          <a:stretch>
            <a:fillRect/>
          </a:stretch>
        </p:blipFill>
        <p:spPr>
          <a:xfrm>
            <a:off x="7247134" y="5138383"/>
            <a:ext cx="256086" cy="267641"/>
          </a:xfrm>
          <a:prstGeom prst="rect">
            <a:avLst/>
          </a:prstGeom>
        </p:spPr>
      </p:pic>
      <p:pic>
        <p:nvPicPr>
          <p:cNvPr id="25" name="Picture 2" descr="Bulb Symbol Png - Light Bulb Icon Transparent, Png Download , Transparent  Png Image - PNGitem">
            <a:extLst>
              <a:ext uri="{FF2B5EF4-FFF2-40B4-BE49-F238E27FC236}">
                <a16:creationId xmlns:a16="http://schemas.microsoft.com/office/drawing/2014/main" id="{4AF0D0E0-43A4-4F4B-B7F6-FCC0B737A7B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63820" y="3980518"/>
            <a:ext cx="239401" cy="307893"/>
          </a:xfrm>
          <a:prstGeom prst="rect">
            <a:avLst/>
          </a:prstGeom>
          <a:noFill/>
          <a:extLst>
            <a:ext uri="{909E8E84-426E-40DD-AFC4-6F175D3DCCD1}">
              <a14:hiddenFill xmlns:a14="http://schemas.microsoft.com/office/drawing/2010/main">
                <a:solidFill>
                  <a:srgbClr val="FFFFFF"/>
                </a:solidFill>
              </a14:hiddenFill>
            </a:ext>
          </a:extLst>
        </p:spPr>
      </p:pic>
      <p:pic>
        <p:nvPicPr>
          <p:cNvPr id="69" name="Picture 2" descr="Bulb Symbol Png - Light Bulb Icon Transparent, Png Download , Transparent  Png Image - PNGitem">
            <a:extLst>
              <a:ext uri="{FF2B5EF4-FFF2-40B4-BE49-F238E27FC236}">
                <a16:creationId xmlns:a16="http://schemas.microsoft.com/office/drawing/2014/main" id="{2997450E-7B69-4B41-92D3-9FD40DF6A5E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73112" y="3274274"/>
            <a:ext cx="239401" cy="30789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medicine icon symbol sign - Nohat - Free for designer">
            <a:extLst>
              <a:ext uri="{FF2B5EF4-FFF2-40B4-BE49-F238E27FC236}">
                <a16:creationId xmlns:a16="http://schemas.microsoft.com/office/drawing/2014/main" id="{E32E8C13-588A-4B02-861C-409AA76643F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247135" y="5731700"/>
            <a:ext cx="260471" cy="260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26756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 name="Diagram 59">
            <a:extLst>
              <a:ext uri="{FF2B5EF4-FFF2-40B4-BE49-F238E27FC236}">
                <a16:creationId xmlns:a16="http://schemas.microsoft.com/office/drawing/2014/main" id="{E259CFD2-06D5-4650-8104-6CD180816336}"/>
              </a:ext>
            </a:extLst>
          </p:cNvPr>
          <p:cNvGraphicFramePr/>
          <p:nvPr/>
        </p:nvGraphicFramePr>
        <p:xfrm>
          <a:off x="1369173" y="393035"/>
          <a:ext cx="9401816" cy="31111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677" name="Table 5677">
            <a:extLst>
              <a:ext uri="{FF2B5EF4-FFF2-40B4-BE49-F238E27FC236}">
                <a16:creationId xmlns:a16="http://schemas.microsoft.com/office/drawing/2014/main" id="{F3C5C2AE-EB3A-49CF-86D9-F2E2711E25D2}"/>
              </a:ext>
            </a:extLst>
          </p:cNvPr>
          <p:cNvGraphicFramePr>
            <a:graphicFrameLocks noGrp="1"/>
          </p:cNvGraphicFramePr>
          <p:nvPr/>
        </p:nvGraphicFramePr>
        <p:xfrm>
          <a:off x="5781476" y="3018566"/>
          <a:ext cx="5186008" cy="3710322"/>
        </p:xfrm>
        <a:graphic>
          <a:graphicData uri="http://schemas.openxmlformats.org/drawingml/2006/table">
            <a:tbl>
              <a:tblPr firstRow="1" bandRow="1">
                <a:tableStyleId>{5C22544A-7EE6-4342-B048-85BDC9FD1C3A}</a:tableStyleId>
              </a:tblPr>
              <a:tblGrid>
                <a:gridCol w="1707134">
                  <a:extLst>
                    <a:ext uri="{9D8B030D-6E8A-4147-A177-3AD203B41FA5}">
                      <a16:colId xmlns:a16="http://schemas.microsoft.com/office/drawing/2014/main" val="1100987640"/>
                    </a:ext>
                  </a:extLst>
                </a:gridCol>
                <a:gridCol w="3478874">
                  <a:extLst>
                    <a:ext uri="{9D8B030D-6E8A-4147-A177-3AD203B41FA5}">
                      <a16:colId xmlns:a16="http://schemas.microsoft.com/office/drawing/2014/main" val="7145504"/>
                    </a:ext>
                  </a:extLst>
                </a:gridCol>
              </a:tblGrid>
              <a:tr h="194715">
                <a:tc gridSpan="2">
                  <a:txBody>
                    <a:bodyPr/>
                    <a:lstStyle/>
                    <a:p>
                      <a:pPr algn="l"/>
                      <a:r>
                        <a:rPr lang="en-US" sz="700" dirty="0">
                          <a:solidFill>
                            <a:schemeClr val="tx1"/>
                          </a:solidFill>
                          <a:latin typeface="Comic Sans MS" panose="030F0702030302020204" pitchFamily="66" charset="0"/>
                          <a:cs typeface="Comic Sans MS"/>
                        </a:rPr>
                        <a:t>Topic 2 Key content</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hMerge="1">
                  <a:txBody>
                    <a:bodyPr/>
                    <a:lstStyle/>
                    <a:p>
                      <a:endParaRPr lang="en-GB" sz="900" b="0" dirty="0">
                        <a:solidFill>
                          <a:schemeClr val="tx1"/>
                        </a:solidFill>
                        <a:latin typeface="Comic Sans MS"/>
                      </a:endParaRP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1051126591"/>
                  </a:ext>
                </a:extLst>
              </a:tr>
              <a:tr h="526056">
                <a:tc>
                  <a:txBody>
                    <a:bodyPr/>
                    <a:lstStyle/>
                    <a:p>
                      <a:pPr algn="l"/>
                      <a:r>
                        <a:rPr lang="en-US" sz="700" b="1" kern="1200" dirty="0">
                          <a:solidFill>
                            <a:schemeClr val="dk1"/>
                          </a:solidFill>
                          <a:effectLst/>
                          <a:latin typeface="Comic Sans MS" panose="030F0702030302020204" pitchFamily="66" charset="0"/>
                          <a:ea typeface="+mn-ea"/>
                          <a:cs typeface="+mn-cs"/>
                        </a:rPr>
                        <a:t>1. Why was there little change in ideas about disease and illness in Renaissance Britain?</a:t>
                      </a:r>
                      <a:endParaRPr lang="en-US" sz="700" dirty="0">
                        <a:solidFill>
                          <a:schemeClr val="tx1"/>
                        </a:solidFill>
                        <a:latin typeface="Comic Sans MS" panose="030F0702030302020204" pitchFamily="66" charset="0"/>
                        <a:cs typeface="Comic Sans MS"/>
                      </a:endParaRP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chemeClr val="bg1">
                        <a:lumMod val="85000"/>
                      </a:schemeClr>
                    </a:solidFill>
                  </a:tcPr>
                </a:tc>
                <a:tc>
                  <a:txBody>
                    <a:bodyPr/>
                    <a:lstStyle/>
                    <a:p>
                      <a:r>
                        <a:rPr lang="en-GB" sz="600" b="0" dirty="0">
                          <a:solidFill>
                            <a:schemeClr val="tx1"/>
                          </a:solidFill>
                          <a:latin typeface="Comic Sans MS"/>
                        </a:rPr>
                        <a:t>There was still widespread belief that </a:t>
                      </a:r>
                      <a:r>
                        <a:rPr lang="en-GB" sz="600" b="0" dirty="0" err="1">
                          <a:solidFill>
                            <a:schemeClr val="tx1"/>
                          </a:solidFill>
                          <a:latin typeface="Comic Sans MS"/>
                        </a:rPr>
                        <a:t>miastma</a:t>
                      </a:r>
                      <a:r>
                        <a:rPr lang="en-GB" sz="600" b="0" dirty="0">
                          <a:solidFill>
                            <a:schemeClr val="tx1"/>
                          </a:solidFill>
                          <a:latin typeface="Comic Sans MS"/>
                        </a:rPr>
                        <a:t> caused disease in the Renaissance period. The theory of the Four Humours mostly continued and although supernatural causes were questioned, they were still used as explanations in times of epidemics.</a:t>
                      </a: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extLst>
                  <a:ext uri="{0D108BD9-81ED-4DB2-BD59-A6C34878D82A}">
                    <a16:rowId xmlns:a16="http://schemas.microsoft.com/office/drawing/2014/main" val="1944029093"/>
                  </a:ext>
                </a:extLst>
              </a:tr>
              <a:tr h="417712">
                <a:tc>
                  <a:txBody>
                    <a:bodyPr/>
                    <a:lstStyle/>
                    <a:p>
                      <a:pPr algn="l"/>
                      <a:r>
                        <a:rPr lang="en-US" sz="700" b="1" kern="1200" dirty="0">
                          <a:solidFill>
                            <a:schemeClr val="dk1"/>
                          </a:solidFill>
                          <a:effectLst/>
                          <a:latin typeface="Comic Sans MS"/>
                          <a:ea typeface="+mn-ea"/>
                          <a:cs typeface="+mn-cs"/>
                        </a:rPr>
                        <a:t>2. Why were there some changes in ideas about disease and illness in Renaissance Britain?</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600" b="0" dirty="0">
                          <a:solidFill>
                            <a:schemeClr val="tx1"/>
                          </a:solidFill>
                          <a:latin typeface="Comic Sans MS"/>
                        </a:rPr>
                        <a:t>The Church was still powerful, but lost some control over medicine. New ideas about science encouraged people to challenge old ideas and make discoveries. The Royal Society and the printing  press helped spread new ideas. </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056105636"/>
                  </a:ext>
                </a:extLst>
              </a:tr>
              <a:tr h="41771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1" kern="1200" dirty="0">
                          <a:solidFill>
                            <a:schemeClr val="dk1"/>
                          </a:solidFill>
                          <a:effectLst/>
                          <a:latin typeface="Comic Sans MS" panose="030F0702030302020204" pitchFamily="66" charset="0"/>
                          <a:ea typeface="+mn-ea"/>
                          <a:cs typeface="+mn-cs"/>
                        </a:rPr>
                        <a:t>3. Did treatments and methods of prevention change in the </a:t>
                      </a:r>
                    </a:p>
                    <a:p>
                      <a:pPr marL="0" marR="0" indent="0" algn="l" defTabSz="457200" rtl="0" eaLnBrk="1" fontAlgn="auto" latinLnBrk="0" hangingPunct="1">
                        <a:lnSpc>
                          <a:spcPct val="100000"/>
                        </a:lnSpc>
                        <a:spcBef>
                          <a:spcPts val="0"/>
                        </a:spcBef>
                        <a:spcAft>
                          <a:spcPts val="0"/>
                        </a:spcAft>
                        <a:buClrTx/>
                        <a:buSzTx/>
                        <a:buFontTx/>
                        <a:buNone/>
                        <a:tabLst/>
                        <a:defRPr/>
                      </a:pPr>
                      <a:r>
                        <a:rPr lang="en-US" altLang="en-US" sz="700" b="1" kern="1200" dirty="0">
                          <a:solidFill>
                            <a:schemeClr val="dk1"/>
                          </a:solidFill>
                          <a:effectLst/>
                          <a:latin typeface="Comic Sans MS" panose="030F0702030302020204" pitchFamily="66" charset="0"/>
                          <a:ea typeface="+mn-ea"/>
                          <a:cs typeface="+mn-cs"/>
                        </a:rPr>
                        <a:t>Renaissance?</a:t>
                      </a:r>
                      <a:endParaRPr lang="en-US" altLang="en-US" sz="700" b="1" dirty="0">
                        <a:latin typeface="Comic Sans MS" panose="030F0702030302020204" pitchFamily="66" charset="0"/>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600" b="0" dirty="0">
                          <a:solidFill>
                            <a:schemeClr val="tx1"/>
                          </a:solidFill>
                          <a:latin typeface="Comic Sans MS"/>
                        </a:rPr>
                        <a:t>Many of the treatments continued from the Medieval period. Treatments based on the Four Humours Theory, Miasma and God and Superstition continued. There were some small changes as new ingredients for herbal remedies were discovered in the New World.</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029365334"/>
                  </a:ext>
                </a:extLst>
              </a:tr>
              <a:tr h="481001">
                <a:tc>
                  <a:txBody>
                    <a:bodyPr/>
                    <a:lstStyle/>
                    <a:p>
                      <a:pPr algn="l"/>
                      <a:r>
                        <a:rPr lang="en-US" sz="700" b="1" kern="1200" dirty="0">
                          <a:solidFill>
                            <a:schemeClr val="dk1"/>
                          </a:solidFill>
                          <a:effectLst/>
                          <a:latin typeface="Comic Sans MS" panose="030F0702030302020204" pitchFamily="66" charset="0"/>
                          <a:ea typeface="+mn-ea"/>
                          <a:cs typeface="+mn-cs"/>
                        </a:rPr>
                        <a:t>4. Did how the sick were cared for change in the Renaissance?</a:t>
                      </a:r>
                      <a:endParaRPr lang="en-US" sz="700" b="1" dirty="0">
                        <a:latin typeface="Comic Sans MS" panose="030F0702030302020204" pitchFamily="66" charset="0"/>
                        <a:cs typeface="Comic Sans MS"/>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600" b="0" dirty="0">
                          <a:solidFill>
                            <a:schemeClr val="tx1"/>
                          </a:solidFill>
                          <a:latin typeface="Comic Sans MS"/>
                        </a:rPr>
                        <a:t>Physicians, Apothecaries and women still provided care in the Renaissance period. However, Vesalius made progress in the understanding of the human body (as he dissected bodies). His findings helped train physicians.</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527020230"/>
                  </a:ext>
                </a:extLst>
              </a:tr>
              <a:tr h="481001">
                <a:tc>
                  <a:txBody>
                    <a:bodyPr/>
                    <a:lstStyle/>
                    <a:p>
                      <a:pPr algn="l"/>
                      <a:r>
                        <a:rPr lang="en-US" sz="700" b="1" kern="1200" dirty="0">
                          <a:solidFill>
                            <a:schemeClr val="dk1"/>
                          </a:solidFill>
                          <a:effectLst/>
                          <a:latin typeface="Comic Sans MS" panose="030F0702030302020204" pitchFamily="66" charset="0"/>
                          <a:ea typeface="+mn-ea"/>
                          <a:cs typeface="+mn-cs"/>
                        </a:rPr>
                        <a:t>5. Did Hospital care change in the Renaissance?</a:t>
                      </a:r>
                      <a:endParaRPr lang="en-US" sz="700" b="1" dirty="0">
                        <a:latin typeface="Comic Sans MS" panose="030F0702030302020204" pitchFamily="66" charset="0"/>
                        <a:cs typeface="Comic Sans MS"/>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600" b="0" dirty="0">
                          <a:solidFill>
                            <a:schemeClr val="tx1"/>
                          </a:solidFill>
                          <a:latin typeface="Comic Sans MS"/>
                        </a:rPr>
                        <a:t>The dissolution of the monasteries, by Henry VIII, meant that many hospitals closed as they were connected to the monasteries. Some smaller hospitals opened in their place, funded by charities. Nuns and Monks no longer provided the care in hospitals.</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1533851420"/>
                  </a:ext>
                </a:extLst>
              </a:tr>
              <a:tr h="360902">
                <a:tc>
                  <a:txBody>
                    <a:bodyPr/>
                    <a:lstStyle/>
                    <a:p>
                      <a:pPr lvl="0">
                        <a:buNone/>
                      </a:pPr>
                      <a:r>
                        <a:rPr lang="en-GB" sz="700" b="1" kern="1200" dirty="0">
                          <a:solidFill>
                            <a:schemeClr val="dk1"/>
                          </a:solidFill>
                          <a:effectLst/>
                          <a:latin typeface="Comic Sans MS" panose="030F0702030302020204" pitchFamily="66" charset="0"/>
                          <a:ea typeface="+mn-ea"/>
                          <a:cs typeface="+mn-cs"/>
                        </a:rPr>
                        <a:t>6. How important was William Harvey in the Renaissance period?</a:t>
                      </a:r>
                      <a:endParaRPr lang="en-GB" sz="700" b="1" dirty="0">
                        <a:solidFill>
                          <a:schemeClr val="tx1"/>
                        </a:solidFill>
                        <a:latin typeface="Comic Sans MS" panose="030F0702030302020204" pitchFamily="66" charset="0"/>
                      </a:endParaRP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lvl="0">
                        <a:buNone/>
                      </a:pPr>
                      <a:r>
                        <a:rPr lang="en-GB" sz="600" b="0" dirty="0">
                          <a:solidFill>
                            <a:schemeClr val="tx1"/>
                          </a:solidFill>
                          <a:latin typeface="Comic Sans MS"/>
                        </a:rPr>
                        <a:t>William Harvey discovered how blood circulates around the body. Harvey proved that Galen was wrong on this matter and he showed how the heart acts as a pump, pumping blood around the body. </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18772758"/>
                  </a:ext>
                </a:extLst>
              </a:tr>
              <a:tr h="457200">
                <a:tc>
                  <a:txBody>
                    <a:bodyPr/>
                    <a:lstStyle/>
                    <a:p>
                      <a:pPr lvl="0">
                        <a:buNone/>
                      </a:pPr>
                      <a:r>
                        <a:rPr lang="en-GB" sz="700" b="1" dirty="0">
                          <a:solidFill>
                            <a:schemeClr val="tx1"/>
                          </a:solidFill>
                          <a:latin typeface="Comic Sans MS" panose="030F0702030302020204" pitchFamily="66" charset="0"/>
                        </a:rPr>
                        <a:t>7. How did Renaissance England deal with the Great Plague?</a:t>
                      </a: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lvl="0">
                        <a:buNone/>
                      </a:pPr>
                      <a:r>
                        <a:rPr lang="en-GB" sz="600" b="0" dirty="0">
                          <a:solidFill>
                            <a:schemeClr val="tx1"/>
                          </a:solidFill>
                          <a:latin typeface="Comic Sans MS"/>
                        </a:rPr>
                        <a:t>The Great Plague broke out in 1665. The most popular theories for its cause were miasma, the Four Humours and God’ punishment. People used herbs and ‘plague water’ to try and prevent catching the plague. It is a useful case study to see a Renaissance response to outbreak of disease.</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4522269"/>
                  </a:ext>
                </a:extLst>
              </a:tr>
              <a:tr h="350874">
                <a:tc>
                  <a:txBody>
                    <a:bodyPr/>
                    <a:lstStyle/>
                    <a:p>
                      <a:pPr lvl="0">
                        <a:buNone/>
                      </a:pPr>
                      <a:r>
                        <a:rPr lang="en-GB" sz="700" b="1" dirty="0">
                          <a:solidFill>
                            <a:schemeClr val="tx1"/>
                          </a:solidFill>
                          <a:latin typeface="Comic Sans MS" panose="030F0702030302020204" pitchFamily="66" charset="0"/>
                        </a:rPr>
                        <a:t>8. Renaissance medicine review</a:t>
                      </a: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lvl="0">
                        <a:buNone/>
                      </a:pPr>
                      <a:r>
                        <a:rPr lang="en-GB" sz="600" b="0" i="0" kern="1200" dirty="0">
                          <a:solidFill>
                            <a:schemeClr val="dk1"/>
                          </a:solidFill>
                          <a:effectLst/>
                          <a:latin typeface="Comic Sans MS" panose="030F0902030302020204" pitchFamily="66" charset="0"/>
                          <a:ea typeface="+mn-ea"/>
                          <a:cs typeface="+mn-cs"/>
                        </a:rPr>
                        <a:t>This lesson will: Consider the role of the key factors in Renaissance medicine; Individuals, Institutions (Government and Church) Attitudes and Science and Technology and evaluate their relative significance. </a:t>
                      </a:r>
                      <a:endParaRPr lang="en-GB" sz="100" b="0" dirty="0">
                        <a:solidFill>
                          <a:schemeClr val="tx1"/>
                        </a:solidFill>
                        <a:latin typeface="Comic Sans MS" panose="030F0902030302020204" pitchFamily="66" charset="0"/>
                      </a:endParaRP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1762448"/>
                  </a:ext>
                </a:extLst>
              </a:tr>
            </a:tbl>
          </a:graphicData>
        </a:graphic>
      </p:graphicFrame>
      <p:sp>
        <p:nvSpPr>
          <p:cNvPr id="11" name="TextBox 10">
            <a:extLst>
              <a:ext uri="{FF2B5EF4-FFF2-40B4-BE49-F238E27FC236}">
                <a16:creationId xmlns:a16="http://schemas.microsoft.com/office/drawing/2014/main" id="{C38546A2-AC5D-45B7-AD68-9645C7DA5EEF}"/>
              </a:ext>
            </a:extLst>
          </p:cNvPr>
          <p:cNvSpPr txBox="1"/>
          <p:nvPr/>
        </p:nvSpPr>
        <p:spPr>
          <a:xfrm>
            <a:off x="2528646" y="83117"/>
            <a:ext cx="6149008"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latin typeface="Comic Sans MS" panose="030F0702030302020204" pitchFamily="66" charset="0"/>
              </a:rPr>
              <a:t>Topic 2: </a:t>
            </a:r>
            <a:r>
              <a:rPr lang="en-US" sz="2000" b="1" dirty="0">
                <a:latin typeface="Comic Sans MS" panose="030F0702030302020204" pitchFamily="66" charset="0"/>
              </a:rPr>
              <a:t>Medicine in Renaissance England    </a:t>
            </a:r>
          </a:p>
          <a:p>
            <a:r>
              <a:rPr lang="en-US" sz="2000" b="1" dirty="0">
                <a:latin typeface="Comic Sans MS" panose="030F0702030302020204" pitchFamily="66" charset="0"/>
              </a:rPr>
              <a:t>c.1500-1700</a:t>
            </a:r>
            <a:endParaRPr lang="en-GB" sz="2000" dirty="0">
              <a:latin typeface="Comic Sans MS" panose="030F0702030302020204" pitchFamily="66" charset="0"/>
            </a:endParaRPr>
          </a:p>
        </p:txBody>
      </p:sp>
      <p:sp>
        <p:nvSpPr>
          <p:cNvPr id="12" name="Rectangle 11">
            <a:extLst>
              <a:ext uri="{FF2B5EF4-FFF2-40B4-BE49-F238E27FC236}">
                <a16:creationId xmlns:a16="http://schemas.microsoft.com/office/drawing/2014/main" id="{AD0559E9-DA57-4FFD-909C-9120E78E29DC}"/>
              </a:ext>
            </a:extLst>
          </p:cNvPr>
          <p:cNvSpPr/>
          <p:nvPr/>
        </p:nvSpPr>
        <p:spPr>
          <a:xfrm>
            <a:off x="9933585" y="83118"/>
            <a:ext cx="1004305" cy="81579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a:latin typeface="Comic Sans MS" panose="030F0702030302020204" pitchFamily="66" charset="0"/>
              </a:rPr>
              <a:t>Edexcel GCSE</a:t>
            </a:r>
          </a:p>
        </p:txBody>
      </p:sp>
      <p:graphicFrame>
        <p:nvGraphicFramePr>
          <p:cNvPr id="7" name="Table 6"/>
          <p:cNvGraphicFramePr>
            <a:graphicFrameLocks noGrp="1"/>
          </p:cNvGraphicFramePr>
          <p:nvPr/>
        </p:nvGraphicFramePr>
        <p:xfrm>
          <a:off x="1298125" y="3019356"/>
          <a:ext cx="4412302" cy="3681938"/>
        </p:xfrm>
        <a:graphic>
          <a:graphicData uri="http://schemas.openxmlformats.org/drawingml/2006/table">
            <a:tbl>
              <a:tblPr firstRow="1" bandRow="1">
                <a:tableStyleId>{5C22544A-7EE6-4342-B048-85BDC9FD1C3A}</a:tableStyleId>
              </a:tblPr>
              <a:tblGrid>
                <a:gridCol w="957084">
                  <a:extLst>
                    <a:ext uri="{9D8B030D-6E8A-4147-A177-3AD203B41FA5}">
                      <a16:colId xmlns:a16="http://schemas.microsoft.com/office/drawing/2014/main" val="20000"/>
                    </a:ext>
                  </a:extLst>
                </a:gridCol>
                <a:gridCol w="3455218">
                  <a:extLst>
                    <a:ext uri="{9D8B030D-6E8A-4147-A177-3AD203B41FA5}">
                      <a16:colId xmlns:a16="http://schemas.microsoft.com/office/drawing/2014/main" val="20001"/>
                    </a:ext>
                  </a:extLst>
                </a:gridCol>
              </a:tblGrid>
              <a:tr h="233427">
                <a:tc gridSpan="2">
                  <a:txBody>
                    <a:bodyPr/>
                    <a:lstStyle/>
                    <a:p>
                      <a:r>
                        <a:rPr lang="en-US" sz="800" b="0">
                          <a:solidFill>
                            <a:srgbClr val="000000"/>
                          </a:solidFill>
                          <a:latin typeface="Comic Sans MS"/>
                        </a:rPr>
                        <a:t>Topic 1 Key words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hMerge="1">
                  <a:txBody>
                    <a:bodyPr/>
                    <a:lstStyle/>
                    <a:p>
                      <a:r>
                        <a:rPr lang="en-US" sz="900" b="0">
                          <a:solidFill>
                            <a:srgbClr val="000000"/>
                          </a:solidFill>
                          <a:latin typeface="Comic Sans MS"/>
                          <a:cs typeface="Comic Sans MS"/>
                        </a:rPr>
                        <a:t>Key words: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367451">
                <a:tc>
                  <a:txBody>
                    <a:bodyPr/>
                    <a:lstStyle/>
                    <a:p>
                      <a:r>
                        <a:rPr lang="en-US" sz="800" b="1" dirty="0">
                          <a:solidFill>
                            <a:srgbClr val="000000"/>
                          </a:solidFill>
                          <a:latin typeface="Comic Sans MS" panose="030F0702030302020204" pitchFamily="66" charset="0"/>
                          <a:cs typeface="Comic Sans MS"/>
                        </a:rPr>
                        <a:t>Renaissance Period</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GB" sz="800" b="0" i="0" u="none" strike="noStrike" noProof="0" dirty="0">
                          <a:latin typeface="Comic Sans MS" panose="030F0702030302020204" pitchFamily="66" charset="0"/>
                        </a:rPr>
                        <a:t>This topic focuses on the Renaissance Period from c.1500-1700. These years cover the 16</a:t>
                      </a:r>
                      <a:r>
                        <a:rPr lang="en-GB" sz="800" b="0" i="0" u="none" strike="noStrike" baseline="30000" noProof="0" dirty="0">
                          <a:latin typeface="Comic Sans MS" panose="030F0702030302020204" pitchFamily="66" charset="0"/>
                        </a:rPr>
                        <a:t>th</a:t>
                      </a:r>
                      <a:r>
                        <a:rPr lang="en-GB" sz="800" b="0" i="0" u="none" strike="noStrike" noProof="0" dirty="0">
                          <a:latin typeface="Comic Sans MS" panose="030F0702030302020204" pitchFamily="66" charset="0"/>
                        </a:rPr>
                        <a:t> and 17</a:t>
                      </a:r>
                      <a:r>
                        <a:rPr lang="en-GB" sz="800" b="0" i="0" u="none" strike="noStrike" baseline="30000" noProof="0" dirty="0">
                          <a:latin typeface="Comic Sans MS" panose="030F0702030302020204" pitchFamily="66" charset="0"/>
                        </a:rPr>
                        <a:t>th</a:t>
                      </a:r>
                      <a:r>
                        <a:rPr lang="en-GB" sz="800" b="0" i="0" u="none" strike="noStrike" noProof="0" dirty="0">
                          <a:latin typeface="Comic Sans MS" panose="030F0702030302020204" pitchFamily="66" charset="0"/>
                        </a:rPr>
                        <a:t> centuries.</a:t>
                      </a:r>
                      <a:endParaRPr lang="en-US" sz="800" dirty="0">
                        <a:latin typeface="Comic Sans MS" panose="030F0702030302020204" pitchFamily="66" charset="0"/>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23430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b="1">
                          <a:latin typeface="Comic Sans MS" panose="030F0702030302020204" pitchFamily="66" charset="0"/>
                        </a:rPr>
                        <a:t>Four Humours Theory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GB" sz="800" dirty="0">
                          <a:latin typeface="Comic Sans MS" panose="030F0702030302020204" pitchFamily="66" charset="0"/>
                        </a:rPr>
                        <a:t>The theory that the body would be in good health if the humours (blood, phlegm, yellow and black bile) were balanced. </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214960">
                <a:tc>
                  <a:txBody>
                    <a:bodyPr/>
                    <a:lstStyle/>
                    <a:p>
                      <a:r>
                        <a:rPr lang="en-GB" sz="800" b="1">
                          <a:latin typeface="Comic Sans MS" panose="030F0702030302020204" pitchFamily="66" charset="0"/>
                        </a:rPr>
                        <a:t>Anatomy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GB" sz="800" b="0" i="0" u="none" strike="noStrike" noProof="0" dirty="0">
                          <a:latin typeface="Comic Sans MS" panose="030F0702030302020204" pitchFamily="66" charset="0"/>
                        </a:rPr>
                        <a:t>The study of the structure of the human body </a:t>
                      </a:r>
                      <a:endParaRPr lang="en-US" sz="800" dirty="0">
                        <a:latin typeface="Comic Sans MS" panose="030F0702030302020204" pitchFamily="66" charset="0"/>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190269">
                <a:tc>
                  <a:txBody>
                    <a:bodyPr/>
                    <a:lstStyle/>
                    <a:p>
                      <a:r>
                        <a:rPr lang="en-US" sz="800" b="1">
                          <a:solidFill>
                            <a:srgbClr val="000000"/>
                          </a:solidFill>
                          <a:latin typeface="Comic Sans MS" panose="030F0702030302020204" pitchFamily="66" charset="0"/>
                          <a:cs typeface="Comic Sans MS"/>
                        </a:rPr>
                        <a:t>Physiology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GB" sz="800" b="0" i="0" u="none" strike="noStrike" noProof="0" dirty="0">
                          <a:latin typeface="Comic Sans MS" panose="030F0702030302020204" pitchFamily="66" charset="0"/>
                        </a:rPr>
                        <a:t>The study of how the human body works</a:t>
                      </a:r>
                      <a:endParaRPr lang="en-US" sz="800" dirty="0">
                        <a:latin typeface="Comic Sans MS" panose="030F0702030302020204" pitchFamily="66" charset="0"/>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255992">
                <a:tc>
                  <a:txBody>
                    <a:bodyPr/>
                    <a:lstStyle/>
                    <a:p>
                      <a:r>
                        <a:rPr lang="en-US" sz="800" b="1" dirty="0">
                          <a:solidFill>
                            <a:srgbClr val="000000"/>
                          </a:solidFill>
                          <a:latin typeface="Comic Sans MS" panose="030F0702030302020204" pitchFamily="66" charset="0"/>
                          <a:cs typeface="Comic Sans MS"/>
                        </a:rPr>
                        <a:t>Secular</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US" sz="800" dirty="0">
                          <a:latin typeface="Comic Sans MS" panose="030F0702030302020204" pitchFamily="66" charset="0"/>
                        </a:rPr>
                        <a:t>Not religious or in any way connected with spiritual beliefs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221559">
                <a:tc>
                  <a:txBody>
                    <a:bodyPr/>
                    <a:lstStyle/>
                    <a:p>
                      <a:r>
                        <a:rPr lang="en-US" sz="800" b="1" dirty="0">
                          <a:solidFill>
                            <a:srgbClr val="000000"/>
                          </a:solidFill>
                          <a:latin typeface="Comic Sans MS" panose="030F0702030302020204" pitchFamily="66" charset="0"/>
                          <a:cs typeface="Comic Sans MS"/>
                        </a:rPr>
                        <a:t>Printing Press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GB" sz="800" dirty="0">
                          <a:latin typeface="Comic Sans MS" panose="030F0702030302020204" pitchFamily="66" charset="0"/>
                        </a:rPr>
                        <a:t>A machine for printing text or pictures. It had moveable letters so that many copies of the same text could be printed.</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b="1" dirty="0">
                          <a:latin typeface="Comic Sans MS" panose="030F0702030302020204" pitchFamily="66" charset="0"/>
                        </a:rPr>
                        <a:t>The Royal Society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dirty="0">
                          <a:latin typeface="Comic Sans MS" panose="030F0702030302020204" pitchFamily="66" charset="0"/>
                        </a:rPr>
                        <a:t>A group of scientists who wanted to make new discoveries and share new ideas. </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855604535"/>
                  </a:ext>
                </a:extLst>
              </a:tr>
              <a:tr h="233427">
                <a:tc>
                  <a:txBody>
                    <a:bodyPr/>
                    <a:lstStyle/>
                    <a:p>
                      <a:r>
                        <a:rPr lang="en-US" sz="800" b="1" dirty="0">
                          <a:solidFill>
                            <a:srgbClr val="000000"/>
                          </a:solidFill>
                          <a:latin typeface="Comic Sans MS" panose="030F0702030302020204" pitchFamily="66" charset="0"/>
                          <a:cs typeface="Comic Sans MS"/>
                        </a:rPr>
                        <a:t>Quarantined</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dirty="0">
                          <a:latin typeface="Comic Sans MS" panose="030F0702030302020204" pitchFamily="66" charset="0"/>
                        </a:rPr>
                        <a:t>Separated from the rest of the local population because of illness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628253937"/>
                  </a:ext>
                </a:extLst>
              </a:tr>
              <a:tr h="233427">
                <a:tc>
                  <a:txBody>
                    <a:bodyPr/>
                    <a:lstStyle/>
                    <a:p>
                      <a:r>
                        <a:rPr lang="en-US" sz="800" b="1" dirty="0">
                          <a:solidFill>
                            <a:srgbClr val="000000"/>
                          </a:solidFill>
                          <a:latin typeface="Comic Sans MS" panose="030F0702030302020204" pitchFamily="66" charset="0"/>
                          <a:cs typeface="Comic Sans MS"/>
                        </a:rPr>
                        <a:t>Herbal remedy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dirty="0">
                          <a:latin typeface="Comic Sans MS" panose="030F0702030302020204" pitchFamily="66" charset="0"/>
                        </a:rPr>
                        <a:t>A medicine made up from a mixture of plants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3452421109"/>
                  </a:ext>
                </a:extLst>
              </a:tr>
              <a:tr h="233427">
                <a:tc>
                  <a:txBody>
                    <a:bodyPr/>
                    <a:lstStyle/>
                    <a:p>
                      <a:r>
                        <a:rPr lang="en-US" sz="800" b="1" dirty="0">
                          <a:solidFill>
                            <a:srgbClr val="000000"/>
                          </a:solidFill>
                          <a:latin typeface="Comic Sans MS" panose="030F0702030302020204" pitchFamily="66" charset="0"/>
                          <a:cs typeface="Comic Sans MS"/>
                        </a:rPr>
                        <a:t>Scrofula</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dirty="0">
                          <a:latin typeface="Comic Sans MS" panose="030F0702030302020204" pitchFamily="66" charset="0"/>
                        </a:rPr>
                        <a:t>Tuberculosis of a gland in the neck. Sometimes known as the King’s Evil, as it was believed that being touched by the king could cure the disease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3305711245"/>
                  </a:ext>
                </a:extLst>
              </a:tr>
              <a:tr h="233427">
                <a:tc>
                  <a:txBody>
                    <a:bodyPr/>
                    <a:lstStyle/>
                    <a:p>
                      <a:r>
                        <a:rPr lang="en-US" sz="800" b="1" dirty="0">
                          <a:solidFill>
                            <a:srgbClr val="000000"/>
                          </a:solidFill>
                          <a:latin typeface="Comic Sans MS" panose="030F0702030302020204" pitchFamily="66" charset="0"/>
                          <a:cs typeface="Comic Sans MS"/>
                        </a:rPr>
                        <a:t>Scarlet Fever</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dirty="0">
                          <a:latin typeface="Comic Sans MS" panose="030F0702030302020204" pitchFamily="66" charset="0"/>
                        </a:rPr>
                        <a:t>An infectious disease mostly affecting children</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3663108858"/>
                  </a:ext>
                </a:extLst>
              </a:tr>
              <a:tr h="233427">
                <a:tc>
                  <a:txBody>
                    <a:bodyPr/>
                    <a:lstStyle/>
                    <a:p>
                      <a:r>
                        <a:rPr lang="en-US" sz="800" b="1" dirty="0">
                          <a:solidFill>
                            <a:srgbClr val="000000"/>
                          </a:solidFill>
                          <a:latin typeface="Comic Sans MS" panose="030F0702030302020204" pitchFamily="66" charset="0"/>
                          <a:cs typeface="Comic Sans MS"/>
                        </a:rPr>
                        <a:t>Apothecaries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dirty="0">
                          <a:latin typeface="Comic Sans MS" panose="030F0702030302020204" pitchFamily="66" charset="0"/>
                        </a:rPr>
                        <a:t>A pharmacist of chemist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485638438"/>
                  </a:ext>
                </a:extLst>
              </a:tr>
            </a:tbl>
          </a:graphicData>
        </a:graphic>
      </p:graphicFrame>
      <p:pic>
        <p:nvPicPr>
          <p:cNvPr id="16" name="Picture 4" descr="Gifts &amp;amp; Decor Grinning Realistic Replica Human Skull Home Statue,  Multicolor, 6.5&amp;quot; x 4.25&amp;quot; x 4.62&amp;quot; Inches : Amazon.co.uk: Home &amp;amp; Kitchen">
            <a:extLst>
              <a:ext uri="{FF2B5EF4-FFF2-40B4-BE49-F238E27FC236}">
                <a16:creationId xmlns:a16="http://schemas.microsoft.com/office/drawing/2014/main" id="{67E9E0E2-D902-4FE3-98A6-4254AC95E7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28000" y="18854"/>
            <a:ext cx="965070" cy="973354"/>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medicine icon symbol sign - Nohat - Free for designer">
            <a:extLst>
              <a:ext uri="{FF2B5EF4-FFF2-40B4-BE49-F238E27FC236}">
                <a16:creationId xmlns:a16="http://schemas.microsoft.com/office/drawing/2014/main" id="{DF518E55-8107-4A45-9752-4F0567E01CC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49240" y="4325617"/>
            <a:ext cx="217609" cy="22237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436E4A37-FE4D-409F-83D2-EF3704389384}"/>
              </a:ext>
            </a:extLst>
          </p:cNvPr>
          <p:cNvPicPr>
            <a:picLocks noChangeAspect="1"/>
          </p:cNvPicPr>
          <p:nvPr/>
        </p:nvPicPr>
        <p:blipFill>
          <a:blip r:embed="rId10"/>
          <a:stretch>
            <a:fillRect/>
          </a:stretch>
        </p:blipFill>
        <p:spPr>
          <a:xfrm>
            <a:off x="7210762" y="4749126"/>
            <a:ext cx="256086" cy="267641"/>
          </a:xfrm>
          <a:prstGeom prst="rect">
            <a:avLst/>
          </a:prstGeom>
        </p:spPr>
      </p:pic>
      <p:pic>
        <p:nvPicPr>
          <p:cNvPr id="24" name="Picture 2" descr="Bulb Symbol Png - Light Bulb Icon Transparent, Png Download , Transparent  Png Image - PNGitem">
            <a:extLst>
              <a:ext uri="{FF2B5EF4-FFF2-40B4-BE49-F238E27FC236}">
                <a16:creationId xmlns:a16="http://schemas.microsoft.com/office/drawing/2014/main" id="{3F0540C4-97C4-42BC-AD03-4D2847C7BFD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296211" y="3500036"/>
            <a:ext cx="177436" cy="230978"/>
          </a:xfrm>
          <a:prstGeom prst="rect">
            <a:avLst/>
          </a:prstGeom>
          <a:noFill/>
          <a:extLst>
            <a:ext uri="{909E8E84-426E-40DD-AFC4-6F175D3DCCD1}">
              <a14:hiddenFill xmlns:a14="http://schemas.microsoft.com/office/drawing/2010/main">
                <a:solidFill>
                  <a:srgbClr val="FFFFFF"/>
                </a:solidFill>
              </a14:hiddenFill>
            </a:ext>
          </a:extLst>
        </p:spPr>
      </p:pic>
      <p:pic>
        <p:nvPicPr>
          <p:cNvPr id="88" name="Picture 87">
            <a:extLst>
              <a:ext uri="{FF2B5EF4-FFF2-40B4-BE49-F238E27FC236}">
                <a16:creationId xmlns:a16="http://schemas.microsoft.com/office/drawing/2014/main" id="{F23C9A02-4963-41F9-A979-1AF9D3432B5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340466" y="394376"/>
            <a:ext cx="272421" cy="260154"/>
          </a:xfrm>
          <a:prstGeom prst="rect">
            <a:avLst/>
          </a:prstGeom>
          <a:noFill/>
          <a:extLst>
            <a:ext uri="{909E8E84-426E-40DD-AFC4-6F175D3DCCD1}">
              <a14:hiddenFill xmlns:a14="http://schemas.microsoft.com/office/drawing/2010/main">
                <a:solidFill>
                  <a:srgbClr val="FFFFFF"/>
                </a:solidFill>
              </a14:hiddenFill>
            </a:ext>
          </a:extLst>
        </p:spPr>
      </p:pic>
      <p:sp>
        <p:nvSpPr>
          <p:cNvPr id="89" name="Arrow: Right 88">
            <a:extLst>
              <a:ext uri="{FF2B5EF4-FFF2-40B4-BE49-F238E27FC236}">
                <a16:creationId xmlns:a16="http://schemas.microsoft.com/office/drawing/2014/main" id="{389A8D85-0107-4E66-8F31-37DC45260EB3}"/>
              </a:ext>
            </a:extLst>
          </p:cNvPr>
          <p:cNvSpPr/>
          <p:nvPr/>
        </p:nvSpPr>
        <p:spPr>
          <a:xfrm>
            <a:off x="8771434" y="549687"/>
            <a:ext cx="1023243" cy="387430"/>
          </a:xfrm>
          <a:prstGeom prst="rightArrow">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100" dirty="0"/>
              <a:t>CONTINUITY</a:t>
            </a:r>
          </a:p>
        </p:txBody>
      </p:sp>
      <p:pic>
        <p:nvPicPr>
          <p:cNvPr id="93" name="Picture 92" descr="Icon&#10;&#10;Description automatically generated">
            <a:extLst>
              <a:ext uri="{FF2B5EF4-FFF2-40B4-BE49-F238E27FC236}">
                <a16:creationId xmlns:a16="http://schemas.microsoft.com/office/drawing/2014/main" id="{DEFCAEB2-0746-4D9B-91B3-F5D0CFFB4FEA}"/>
              </a:ext>
            </a:extLst>
          </p:cNvPr>
          <p:cNvPicPr>
            <a:picLocks noChangeAspect="1"/>
          </p:cNvPicPr>
          <p:nvPr/>
        </p:nvPicPr>
        <p:blipFill>
          <a:blip r:embed="rId13"/>
          <a:stretch>
            <a:fillRect/>
          </a:stretch>
        </p:blipFill>
        <p:spPr>
          <a:xfrm>
            <a:off x="8725367" y="254815"/>
            <a:ext cx="611359" cy="372068"/>
          </a:xfrm>
          <a:prstGeom prst="rect">
            <a:avLst/>
          </a:prstGeom>
        </p:spPr>
      </p:pic>
      <p:pic>
        <p:nvPicPr>
          <p:cNvPr id="92" name="Picture 91" descr="A picture containing text, clipart&#10;&#10;Description automatically generated">
            <a:extLst>
              <a:ext uri="{FF2B5EF4-FFF2-40B4-BE49-F238E27FC236}">
                <a16:creationId xmlns:a16="http://schemas.microsoft.com/office/drawing/2014/main" id="{DED1E3D1-AABD-49A7-B241-CF5DBD37175E}"/>
              </a:ext>
            </a:extLst>
          </p:cNvPr>
          <p:cNvPicPr>
            <a:picLocks noChangeAspect="1"/>
          </p:cNvPicPr>
          <p:nvPr/>
        </p:nvPicPr>
        <p:blipFill>
          <a:blip r:embed="rId14"/>
          <a:stretch>
            <a:fillRect/>
          </a:stretch>
        </p:blipFill>
        <p:spPr>
          <a:xfrm>
            <a:off x="7965622" y="32026"/>
            <a:ext cx="885804" cy="897652"/>
          </a:xfrm>
          <a:prstGeom prst="rect">
            <a:avLst/>
          </a:prstGeom>
        </p:spPr>
      </p:pic>
      <p:pic>
        <p:nvPicPr>
          <p:cNvPr id="70" name="Picture 2" descr="Bulb Symbol Png - Light Bulb Icon Transparent, Png Download , Transparent  Png Image - PNGitem">
            <a:extLst>
              <a:ext uri="{FF2B5EF4-FFF2-40B4-BE49-F238E27FC236}">
                <a16:creationId xmlns:a16="http://schemas.microsoft.com/office/drawing/2014/main" id="{276F7922-4214-4826-B4C3-7E99568A7A3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290633" y="3923545"/>
            <a:ext cx="177436" cy="23097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AE243E55-C7E2-6043-B0AB-530AD49A3EBE}"/>
              </a:ext>
            </a:extLst>
          </p:cNvPr>
          <p:cNvPicPr>
            <a:picLocks noChangeAspect="1"/>
          </p:cNvPicPr>
          <p:nvPr/>
        </p:nvPicPr>
        <p:blipFill>
          <a:blip r:embed="rId10"/>
          <a:stretch>
            <a:fillRect/>
          </a:stretch>
        </p:blipFill>
        <p:spPr>
          <a:xfrm>
            <a:off x="7204404" y="5235066"/>
            <a:ext cx="256086" cy="267641"/>
          </a:xfrm>
          <a:prstGeom prst="rect">
            <a:avLst/>
          </a:prstGeom>
        </p:spPr>
      </p:pic>
    </p:spTree>
    <p:extLst>
      <p:ext uri="{BB962C8B-B14F-4D97-AF65-F5344CB8AC3E}">
        <p14:creationId xmlns:p14="http://schemas.microsoft.com/office/powerpoint/2010/main" val="11548260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 name="Diagram 59">
            <a:extLst>
              <a:ext uri="{FF2B5EF4-FFF2-40B4-BE49-F238E27FC236}">
                <a16:creationId xmlns:a16="http://schemas.microsoft.com/office/drawing/2014/main" id="{E259CFD2-06D5-4650-8104-6CD180816336}"/>
              </a:ext>
            </a:extLst>
          </p:cNvPr>
          <p:cNvGraphicFramePr/>
          <p:nvPr/>
        </p:nvGraphicFramePr>
        <p:xfrm>
          <a:off x="1572437" y="666005"/>
          <a:ext cx="9047129" cy="25277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677" name="Table 5677">
            <a:extLst>
              <a:ext uri="{FF2B5EF4-FFF2-40B4-BE49-F238E27FC236}">
                <a16:creationId xmlns:a16="http://schemas.microsoft.com/office/drawing/2014/main" id="{F3C5C2AE-EB3A-49CF-86D9-F2E2711E25D2}"/>
              </a:ext>
            </a:extLst>
          </p:cNvPr>
          <p:cNvGraphicFramePr>
            <a:graphicFrameLocks noGrp="1"/>
          </p:cNvGraphicFramePr>
          <p:nvPr/>
        </p:nvGraphicFramePr>
        <p:xfrm>
          <a:off x="5411329" y="2796094"/>
          <a:ext cx="5445347" cy="3596432"/>
        </p:xfrm>
        <a:graphic>
          <a:graphicData uri="http://schemas.openxmlformats.org/drawingml/2006/table">
            <a:tbl>
              <a:tblPr firstRow="1" bandRow="1">
                <a:tableStyleId>{5C22544A-7EE6-4342-B048-85BDC9FD1C3A}</a:tableStyleId>
              </a:tblPr>
              <a:tblGrid>
                <a:gridCol w="1487640">
                  <a:extLst>
                    <a:ext uri="{9D8B030D-6E8A-4147-A177-3AD203B41FA5}">
                      <a16:colId xmlns:a16="http://schemas.microsoft.com/office/drawing/2014/main" val="1100987640"/>
                    </a:ext>
                  </a:extLst>
                </a:gridCol>
                <a:gridCol w="3957707">
                  <a:extLst>
                    <a:ext uri="{9D8B030D-6E8A-4147-A177-3AD203B41FA5}">
                      <a16:colId xmlns:a16="http://schemas.microsoft.com/office/drawing/2014/main" val="7145504"/>
                    </a:ext>
                  </a:extLst>
                </a:gridCol>
              </a:tblGrid>
              <a:tr h="188776">
                <a:tc gridSpan="2">
                  <a:txBody>
                    <a:bodyPr/>
                    <a:lstStyle/>
                    <a:p>
                      <a:pPr algn="l"/>
                      <a:r>
                        <a:rPr lang="en-US" sz="700" dirty="0">
                          <a:solidFill>
                            <a:schemeClr val="tx1"/>
                          </a:solidFill>
                          <a:latin typeface="Comic Sans MS" panose="030F0702030302020204" pitchFamily="66" charset="0"/>
                          <a:cs typeface="Comic Sans MS"/>
                        </a:rPr>
                        <a:t>Topic 3 Key content</a:t>
                      </a: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hMerge="1">
                  <a:txBody>
                    <a:bodyPr/>
                    <a:lstStyle/>
                    <a:p>
                      <a:endParaRPr lang="en-GB" sz="900" b="0" dirty="0">
                        <a:solidFill>
                          <a:schemeClr val="tx1"/>
                        </a:solidFill>
                        <a:latin typeface="Comic Sans MS"/>
                      </a:endParaRP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1051126591"/>
                  </a:ext>
                </a:extLst>
              </a:tr>
              <a:tr h="408623">
                <a:tc>
                  <a:txBody>
                    <a:bodyPr/>
                    <a:lstStyle/>
                    <a:p>
                      <a:pPr algn="l"/>
                      <a:r>
                        <a:rPr lang="en-US" sz="700" b="1" kern="1200" dirty="0">
                          <a:solidFill>
                            <a:schemeClr val="dk1"/>
                          </a:solidFill>
                          <a:effectLst/>
                          <a:latin typeface="Comic Sans MS" panose="030F0702030302020204" pitchFamily="66" charset="0"/>
                          <a:ea typeface="+mn-ea"/>
                          <a:cs typeface="+mn-cs"/>
                        </a:rPr>
                        <a:t>1. </a:t>
                      </a:r>
                      <a:r>
                        <a:rPr lang="en-GB" sz="700" b="1" dirty="0">
                          <a:latin typeface="Comic Sans MS" panose="030F0702030302020204" pitchFamily="66" charset="0"/>
                        </a:rPr>
                        <a:t>What significant medical developments were there between 1700-1900? </a:t>
                      </a:r>
                      <a:endParaRPr lang="en-US" sz="700" b="1" dirty="0">
                        <a:solidFill>
                          <a:schemeClr val="tx1"/>
                        </a:solidFill>
                        <a:latin typeface="Comic Sans MS" panose="030F0702030302020204" pitchFamily="66" charset="0"/>
                        <a:cs typeface="Comic Sans MS"/>
                      </a:endParaRPr>
                    </a:p>
                  </a:txBody>
                  <a:tcPr marL="74295" marR="74295" marT="37148" marB="37148">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chemeClr val="bg1">
                        <a:lumMod val="85000"/>
                      </a:schemeClr>
                    </a:solidFill>
                  </a:tcPr>
                </a:tc>
                <a:tc>
                  <a:txBody>
                    <a:bodyPr/>
                    <a:lstStyle/>
                    <a:p>
                      <a:r>
                        <a:rPr lang="en-GB" sz="700" b="0" dirty="0">
                          <a:solidFill>
                            <a:schemeClr val="tx1"/>
                          </a:solidFill>
                          <a:latin typeface="Comic Sans MS"/>
                        </a:rPr>
                        <a:t>Overview of the key medical</a:t>
                      </a:r>
                      <a:r>
                        <a:rPr lang="en-GB" sz="700" b="0" baseline="0" dirty="0">
                          <a:solidFill>
                            <a:schemeClr val="tx1"/>
                          </a:solidFill>
                          <a:latin typeface="Comic Sans MS"/>
                        </a:rPr>
                        <a:t> developments and the roles of specific doctors in the development of these discoveries.</a:t>
                      </a:r>
                      <a:endParaRPr lang="en-GB" sz="700" b="0" dirty="0">
                        <a:solidFill>
                          <a:schemeClr val="tx1"/>
                        </a:solidFill>
                        <a:latin typeface="Comic Sans MS"/>
                      </a:endParaRPr>
                    </a:p>
                  </a:txBody>
                  <a:tcPr marL="74295" marR="74295" marT="37148" marB="37148">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extLst>
                  <a:ext uri="{0D108BD9-81ED-4DB2-BD59-A6C34878D82A}">
                    <a16:rowId xmlns:a16="http://schemas.microsoft.com/office/drawing/2014/main" val="1944029093"/>
                  </a:ext>
                </a:extLst>
              </a:tr>
              <a:tr h="520065">
                <a:tc>
                  <a:txBody>
                    <a:bodyPr/>
                    <a:lstStyle/>
                    <a:p>
                      <a:pPr algn="l"/>
                      <a:r>
                        <a:rPr lang="en-US" sz="700" b="1" kern="1200" dirty="0">
                          <a:solidFill>
                            <a:schemeClr val="dk1"/>
                          </a:solidFill>
                          <a:effectLst/>
                          <a:latin typeface="Comic Sans MS"/>
                          <a:ea typeface="+mn-ea"/>
                          <a:cs typeface="+mn-cs"/>
                        </a:rPr>
                        <a:t>2. </a:t>
                      </a:r>
                      <a:r>
                        <a:rPr lang="en-GB" sz="700" b="1" dirty="0">
                          <a:latin typeface="Comic Sans MS" panose="030F0702030302020204" pitchFamily="66" charset="0"/>
                        </a:rPr>
                        <a:t>How significant was Edward Jenner’s discovery of the smallpox vaccine in the prevention of disease? </a:t>
                      </a:r>
                      <a:endParaRPr lang="en-US" sz="700" b="1" kern="1200" dirty="0">
                        <a:solidFill>
                          <a:schemeClr val="dk1"/>
                        </a:solidFill>
                        <a:effectLst/>
                        <a:latin typeface="Comic Sans MS"/>
                        <a:ea typeface="+mn-ea"/>
                        <a:cs typeface="+mn-cs"/>
                      </a:endParaRP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700" b="0" dirty="0">
                          <a:solidFill>
                            <a:schemeClr val="tx1"/>
                          </a:solidFill>
                          <a:latin typeface="Comic Sans MS"/>
                        </a:rPr>
                        <a:t>Jenner</a:t>
                      </a:r>
                      <a:r>
                        <a:rPr lang="en-GB" sz="700" b="0" baseline="0" dirty="0">
                          <a:solidFill>
                            <a:schemeClr val="tx1"/>
                          </a:solidFill>
                          <a:latin typeface="Comic Sans MS"/>
                        </a:rPr>
                        <a:t> notices that milk maids who get cowpox do not get smallpox. He test this on a young boy called James Phipps. Despite this discovery he faces challenges from other doctors to get his idea accepted. </a:t>
                      </a:r>
                      <a:endParaRPr lang="en-GB" sz="700" b="0" dirty="0">
                        <a:solidFill>
                          <a:schemeClr val="tx1"/>
                        </a:solidFill>
                        <a:latin typeface="Comic Sans MS"/>
                      </a:endParaRP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056105636"/>
                  </a:ext>
                </a:extLst>
              </a:tr>
              <a:tr h="45841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1" kern="1200" dirty="0">
                          <a:solidFill>
                            <a:schemeClr val="dk1"/>
                          </a:solidFill>
                          <a:effectLst/>
                          <a:latin typeface="Comic Sans MS"/>
                          <a:ea typeface="+mn-ea"/>
                          <a:cs typeface="+mn-cs"/>
                        </a:rPr>
                        <a:t>3. </a:t>
                      </a:r>
                      <a:r>
                        <a:rPr lang="en-GB" sz="700" b="1" i="0" u="none" strike="noStrike" kern="1200" dirty="0">
                          <a:solidFill>
                            <a:schemeClr val="dk1"/>
                          </a:solidFill>
                          <a:effectLst/>
                          <a:latin typeface="Comic Sans MS"/>
                          <a:ea typeface="+mn-ea"/>
                          <a:cs typeface="Times New Roman"/>
                        </a:rPr>
                        <a:t>How significant was John Snow’s discovery about the causes of Cholera? </a:t>
                      </a:r>
                      <a:r>
                        <a:rPr lang="en-GB" sz="700" b="1" i="0" kern="1200" dirty="0">
                          <a:solidFill>
                            <a:schemeClr val="dk1"/>
                          </a:solidFill>
                          <a:effectLst/>
                          <a:latin typeface="Comic Sans MS"/>
                          <a:ea typeface="+mn-ea"/>
                          <a:cs typeface="Times New Roman"/>
                        </a:rPr>
                        <a:t>​</a:t>
                      </a:r>
                      <a:endParaRPr lang="en-US" altLang="en-US" sz="700" b="1" dirty="0">
                        <a:latin typeface="Comic Sans MS"/>
                        <a:cs typeface="Times New Roman"/>
                      </a:endParaRP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700" b="0" dirty="0">
                          <a:solidFill>
                            <a:schemeClr val="tx1"/>
                          </a:solidFill>
                          <a:latin typeface="Comic Sans MS"/>
                        </a:rPr>
                        <a:t>John Snow was anaesthetist</a:t>
                      </a:r>
                      <a:r>
                        <a:rPr lang="en-GB" sz="700" b="0" baseline="0" dirty="0">
                          <a:solidFill>
                            <a:schemeClr val="tx1"/>
                          </a:solidFill>
                          <a:latin typeface="Comic Sans MS"/>
                        </a:rPr>
                        <a:t> working in Soho London. He noticed that people who used the Broad Street pump appeared to get Cholera compared to those who used different sources. He proved that Cholera was spread through water.</a:t>
                      </a:r>
                      <a:endParaRPr lang="en-GB" sz="700" b="0" dirty="0">
                        <a:solidFill>
                          <a:schemeClr val="tx1"/>
                        </a:solidFill>
                        <a:latin typeface="Comic Sans MS"/>
                      </a:endParaRP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029365334"/>
                  </a:ext>
                </a:extLst>
              </a:tr>
              <a:tr h="302042">
                <a:tc>
                  <a:txBody>
                    <a:bodyPr/>
                    <a:lstStyle/>
                    <a:p>
                      <a:pPr algn="l"/>
                      <a:r>
                        <a:rPr lang="en-US" sz="700" b="1" kern="1200" dirty="0">
                          <a:solidFill>
                            <a:schemeClr val="dk1"/>
                          </a:solidFill>
                          <a:effectLst/>
                          <a:latin typeface="Comic Sans MS" panose="030F0702030302020204" pitchFamily="66" charset="0"/>
                          <a:ea typeface="+mn-ea"/>
                          <a:cs typeface="+mn-cs"/>
                        </a:rPr>
                        <a:t>4. What was Germ</a:t>
                      </a:r>
                      <a:r>
                        <a:rPr lang="en-US" sz="700" b="1" kern="1200" baseline="0" dirty="0">
                          <a:solidFill>
                            <a:schemeClr val="dk1"/>
                          </a:solidFill>
                          <a:effectLst/>
                          <a:latin typeface="Comic Sans MS" panose="030F0702030302020204" pitchFamily="66" charset="0"/>
                          <a:ea typeface="+mn-ea"/>
                          <a:cs typeface="+mn-cs"/>
                        </a:rPr>
                        <a:t> Theory and how was it developed?</a:t>
                      </a:r>
                      <a:endParaRPr lang="en-US" sz="700" b="1" dirty="0">
                        <a:latin typeface="Comic Sans MS" panose="030F0702030302020204" pitchFamily="66" charset="0"/>
                        <a:cs typeface="Comic Sans MS"/>
                      </a:endParaRP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700" b="0" dirty="0">
                          <a:solidFill>
                            <a:schemeClr val="tx1"/>
                          </a:solidFill>
                          <a:latin typeface="Comic Sans MS"/>
                        </a:rPr>
                        <a:t>Louis Pasteur publishes Germ Theory suggesting microbes are responsible for causing disease. In 1864 he conducts further experiments to prove his theory.</a:t>
                      </a: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527020230"/>
                  </a:ext>
                </a:extLst>
              </a:tr>
              <a:tr h="302042">
                <a:tc>
                  <a:txBody>
                    <a:bodyPr/>
                    <a:lstStyle/>
                    <a:p>
                      <a:pPr algn="l"/>
                      <a:r>
                        <a:rPr lang="en-US" sz="700" b="1" dirty="0">
                          <a:latin typeface="Comic Sans MS" panose="030F0702030302020204" pitchFamily="66" charset="0"/>
                          <a:cs typeface="Comic Sans MS"/>
                        </a:rPr>
                        <a:t>5. How significant</a:t>
                      </a:r>
                      <a:r>
                        <a:rPr lang="en-US" sz="700" b="1" baseline="0" dirty="0">
                          <a:latin typeface="Comic Sans MS" panose="030F0702030302020204" pitchFamily="66" charset="0"/>
                          <a:cs typeface="Comic Sans MS"/>
                        </a:rPr>
                        <a:t> was the discovery of Germ Theory?</a:t>
                      </a:r>
                      <a:endParaRPr lang="en-US" sz="700" b="1" dirty="0">
                        <a:latin typeface="Comic Sans MS" panose="030F0702030302020204" pitchFamily="66" charset="0"/>
                        <a:cs typeface="Comic Sans MS"/>
                      </a:endParaRPr>
                    </a:p>
                  </a:txBody>
                  <a:tcPr marL="74295" marR="74295" marT="37148" marB="37148">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lumMod val="85000"/>
                      </a:schemeClr>
                    </a:solidFill>
                  </a:tcPr>
                </a:tc>
                <a:tc>
                  <a:txBody>
                    <a:bodyPr/>
                    <a:lstStyle/>
                    <a:p>
                      <a:r>
                        <a:rPr lang="en-GB" sz="700" b="0" dirty="0">
                          <a:solidFill>
                            <a:schemeClr val="tx1"/>
                          </a:solidFill>
                          <a:latin typeface="Comic Sans MS"/>
                        </a:rPr>
                        <a:t>Using Pasteur’s Germ Theory other scientists such as Robert Koch build on his work. Individual bacteria can be identified allowing the development of new vaccines.</a:t>
                      </a:r>
                    </a:p>
                  </a:txBody>
                  <a:tcPr marL="74295" marR="74295" marT="37148" marB="37148">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extLst>
                  <a:ext uri="{0D108BD9-81ED-4DB2-BD59-A6C34878D82A}">
                    <a16:rowId xmlns:a16="http://schemas.microsoft.com/office/drawing/2014/main" val="3808949513"/>
                  </a:ext>
                </a:extLst>
              </a:tr>
              <a:tr h="408623">
                <a:tc>
                  <a:txBody>
                    <a:bodyPr/>
                    <a:lstStyle/>
                    <a:p>
                      <a:pPr algn="l"/>
                      <a:r>
                        <a:rPr lang="en-US" sz="700" b="1" kern="1200" dirty="0">
                          <a:solidFill>
                            <a:schemeClr val="dk1"/>
                          </a:solidFill>
                          <a:effectLst/>
                          <a:latin typeface="Comic Sans MS" panose="030F0702030302020204" pitchFamily="66" charset="0"/>
                          <a:ea typeface="+mn-ea"/>
                          <a:cs typeface="+mn-cs"/>
                        </a:rPr>
                        <a:t>6. Did Hospital care change between</a:t>
                      </a:r>
                      <a:r>
                        <a:rPr lang="en-US" sz="700" b="1" kern="1200" baseline="0" dirty="0">
                          <a:solidFill>
                            <a:schemeClr val="dk1"/>
                          </a:solidFill>
                          <a:effectLst/>
                          <a:latin typeface="Comic Sans MS" panose="030F0702030302020204" pitchFamily="66" charset="0"/>
                          <a:ea typeface="+mn-ea"/>
                          <a:cs typeface="+mn-cs"/>
                        </a:rPr>
                        <a:t> 1700-1900</a:t>
                      </a:r>
                      <a:r>
                        <a:rPr lang="en-US" sz="700" b="1" kern="1200" dirty="0">
                          <a:solidFill>
                            <a:schemeClr val="dk1"/>
                          </a:solidFill>
                          <a:effectLst/>
                          <a:latin typeface="Comic Sans MS" panose="030F0702030302020204" pitchFamily="66" charset="0"/>
                          <a:ea typeface="+mn-ea"/>
                          <a:cs typeface="+mn-cs"/>
                        </a:rPr>
                        <a:t>?</a:t>
                      </a:r>
                      <a:endParaRPr lang="en-US" sz="700" b="1" dirty="0">
                        <a:latin typeface="Comic Sans MS" panose="030F0702030302020204" pitchFamily="66" charset="0"/>
                        <a:cs typeface="Comic Sans MS"/>
                      </a:endParaRP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700" b="0" dirty="0">
                          <a:solidFill>
                            <a:schemeClr val="tx1"/>
                          </a:solidFill>
                          <a:latin typeface="Comic Sans MS"/>
                        </a:rPr>
                        <a:t>Florence Nightingale helped to improve hospital care in Scutari hospital during the Crimean War. She then applied her experience to improve hospital care in England. She wrote Notes on Nursing in 1863.</a:t>
                      </a: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1533851420"/>
                  </a:ext>
                </a:extLst>
              </a:tr>
              <a:tr h="408623">
                <a:tc>
                  <a:txBody>
                    <a:bodyPr/>
                    <a:lstStyle/>
                    <a:p>
                      <a:pPr lvl="0">
                        <a:buNone/>
                      </a:pPr>
                      <a:r>
                        <a:rPr lang="en-GB" sz="700" b="1" kern="1200" dirty="0">
                          <a:solidFill>
                            <a:schemeClr val="dk1"/>
                          </a:solidFill>
                          <a:effectLst/>
                          <a:latin typeface="Comic Sans MS" panose="030F0702030302020204" pitchFamily="66" charset="0"/>
                          <a:ea typeface="+mn-ea"/>
                          <a:cs typeface="+mn-cs"/>
                        </a:rPr>
                        <a:t>7. How far</a:t>
                      </a:r>
                      <a:r>
                        <a:rPr lang="en-GB" sz="700" b="1" kern="1200" baseline="0" dirty="0">
                          <a:solidFill>
                            <a:schemeClr val="dk1"/>
                          </a:solidFill>
                          <a:effectLst/>
                          <a:latin typeface="Comic Sans MS" panose="030F0702030302020204" pitchFamily="66" charset="0"/>
                          <a:ea typeface="+mn-ea"/>
                          <a:cs typeface="+mn-cs"/>
                        </a:rPr>
                        <a:t> did surgery develop 1700-1900?</a:t>
                      </a:r>
                      <a:endParaRPr lang="en-GB" sz="700" b="1" dirty="0">
                        <a:solidFill>
                          <a:schemeClr val="tx1"/>
                        </a:solidFill>
                        <a:latin typeface="Comic Sans MS" panose="030F0702030302020204" pitchFamily="66" charset="0"/>
                      </a:endParaRPr>
                    </a:p>
                  </a:txBody>
                  <a:tcPr marL="74295" marR="74295" marT="37148" marB="37148">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lvl="0">
                        <a:buNone/>
                      </a:pPr>
                      <a:r>
                        <a:rPr lang="en-GB" sz="700" b="0" dirty="0">
                          <a:solidFill>
                            <a:schemeClr val="tx1"/>
                          </a:solidFill>
                          <a:latin typeface="Comic Sans MS"/>
                        </a:rPr>
                        <a:t>The development of anaesthetics overcomes the problem of pain in surgery and allows for longer and deeper operations. The development of antiseptics allows for the development of more sterile operations.</a:t>
                      </a:r>
                    </a:p>
                  </a:txBody>
                  <a:tcPr marL="74295" marR="74295" marT="37148" marB="37148">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18772758"/>
                  </a:ext>
                </a:extLst>
              </a:tr>
              <a:tr h="302042">
                <a:tc>
                  <a:txBody>
                    <a:bodyPr/>
                    <a:lstStyle/>
                    <a:p>
                      <a:pPr lvl="0">
                        <a:buNone/>
                      </a:pPr>
                      <a:r>
                        <a:rPr lang="en-GB" sz="700" b="1" dirty="0">
                          <a:solidFill>
                            <a:schemeClr val="tx1"/>
                          </a:solidFill>
                          <a:latin typeface="Comic Sans MS" panose="030F0702030302020204" pitchFamily="66" charset="0"/>
                        </a:rPr>
                        <a:t>8. To what extent did Public Health change?</a:t>
                      </a:r>
                    </a:p>
                  </a:txBody>
                  <a:tcPr marL="74295" marR="74295" marT="37148" marB="37148">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lvl="0">
                        <a:buNone/>
                      </a:pPr>
                      <a:r>
                        <a:rPr lang="en-GB" sz="700" b="0" dirty="0">
                          <a:solidFill>
                            <a:schemeClr val="tx1"/>
                          </a:solidFill>
                          <a:latin typeface="Comic Sans MS"/>
                        </a:rPr>
                        <a:t>Changes in society and scientific understanding lead to the development of new laws and actions by government to improve living conditions in Britain.</a:t>
                      </a:r>
                    </a:p>
                  </a:txBody>
                  <a:tcPr marL="74295" marR="74295" marT="37148" marB="37148">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4522269"/>
                  </a:ext>
                </a:extLst>
              </a:tr>
              <a:tr h="297180">
                <a:tc>
                  <a:txBody>
                    <a:bodyPr/>
                    <a:lstStyle/>
                    <a:p>
                      <a:pPr lvl="0">
                        <a:buNone/>
                      </a:pPr>
                      <a:r>
                        <a:rPr lang="en-GB" sz="700" b="1" dirty="0">
                          <a:solidFill>
                            <a:schemeClr val="tx1"/>
                          </a:solidFill>
                          <a:latin typeface="Comic Sans MS" panose="030F0702030302020204" pitchFamily="66" charset="0"/>
                        </a:rPr>
                        <a:t>8. 1700-1900 review</a:t>
                      </a:r>
                    </a:p>
                  </a:txBody>
                  <a:tcPr marL="74295" marR="74295" marT="37148" marB="37148">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lvl="0">
                        <a:buNone/>
                      </a:pPr>
                      <a:r>
                        <a:rPr lang="en-GB" sz="700" b="0" dirty="0">
                          <a:solidFill>
                            <a:schemeClr val="tx1"/>
                          </a:solidFill>
                          <a:latin typeface="Comic Sans MS" panose="030F0902030302020204" pitchFamily="66" charset="0"/>
                        </a:rPr>
                        <a:t>Reflection on how far prevention, treatment and idea about causes has changed in this period.</a:t>
                      </a:r>
                    </a:p>
                  </a:txBody>
                  <a:tcPr marL="74295" marR="74295" marT="37148" marB="37148">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1762448"/>
                  </a:ext>
                </a:extLst>
              </a:tr>
            </a:tbl>
          </a:graphicData>
        </a:graphic>
      </p:graphicFrame>
      <p:sp>
        <p:nvSpPr>
          <p:cNvPr id="11" name="TextBox 10">
            <a:extLst>
              <a:ext uri="{FF2B5EF4-FFF2-40B4-BE49-F238E27FC236}">
                <a16:creationId xmlns:a16="http://schemas.microsoft.com/office/drawing/2014/main" id="{C38546A2-AC5D-45B7-AD68-9645C7DA5EEF}"/>
              </a:ext>
            </a:extLst>
          </p:cNvPr>
          <p:cNvSpPr txBox="1"/>
          <p:nvPr/>
        </p:nvSpPr>
        <p:spPr>
          <a:xfrm>
            <a:off x="2529341" y="377707"/>
            <a:ext cx="3620036" cy="575158"/>
          </a:xfrm>
          <a:prstGeom prst="rect">
            <a:avLst/>
          </a:prstGeom>
          <a:noFill/>
        </p:spPr>
        <p:txBody>
          <a:bodyPr rot="0" spcFirstLastPara="0" vertOverflow="overflow" horzOverflow="overflow" vert="horz" wrap="square" lIns="74295" tIns="37148" rIns="74295" bIns="37148" numCol="1" spcCol="0" rtlCol="0" fromWordArt="0" anchor="t" anchorCtr="0" forceAA="0" compatLnSpc="1">
            <a:prstTxWarp prst="textNoShape">
              <a:avLst/>
            </a:prstTxWarp>
            <a:spAutoFit/>
          </a:bodyPr>
          <a:lstStyle/>
          <a:p>
            <a:r>
              <a:rPr lang="en-GB" sz="1625" b="1" dirty="0">
                <a:latin typeface="Comic Sans MS" panose="030F0702030302020204" pitchFamily="66" charset="0"/>
              </a:rPr>
              <a:t>Topic 3: </a:t>
            </a:r>
            <a:r>
              <a:rPr lang="en-US" sz="1625" b="1" dirty="0">
                <a:latin typeface="Comic Sans MS" panose="030F0702030302020204" pitchFamily="66" charset="0"/>
              </a:rPr>
              <a:t>Medicine in England c.1700 AD-1900 AD    </a:t>
            </a:r>
          </a:p>
        </p:txBody>
      </p:sp>
      <p:sp>
        <p:nvSpPr>
          <p:cNvPr id="12" name="Rectangle 11">
            <a:extLst>
              <a:ext uri="{FF2B5EF4-FFF2-40B4-BE49-F238E27FC236}">
                <a16:creationId xmlns:a16="http://schemas.microsoft.com/office/drawing/2014/main" id="{AD0559E9-DA57-4FFD-909C-9120E78E29DC}"/>
              </a:ext>
            </a:extLst>
          </p:cNvPr>
          <p:cNvSpPr/>
          <p:nvPr/>
        </p:nvSpPr>
        <p:spPr>
          <a:xfrm>
            <a:off x="9716583" y="334589"/>
            <a:ext cx="815998" cy="662833"/>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r>
              <a:rPr lang="en-GB" sz="1300" dirty="0">
                <a:latin typeface="Comic Sans MS" panose="030F0702030302020204" pitchFamily="66" charset="0"/>
              </a:rPr>
              <a:t>Edexcel GCSE</a:t>
            </a:r>
          </a:p>
        </p:txBody>
      </p:sp>
      <p:graphicFrame>
        <p:nvGraphicFramePr>
          <p:cNvPr id="7" name="Table 6"/>
          <p:cNvGraphicFramePr>
            <a:graphicFrameLocks noGrp="1"/>
          </p:cNvGraphicFramePr>
          <p:nvPr/>
        </p:nvGraphicFramePr>
        <p:xfrm>
          <a:off x="1335324" y="2796094"/>
          <a:ext cx="3945276" cy="3572922"/>
        </p:xfrm>
        <a:graphic>
          <a:graphicData uri="http://schemas.openxmlformats.org/drawingml/2006/table">
            <a:tbl>
              <a:tblPr firstRow="1" bandRow="1">
                <a:tableStyleId>{5C22544A-7EE6-4342-B048-85BDC9FD1C3A}</a:tableStyleId>
              </a:tblPr>
              <a:tblGrid>
                <a:gridCol w="993043">
                  <a:extLst>
                    <a:ext uri="{9D8B030D-6E8A-4147-A177-3AD203B41FA5}">
                      <a16:colId xmlns:a16="http://schemas.microsoft.com/office/drawing/2014/main" val="20000"/>
                    </a:ext>
                  </a:extLst>
                </a:gridCol>
                <a:gridCol w="2952233">
                  <a:extLst>
                    <a:ext uri="{9D8B030D-6E8A-4147-A177-3AD203B41FA5}">
                      <a16:colId xmlns:a16="http://schemas.microsoft.com/office/drawing/2014/main" val="20001"/>
                    </a:ext>
                  </a:extLst>
                </a:gridCol>
              </a:tblGrid>
              <a:tr h="210695">
                <a:tc gridSpan="2">
                  <a:txBody>
                    <a:bodyPr/>
                    <a:lstStyle/>
                    <a:p>
                      <a:r>
                        <a:rPr lang="en-US" sz="900" b="0" dirty="0">
                          <a:solidFill>
                            <a:srgbClr val="000000"/>
                          </a:solidFill>
                          <a:latin typeface="Comic Sans MS"/>
                        </a:rPr>
                        <a:t>Topic 3 Key words</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hMerge="1">
                  <a:txBody>
                    <a:bodyPr/>
                    <a:lstStyle/>
                    <a:p>
                      <a:r>
                        <a:rPr lang="en-US" sz="900" b="0">
                          <a:solidFill>
                            <a:srgbClr val="000000"/>
                          </a:solidFill>
                          <a:latin typeface="Comic Sans MS"/>
                          <a:cs typeface="Comic Sans MS"/>
                        </a:rPr>
                        <a:t>Key words: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297180">
                <a:tc>
                  <a:txBody>
                    <a:bodyPr/>
                    <a:lstStyle/>
                    <a:p>
                      <a:r>
                        <a:rPr lang="en-GB" sz="700" dirty="0">
                          <a:latin typeface="Comic Sans MS" panose="030F0702030302020204" pitchFamily="66" charset="0"/>
                        </a:rPr>
                        <a:t>Vaccines</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US" sz="700" b="0" dirty="0">
                          <a:latin typeface="Comic Sans MS" panose="030F0702030302020204" pitchFamily="66" charset="0"/>
                        </a:rPr>
                        <a:t>A substance that is given to someone to stop them getting a disease</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0956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700" dirty="0">
                          <a:latin typeface="Comic Sans MS" panose="030F0702030302020204" pitchFamily="66" charset="0"/>
                        </a:rPr>
                        <a:t>Germ Theory</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GB" sz="700" b="0" dirty="0">
                          <a:latin typeface="Comic Sans MS" panose="030F0702030302020204" pitchFamily="66" charset="0"/>
                        </a:rPr>
                        <a:t>The scientific theory that showed disease and infection were caused by germs / bacteria</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26584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700" dirty="0">
                          <a:latin typeface="Comic Sans MS" panose="030F0702030302020204" pitchFamily="66" charset="0"/>
                        </a:rPr>
                        <a:t>Antiseptic</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US" sz="700" b="0" dirty="0">
                          <a:latin typeface="Comic Sans MS" panose="030F0702030302020204" pitchFamily="66" charset="0"/>
                        </a:rPr>
                        <a:t>Kills bacteria and stops it growing</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29718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700" dirty="0">
                          <a:latin typeface="Comic Sans MS" panose="030F0702030302020204" pitchFamily="66" charset="0"/>
                        </a:rPr>
                        <a:t>Anaesthetic</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US" sz="700" b="0" dirty="0">
                          <a:latin typeface="Comic Sans MS" panose="030F0702030302020204" pitchFamily="66" charset="0"/>
                        </a:rPr>
                        <a:t>A drug that send you to sleep and stops the body from feeling pain.</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297180">
                <a:tc>
                  <a:txBody>
                    <a:bodyPr/>
                    <a:lstStyle/>
                    <a:p>
                      <a:r>
                        <a:rPr lang="en-US" sz="700" b="1" dirty="0">
                          <a:solidFill>
                            <a:srgbClr val="000000"/>
                          </a:solidFill>
                          <a:latin typeface="Comic Sans MS" panose="030F0702030302020204" pitchFamily="66" charset="0"/>
                          <a:cs typeface="Comic Sans MS"/>
                        </a:rPr>
                        <a:t>Antibodies</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700" b="0" dirty="0">
                          <a:solidFill>
                            <a:srgbClr val="000000"/>
                          </a:solidFill>
                          <a:latin typeface="Comic Sans MS" panose="030F0702030302020204" pitchFamily="66" charset="0"/>
                          <a:cs typeface="Comic Sans MS"/>
                        </a:rPr>
                        <a:t>Particles inside the body that identify and help to fight off and remove germs in the body. </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297180">
                <a:tc>
                  <a:txBody>
                    <a:bodyPr/>
                    <a:lstStyle/>
                    <a:p>
                      <a:r>
                        <a:rPr lang="en-US" sz="700" b="1" dirty="0">
                          <a:solidFill>
                            <a:srgbClr val="000000"/>
                          </a:solidFill>
                          <a:latin typeface="Comic Sans MS" panose="030F0702030302020204" pitchFamily="66" charset="0"/>
                          <a:cs typeface="Comic Sans MS"/>
                        </a:rPr>
                        <a:t>Cowpox</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700" b="0" dirty="0">
                          <a:solidFill>
                            <a:srgbClr val="000000"/>
                          </a:solidFill>
                          <a:latin typeface="Comic Sans MS" panose="030F0702030302020204" pitchFamily="66" charset="0"/>
                          <a:cs typeface="Comic Sans MS"/>
                        </a:rPr>
                        <a:t>A disease causing red blisters on the skin, similar to  smallpox. It can be transmitted from cows to humans. </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40862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dirty="0">
                          <a:latin typeface="Comic Sans MS" panose="030F0702030302020204" pitchFamily="66" charset="0"/>
                        </a:rPr>
                        <a:t>Aseptic surgery</a:t>
                      </a:r>
                      <a:endParaRPr lang="en-GB" sz="700" b="1" dirty="0">
                        <a:latin typeface="Comic Sans MS" panose="030F0702030302020204" pitchFamily="66" charset="0"/>
                      </a:endParaRP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dirty="0">
                          <a:latin typeface="Comic Sans MS" panose="030F0702030302020204" pitchFamily="66" charset="0"/>
                        </a:rPr>
                        <a:t>Surgery where microbes are prevented from getting  into a wound in the first place, as opposed to being  killed off with an antiseptic. </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855604535"/>
                  </a:ext>
                </a:extLst>
              </a:tr>
              <a:tr h="297180">
                <a:tc>
                  <a:txBody>
                    <a:bodyPr/>
                    <a:lstStyle/>
                    <a:p>
                      <a:r>
                        <a:rPr lang="en-US" sz="700" dirty="0">
                          <a:latin typeface="Comic Sans MS" panose="030F0702030302020204" pitchFamily="66" charset="0"/>
                        </a:rPr>
                        <a:t>Inoculate </a:t>
                      </a:r>
                      <a:endParaRPr lang="en-US" sz="700" b="1" dirty="0">
                        <a:solidFill>
                          <a:srgbClr val="000000"/>
                        </a:solidFill>
                        <a:latin typeface="Comic Sans MS" panose="030F0702030302020204" pitchFamily="66" charset="0"/>
                        <a:cs typeface="Comic Sans MS"/>
                      </a:endParaRP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dirty="0">
                          <a:latin typeface="Comic Sans MS" panose="030F0702030302020204" pitchFamily="66" charset="0"/>
                        </a:rPr>
                        <a:t>Deliberately infecting oneself with a disease, in order  to avoid a more severe case of it later on. </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628253937"/>
                  </a:ext>
                </a:extLst>
              </a:tr>
              <a:tr h="297180">
                <a:tc>
                  <a:txBody>
                    <a:bodyPr/>
                    <a:lstStyle/>
                    <a:p>
                      <a:r>
                        <a:rPr lang="en-US" sz="700" dirty="0">
                          <a:latin typeface="Comic Sans MS" panose="030F0702030302020204" pitchFamily="66" charset="0"/>
                        </a:rPr>
                        <a:t>Laissez-faire</a:t>
                      </a:r>
                      <a:endParaRPr lang="en-US" sz="700" b="1" dirty="0">
                        <a:solidFill>
                          <a:srgbClr val="000000"/>
                        </a:solidFill>
                        <a:latin typeface="Comic Sans MS" panose="030F0702030302020204" pitchFamily="66" charset="0"/>
                        <a:cs typeface="Comic Sans MS"/>
                      </a:endParaRP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dirty="0">
                          <a:latin typeface="Comic Sans MS" panose="030F0702030302020204" pitchFamily="66" charset="0"/>
                        </a:rPr>
                        <a:t>It is used to  describe governments who do not get involved in the  day-to-day lives of their population. </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3452421109"/>
                  </a:ext>
                </a:extLst>
              </a:tr>
              <a:tr h="297180">
                <a:tc>
                  <a:txBody>
                    <a:bodyPr/>
                    <a:lstStyle/>
                    <a:p>
                      <a:r>
                        <a:rPr lang="en-US" sz="700" b="1" dirty="0">
                          <a:solidFill>
                            <a:srgbClr val="000000"/>
                          </a:solidFill>
                          <a:latin typeface="Comic Sans MS" panose="030F0702030302020204" pitchFamily="66" charset="0"/>
                          <a:cs typeface="Comic Sans MS"/>
                        </a:rPr>
                        <a:t>Small Pox</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700" b="0" dirty="0">
                          <a:latin typeface="Comic Sans MS" panose="030F0702030302020204" pitchFamily="66" charset="0"/>
                        </a:rPr>
                        <a:t>A viral disease that could cause considerable scarring ad could kill victims.</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3305711245"/>
                  </a:ext>
                </a:extLst>
              </a:tr>
              <a:tr h="297180">
                <a:tc>
                  <a:txBody>
                    <a:bodyPr/>
                    <a:lstStyle/>
                    <a:p>
                      <a:r>
                        <a:rPr lang="en-US" sz="700" b="1" dirty="0">
                          <a:solidFill>
                            <a:srgbClr val="000000"/>
                          </a:solidFill>
                          <a:latin typeface="Comic Sans MS" panose="030F0702030302020204" pitchFamily="66" charset="0"/>
                          <a:cs typeface="Comic Sans MS"/>
                        </a:rPr>
                        <a:t>Cholera</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700" b="0" dirty="0">
                          <a:latin typeface="Comic Sans MS" panose="030F0702030302020204" pitchFamily="66" charset="0"/>
                        </a:rPr>
                        <a:t>A deadly bacterial disease that is spread through dirty water. Causes dehydration and vomiting.</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3663108858"/>
                  </a:ext>
                </a:extLst>
              </a:tr>
            </a:tbl>
          </a:graphicData>
        </a:graphic>
      </p:graphicFrame>
      <p:pic>
        <p:nvPicPr>
          <p:cNvPr id="16" name="Picture 4" descr="Gifts &amp;amp; Decor Grinning Realistic Replica Human Skull Home Statue,  Multicolor, 6.5&amp;quot; x 4.25&amp;quot; x 4.62&amp;quot; Inches : Amazon.co.uk: Home &amp;amp; Kitchen">
            <a:extLst>
              <a:ext uri="{FF2B5EF4-FFF2-40B4-BE49-F238E27FC236}">
                <a16:creationId xmlns:a16="http://schemas.microsoft.com/office/drawing/2014/main" id="{67E9E0E2-D902-4FE3-98A6-4254AC95E7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2436" y="269861"/>
            <a:ext cx="784119" cy="790850"/>
          </a:xfrm>
          <a:prstGeom prst="rect">
            <a:avLst/>
          </a:prstGeom>
          <a:noFill/>
          <a:extLst>
            <a:ext uri="{909E8E84-426E-40DD-AFC4-6F175D3DCCD1}">
              <a14:hiddenFill xmlns:a14="http://schemas.microsoft.com/office/drawing/2010/main">
                <a:solidFill>
                  <a:srgbClr val="FFFFFF"/>
                </a:solidFill>
              </a14:hiddenFill>
            </a:ext>
          </a:extLst>
        </p:spPr>
      </p:pic>
      <p:pic>
        <p:nvPicPr>
          <p:cNvPr id="92" name="Picture 91" descr="A picture containing text, clipart&#10;&#10;Description automatically generated">
            <a:extLst>
              <a:ext uri="{FF2B5EF4-FFF2-40B4-BE49-F238E27FC236}">
                <a16:creationId xmlns:a16="http://schemas.microsoft.com/office/drawing/2014/main" id="{DED1E3D1-AABD-49A7-B241-CF5DBD37175E}"/>
              </a:ext>
            </a:extLst>
          </p:cNvPr>
          <p:cNvPicPr>
            <a:picLocks noChangeAspect="1"/>
          </p:cNvPicPr>
          <p:nvPr/>
        </p:nvPicPr>
        <p:blipFill>
          <a:blip r:embed="rId9"/>
          <a:stretch>
            <a:fillRect/>
          </a:stretch>
        </p:blipFill>
        <p:spPr>
          <a:xfrm>
            <a:off x="6671427" y="223387"/>
            <a:ext cx="719716" cy="729342"/>
          </a:xfrm>
          <a:prstGeom prst="rect">
            <a:avLst/>
          </a:prstGeom>
        </p:spPr>
      </p:pic>
      <p:pic>
        <p:nvPicPr>
          <p:cNvPr id="13" name="Picture 12">
            <a:extLst>
              <a:ext uri="{FF2B5EF4-FFF2-40B4-BE49-F238E27FC236}">
                <a16:creationId xmlns:a16="http://schemas.microsoft.com/office/drawing/2014/main" id="{89C549BE-0D04-49D8-BFDB-59DAD7EE28EB}"/>
              </a:ext>
            </a:extLst>
          </p:cNvPr>
          <p:cNvPicPr>
            <a:picLocks noChangeAspect="1"/>
          </p:cNvPicPr>
          <p:nvPr/>
        </p:nvPicPr>
        <p:blipFill>
          <a:blip r:embed="rId10"/>
          <a:stretch>
            <a:fillRect/>
          </a:stretch>
        </p:blipFill>
        <p:spPr>
          <a:xfrm>
            <a:off x="7957680" y="164810"/>
            <a:ext cx="827376" cy="827376"/>
          </a:xfrm>
          <a:prstGeom prst="rect">
            <a:avLst/>
          </a:prstGeom>
        </p:spPr>
      </p:pic>
      <p:pic>
        <p:nvPicPr>
          <p:cNvPr id="14" name="Picture 10">
            <a:extLst>
              <a:ext uri="{FF2B5EF4-FFF2-40B4-BE49-F238E27FC236}">
                <a16:creationId xmlns:a16="http://schemas.microsoft.com/office/drawing/2014/main" id="{4CF4CEB7-CD12-434A-B3D5-1E2F9446487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50834" y="293365"/>
            <a:ext cx="402305" cy="40230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2" descr="Research - Science And Technology Symbol PNG Image | Transparent PNG Free  Download on SeekPNG">
            <a:extLst>
              <a:ext uri="{FF2B5EF4-FFF2-40B4-BE49-F238E27FC236}">
                <a16:creationId xmlns:a16="http://schemas.microsoft.com/office/drawing/2014/main" id="{EC30EB86-C04D-4C73-B66B-F472BE4CEB37}"/>
              </a:ext>
            </a:extLst>
          </p:cNvPr>
          <p:cNvPicPr>
            <a:picLocks noChangeAspect="1" noChangeArrowheads="1"/>
          </p:cNvPicPr>
          <p:nvPr/>
        </p:nvPicPr>
        <p:blipFill rotWithShape="1">
          <a:blip r:embed="rId12" cstate="hqprint">
            <a:extLst>
              <a:ext uri="{28A0092B-C50C-407E-A947-70E740481C1C}">
                <a14:useLocalDpi xmlns:a14="http://schemas.microsoft.com/office/drawing/2010/main" val="0"/>
              </a:ext>
            </a:extLst>
          </a:blip>
          <a:srcRect l="26011" r="22433"/>
          <a:stretch/>
        </p:blipFill>
        <p:spPr bwMode="auto">
          <a:xfrm>
            <a:off x="7460477" y="376002"/>
            <a:ext cx="402305" cy="49007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Key Person Flat Icon Flat Illustration Symbol Design Icon Stock  Illustration - Download Image Now - iStock">
            <a:extLst>
              <a:ext uri="{FF2B5EF4-FFF2-40B4-BE49-F238E27FC236}">
                <a16:creationId xmlns:a16="http://schemas.microsoft.com/office/drawing/2014/main" id="{BEB54287-5F91-4E1B-9B8F-C6978D8C32BE}"/>
              </a:ext>
            </a:extLst>
          </p:cNvPr>
          <p:cNvPicPr>
            <a:picLocks noChangeAspect="1" noChangeArrowheads="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6234705" y="666005"/>
            <a:ext cx="400144" cy="400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06182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 name="Diagram 59">
            <a:extLst>
              <a:ext uri="{FF2B5EF4-FFF2-40B4-BE49-F238E27FC236}">
                <a16:creationId xmlns:a16="http://schemas.microsoft.com/office/drawing/2014/main" id="{E259CFD2-06D5-4650-8104-6CD180816336}"/>
              </a:ext>
            </a:extLst>
          </p:cNvPr>
          <p:cNvGraphicFramePr/>
          <p:nvPr/>
        </p:nvGraphicFramePr>
        <p:xfrm>
          <a:off x="1572437" y="666005"/>
          <a:ext cx="9047129" cy="25277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677" name="Table 5677">
            <a:extLst>
              <a:ext uri="{FF2B5EF4-FFF2-40B4-BE49-F238E27FC236}">
                <a16:creationId xmlns:a16="http://schemas.microsoft.com/office/drawing/2014/main" id="{F3C5C2AE-EB3A-49CF-86D9-F2E2711E25D2}"/>
              </a:ext>
            </a:extLst>
          </p:cNvPr>
          <p:cNvGraphicFramePr>
            <a:graphicFrameLocks noGrp="1"/>
          </p:cNvGraphicFramePr>
          <p:nvPr/>
        </p:nvGraphicFramePr>
        <p:xfrm>
          <a:off x="5420206" y="2974791"/>
          <a:ext cx="5445348" cy="3388325"/>
        </p:xfrm>
        <a:graphic>
          <a:graphicData uri="http://schemas.openxmlformats.org/drawingml/2006/table">
            <a:tbl>
              <a:tblPr firstRow="1" bandRow="1">
                <a:tableStyleId>{5C22544A-7EE6-4342-B048-85BDC9FD1C3A}</a:tableStyleId>
              </a:tblPr>
              <a:tblGrid>
                <a:gridCol w="1484017">
                  <a:extLst>
                    <a:ext uri="{9D8B030D-6E8A-4147-A177-3AD203B41FA5}">
                      <a16:colId xmlns:a16="http://schemas.microsoft.com/office/drawing/2014/main" val="1100987640"/>
                    </a:ext>
                  </a:extLst>
                </a:gridCol>
                <a:gridCol w="3961331">
                  <a:extLst>
                    <a:ext uri="{9D8B030D-6E8A-4147-A177-3AD203B41FA5}">
                      <a16:colId xmlns:a16="http://schemas.microsoft.com/office/drawing/2014/main" val="7145504"/>
                    </a:ext>
                  </a:extLst>
                </a:gridCol>
              </a:tblGrid>
              <a:tr h="188776">
                <a:tc gridSpan="2">
                  <a:txBody>
                    <a:bodyPr/>
                    <a:lstStyle/>
                    <a:p>
                      <a:pPr algn="l"/>
                      <a:r>
                        <a:rPr lang="en-US" sz="700" dirty="0">
                          <a:solidFill>
                            <a:schemeClr val="tx1"/>
                          </a:solidFill>
                          <a:latin typeface="Comic Sans MS" panose="030F0702030302020204" pitchFamily="66" charset="0"/>
                          <a:cs typeface="Comic Sans MS"/>
                        </a:rPr>
                        <a:t>Topic 3 Key content</a:t>
                      </a: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hMerge="1">
                  <a:txBody>
                    <a:bodyPr/>
                    <a:lstStyle/>
                    <a:p>
                      <a:endParaRPr lang="en-GB" sz="900" b="0" dirty="0">
                        <a:solidFill>
                          <a:schemeClr val="tx1"/>
                        </a:solidFill>
                        <a:latin typeface="Comic Sans MS"/>
                      </a:endParaRP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1051126591"/>
                  </a:ext>
                </a:extLst>
              </a:tr>
              <a:tr h="631508">
                <a:tc>
                  <a:txBody>
                    <a:bodyPr/>
                    <a:lstStyle/>
                    <a:p>
                      <a:pPr marL="0" indent="0" algn="l">
                        <a:buNone/>
                      </a:pPr>
                      <a:r>
                        <a:rPr lang="en-GB" sz="700" dirty="0">
                          <a:latin typeface="Comic Sans MS" panose="030F0702030302020204" pitchFamily="66" charset="0"/>
                        </a:rPr>
                        <a:t>1. Why has the understanding of the causes of illness and disease improved in modern medicine? </a:t>
                      </a:r>
                    </a:p>
                  </a:txBody>
                  <a:tcPr marL="74295" marR="74295" marT="37148" marB="37148">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chemeClr val="bg1">
                        <a:lumMod val="85000"/>
                      </a:schemeClr>
                    </a:solidFill>
                  </a:tcPr>
                </a:tc>
                <a:tc>
                  <a:txBody>
                    <a:bodyPr/>
                    <a:lstStyle/>
                    <a:p>
                      <a:r>
                        <a:rPr lang="en-GB" sz="700" b="0" dirty="0">
                          <a:solidFill>
                            <a:schemeClr val="tx1"/>
                          </a:solidFill>
                          <a:latin typeface="Comic Sans MS"/>
                        </a:rPr>
                        <a:t>The discovery of DNA by</a:t>
                      </a:r>
                      <a:r>
                        <a:rPr lang="en-GB" sz="700" b="0" baseline="0" dirty="0">
                          <a:solidFill>
                            <a:schemeClr val="tx1"/>
                          </a:solidFill>
                          <a:latin typeface="Comic Sans MS"/>
                        </a:rPr>
                        <a:t> Crick and Watson and how the Human Genome project mapped out all human genes allowing doctors and scientists to identify how genetic diseases can be spread. The development of new technology was key to this. The understanding of lifestyles and the impact that it has on health becomes better understood.</a:t>
                      </a:r>
                      <a:endParaRPr lang="en-GB" sz="700" b="0" dirty="0">
                        <a:solidFill>
                          <a:schemeClr val="tx1"/>
                        </a:solidFill>
                        <a:latin typeface="Comic Sans MS"/>
                      </a:endParaRPr>
                    </a:p>
                  </a:txBody>
                  <a:tcPr marL="74295" marR="74295" marT="37148" marB="37148">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extLst>
                  <a:ext uri="{0D108BD9-81ED-4DB2-BD59-A6C34878D82A}">
                    <a16:rowId xmlns:a16="http://schemas.microsoft.com/office/drawing/2014/main" val="1944029093"/>
                  </a:ext>
                </a:extLst>
              </a:tr>
              <a:tr h="520065">
                <a:tc>
                  <a:txBody>
                    <a:bodyPr/>
                    <a:lstStyle/>
                    <a:p>
                      <a:pPr algn="l"/>
                      <a:r>
                        <a:rPr lang="en-GB" sz="700" dirty="0">
                          <a:latin typeface="Comic Sans MS" panose="030F0702030302020204" pitchFamily="66" charset="0"/>
                        </a:rPr>
                        <a:t>2. Why does the diagnosis and prevention of disease and infection improve in Modern medicine? </a:t>
                      </a: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700" b="0" dirty="0">
                          <a:solidFill>
                            <a:schemeClr val="tx1"/>
                          </a:solidFill>
                          <a:latin typeface="Comic Sans MS"/>
                        </a:rPr>
                        <a:t>The development of new diagnosis techniques</a:t>
                      </a:r>
                      <a:r>
                        <a:rPr lang="en-GB" sz="700" b="0" baseline="0" dirty="0">
                          <a:solidFill>
                            <a:schemeClr val="tx1"/>
                          </a:solidFill>
                          <a:latin typeface="Comic Sans MS"/>
                        </a:rPr>
                        <a:t> that have allowed diseases to be identified earlier, treated and prevented from becoming serious. The increased role that British government has had on implementing preventative actions to improve peoples’ health.</a:t>
                      </a:r>
                      <a:endParaRPr lang="en-GB" sz="700" b="0" dirty="0">
                        <a:solidFill>
                          <a:schemeClr val="tx1"/>
                        </a:solidFill>
                        <a:latin typeface="Comic Sans MS"/>
                      </a:endParaRP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056105636"/>
                  </a:ext>
                </a:extLst>
              </a:tr>
              <a:tr h="52006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altLang="en-US" sz="700" b="0" dirty="0">
                          <a:latin typeface="Comic Sans MS"/>
                          <a:cs typeface="Times New Roman"/>
                        </a:rPr>
                        <a:t>3.</a:t>
                      </a:r>
                      <a:r>
                        <a:rPr lang="en-US" altLang="en-US" sz="700" b="0" baseline="0" dirty="0">
                          <a:latin typeface="Comic Sans MS"/>
                          <a:cs typeface="Times New Roman"/>
                        </a:rPr>
                        <a:t> How have treatments in Modern medicine improved?</a:t>
                      </a:r>
                      <a:endParaRPr lang="en-US" altLang="en-US" sz="700" b="0" dirty="0">
                        <a:latin typeface="Comic Sans MS"/>
                        <a:cs typeface="Times New Roman"/>
                      </a:endParaRP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700" b="0" dirty="0">
                          <a:solidFill>
                            <a:schemeClr val="tx1"/>
                          </a:solidFill>
                          <a:latin typeface="Comic Sans MS"/>
                        </a:rPr>
                        <a:t>The development of new treatments</a:t>
                      </a:r>
                      <a:r>
                        <a:rPr lang="en-GB" sz="700" b="0" baseline="0" dirty="0">
                          <a:solidFill>
                            <a:schemeClr val="tx1"/>
                          </a:solidFill>
                          <a:latin typeface="Comic Sans MS"/>
                        </a:rPr>
                        <a:t> such as: magic bullets, blood transfusions, radiotherapy, chemotherapy, transplant surgery, use of X-Rays, customised drugs, gene therapy, keyhole and micro-surgery, improved anaesthetics, pacemakers and plastic surgery.</a:t>
                      </a:r>
                      <a:endParaRPr lang="en-GB" sz="700" b="0" dirty="0">
                        <a:solidFill>
                          <a:schemeClr val="tx1"/>
                        </a:solidFill>
                        <a:latin typeface="Comic Sans MS"/>
                      </a:endParaRP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029365334"/>
                  </a:ext>
                </a:extLst>
              </a:tr>
              <a:tr h="408623">
                <a:tc>
                  <a:txBody>
                    <a:bodyPr/>
                    <a:lstStyle/>
                    <a:p>
                      <a:pPr algn="l"/>
                      <a:r>
                        <a:rPr lang="en-US" sz="700" b="0" dirty="0">
                          <a:latin typeface="Comic Sans MS" panose="030F0702030302020204" pitchFamily="66" charset="0"/>
                          <a:cs typeface="Comic Sans MS"/>
                        </a:rPr>
                        <a:t>4. Why</a:t>
                      </a:r>
                      <a:r>
                        <a:rPr lang="en-US" sz="700" b="0" baseline="0" dirty="0">
                          <a:latin typeface="Comic Sans MS" panose="030F0702030302020204" pitchFamily="66" charset="0"/>
                          <a:cs typeface="Comic Sans MS"/>
                        </a:rPr>
                        <a:t> was the development of penicillin so significant for modern medicine?</a:t>
                      </a:r>
                      <a:endParaRPr lang="en-US" sz="700" b="0" dirty="0">
                        <a:latin typeface="Comic Sans MS" panose="030F0702030302020204" pitchFamily="66" charset="0"/>
                        <a:cs typeface="Comic Sans MS"/>
                      </a:endParaRP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700" b="0" dirty="0">
                          <a:solidFill>
                            <a:schemeClr val="tx1"/>
                          </a:solidFill>
                          <a:latin typeface="Comic Sans MS"/>
                        </a:rPr>
                        <a:t>The work of Alexander Fleming</a:t>
                      </a:r>
                      <a:r>
                        <a:rPr lang="en-GB" sz="700" b="0" baseline="0" dirty="0">
                          <a:solidFill>
                            <a:schemeClr val="tx1"/>
                          </a:solidFill>
                          <a:latin typeface="Comic Sans MS"/>
                        </a:rPr>
                        <a:t> in the identification of penicillin and how Florey and Chain developed it into a treatment and the impact that World War Two had on its’ mass production and the implication of its’ use after the war on medicine </a:t>
                      </a:r>
                      <a:endParaRPr lang="en-GB" sz="700" b="0" dirty="0">
                        <a:solidFill>
                          <a:schemeClr val="tx1"/>
                        </a:solidFill>
                        <a:latin typeface="Comic Sans MS"/>
                      </a:endParaRP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3527020230"/>
                  </a:ext>
                </a:extLst>
              </a:tr>
              <a:tr h="408623">
                <a:tc>
                  <a:txBody>
                    <a:bodyPr/>
                    <a:lstStyle/>
                    <a:p>
                      <a:pPr algn="l"/>
                      <a:r>
                        <a:rPr lang="en-US" sz="700" b="0" dirty="0">
                          <a:latin typeface="Comic Sans MS" panose="030F0702030302020204" pitchFamily="66" charset="0"/>
                          <a:cs typeface="Comic Sans MS"/>
                        </a:rPr>
                        <a:t>5. How has</a:t>
                      </a:r>
                      <a:r>
                        <a:rPr lang="en-US" sz="700" b="0" baseline="0" dirty="0">
                          <a:latin typeface="Comic Sans MS" panose="030F0702030302020204" pitchFamily="66" charset="0"/>
                          <a:cs typeface="Comic Sans MS"/>
                        </a:rPr>
                        <a:t> access to medical treatment changed since 1900?</a:t>
                      </a:r>
                      <a:endParaRPr lang="en-US" sz="700" b="0" dirty="0">
                        <a:latin typeface="Comic Sans MS" panose="030F0702030302020204" pitchFamily="66" charset="0"/>
                        <a:cs typeface="Comic Sans MS"/>
                      </a:endParaRPr>
                    </a:p>
                  </a:txBody>
                  <a:tcPr marL="74295" marR="74295" marT="37148" marB="37148">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lumMod val="85000"/>
                      </a:schemeClr>
                    </a:solidFill>
                  </a:tcPr>
                </a:tc>
                <a:tc>
                  <a:txBody>
                    <a:bodyPr/>
                    <a:lstStyle/>
                    <a:p>
                      <a:r>
                        <a:rPr lang="en-GB" sz="700" b="0" dirty="0">
                          <a:solidFill>
                            <a:schemeClr val="tx1"/>
                          </a:solidFill>
                          <a:latin typeface="Comic Sans MS"/>
                        </a:rPr>
                        <a:t>The development of the NHS in 1948 and</a:t>
                      </a:r>
                      <a:r>
                        <a:rPr lang="en-GB" sz="700" b="0" baseline="0" dirty="0">
                          <a:solidFill>
                            <a:schemeClr val="tx1"/>
                          </a:solidFill>
                          <a:latin typeface="Comic Sans MS"/>
                        </a:rPr>
                        <a:t> how universal, free at the point of access health care had a major impact on the health of people in Britain.  </a:t>
                      </a:r>
                      <a:endParaRPr lang="en-GB" sz="700" b="0" dirty="0">
                        <a:solidFill>
                          <a:schemeClr val="tx1"/>
                        </a:solidFill>
                        <a:latin typeface="Comic Sans MS"/>
                      </a:endParaRPr>
                    </a:p>
                  </a:txBody>
                  <a:tcPr marL="74295" marR="74295" marT="37148" marB="37148">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extLst>
                  <a:ext uri="{0D108BD9-81ED-4DB2-BD59-A6C34878D82A}">
                    <a16:rowId xmlns:a16="http://schemas.microsoft.com/office/drawing/2014/main" val="3808949513"/>
                  </a:ext>
                </a:extLst>
              </a:tr>
              <a:tr h="408623">
                <a:tc>
                  <a:txBody>
                    <a:bodyPr/>
                    <a:lstStyle/>
                    <a:p>
                      <a:pPr algn="l"/>
                      <a:r>
                        <a:rPr lang="en-US" sz="700" b="0" dirty="0">
                          <a:latin typeface="Comic Sans MS" panose="030F0702030302020204" pitchFamily="66" charset="0"/>
                          <a:cs typeface="Comic Sans MS"/>
                        </a:rPr>
                        <a:t>6. Case study on lung</a:t>
                      </a:r>
                      <a:r>
                        <a:rPr lang="en-US" sz="700" b="0" baseline="0" dirty="0">
                          <a:latin typeface="Comic Sans MS" panose="030F0702030302020204" pitchFamily="66" charset="0"/>
                          <a:cs typeface="Comic Sans MS"/>
                        </a:rPr>
                        <a:t> cancer</a:t>
                      </a:r>
                      <a:endParaRPr lang="en-US" sz="700" b="0" dirty="0">
                        <a:latin typeface="Comic Sans MS" panose="030F0702030302020204" pitchFamily="66" charset="0"/>
                        <a:cs typeface="Comic Sans MS"/>
                      </a:endParaRP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r>
                        <a:rPr lang="en-GB" sz="700" b="0" dirty="0">
                          <a:solidFill>
                            <a:schemeClr val="tx1"/>
                          </a:solidFill>
                          <a:latin typeface="Comic Sans MS"/>
                        </a:rPr>
                        <a:t>The</a:t>
                      </a:r>
                      <a:r>
                        <a:rPr lang="en-GB" sz="700" b="0" baseline="0" dirty="0">
                          <a:solidFill>
                            <a:schemeClr val="tx1"/>
                          </a:solidFill>
                          <a:latin typeface="Comic Sans MS"/>
                        </a:rPr>
                        <a:t> impact of science and technology in diagnosing lung cancer and the way in which doctors and scientists have developed new treatments using transplants, radiotherapy, chemotherapy and genetic research.</a:t>
                      </a:r>
                      <a:endParaRPr lang="en-GB" sz="700" b="0" dirty="0">
                        <a:solidFill>
                          <a:schemeClr val="tx1"/>
                        </a:solidFill>
                        <a:latin typeface="Comic Sans MS"/>
                      </a:endParaRPr>
                    </a:p>
                  </a:txBody>
                  <a:tcPr marL="74295" marR="74295" marT="37148" marB="37148">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1533851420"/>
                  </a:ext>
                </a:extLst>
              </a:tr>
              <a:tr h="302042">
                <a:tc>
                  <a:txBody>
                    <a:bodyPr/>
                    <a:lstStyle/>
                    <a:p>
                      <a:pPr lvl="0">
                        <a:buNone/>
                      </a:pPr>
                      <a:r>
                        <a:rPr lang="en-GB" sz="700" b="0" dirty="0">
                          <a:solidFill>
                            <a:schemeClr val="tx1"/>
                          </a:solidFill>
                          <a:latin typeface="Comic Sans MS" panose="030F0702030302020204" pitchFamily="66" charset="0"/>
                        </a:rPr>
                        <a:t>7. Review of learning</a:t>
                      </a:r>
                    </a:p>
                  </a:txBody>
                  <a:tcPr marL="74295" marR="74295" marT="37148" marB="37148">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lvl="0">
                        <a:buNone/>
                      </a:pPr>
                      <a:r>
                        <a:rPr lang="en-GB" sz="700" b="0" dirty="0">
                          <a:solidFill>
                            <a:schemeClr val="tx1"/>
                          </a:solidFill>
                          <a:latin typeface="Comic Sans MS"/>
                        </a:rPr>
                        <a:t>Recap of learning from</a:t>
                      </a:r>
                      <a:r>
                        <a:rPr lang="en-GB" sz="700" b="0" baseline="0" dirty="0">
                          <a:solidFill>
                            <a:schemeClr val="tx1"/>
                          </a:solidFill>
                          <a:latin typeface="Comic Sans MS"/>
                        </a:rPr>
                        <a:t> this unit.</a:t>
                      </a:r>
                      <a:endParaRPr lang="en-GB" sz="700" b="0" dirty="0">
                        <a:solidFill>
                          <a:schemeClr val="tx1"/>
                        </a:solidFill>
                        <a:latin typeface="Comic Sans MS"/>
                      </a:endParaRPr>
                    </a:p>
                  </a:txBody>
                  <a:tcPr marL="74295" marR="74295" marT="37148" marB="37148">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18772758"/>
                  </a:ext>
                </a:extLst>
              </a:tr>
            </a:tbl>
          </a:graphicData>
        </a:graphic>
      </p:graphicFrame>
      <p:sp>
        <p:nvSpPr>
          <p:cNvPr id="11" name="TextBox 10">
            <a:extLst>
              <a:ext uri="{FF2B5EF4-FFF2-40B4-BE49-F238E27FC236}">
                <a16:creationId xmlns:a16="http://schemas.microsoft.com/office/drawing/2014/main" id="{C38546A2-AC5D-45B7-AD68-9645C7DA5EEF}"/>
              </a:ext>
            </a:extLst>
          </p:cNvPr>
          <p:cNvSpPr txBox="1"/>
          <p:nvPr/>
        </p:nvSpPr>
        <p:spPr>
          <a:xfrm>
            <a:off x="2529341" y="377707"/>
            <a:ext cx="3620036" cy="575158"/>
          </a:xfrm>
          <a:prstGeom prst="rect">
            <a:avLst/>
          </a:prstGeom>
          <a:noFill/>
        </p:spPr>
        <p:txBody>
          <a:bodyPr rot="0" spcFirstLastPara="0" vertOverflow="overflow" horzOverflow="overflow" vert="horz" wrap="square" lIns="74295" tIns="37148" rIns="74295" bIns="37148" numCol="1" spcCol="0" rtlCol="0" fromWordArt="0" anchor="t" anchorCtr="0" forceAA="0" compatLnSpc="1">
            <a:prstTxWarp prst="textNoShape">
              <a:avLst/>
            </a:prstTxWarp>
            <a:spAutoFit/>
          </a:bodyPr>
          <a:lstStyle/>
          <a:p>
            <a:r>
              <a:rPr lang="en-GB" sz="1625" b="1" dirty="0">
                <a:latin typeface="Comic Sans MS"/>
              </a:rPr>
              <a:t>Topic 4: Modern m</a:t>
            </a:r>
            <a:r>
              <a:rPr lang="en-US" sz="1625" b="1" dirty="0" err="1">
                <a:latin typeface="Comic Sans MS"/>
              </a:rPr>
              <a:t>edicine</a:t>
            </a:r>
            <a:r>
              <a:rPr lang="en-US" sz="1625" b="1" dirty="0">
                <a:latin typeface="Comic Sans MS"/>
              </a:rPr>
              <a:t> </a:t>
            </a:r>
            <a:endParaRPr lang="en-US" sz="1625" b="1" dirty="0">
              <a:latin typeface="Comic Sans MS" panose="030F0702030302020204" pitchFamily="66" charset="0"/>
            </a:endParaRPr>
          </a:p>
          <a:p>
            <a:r>
              <a:rPr lang="en-US" sz="1625" b="1" dirty="0">
                <a:latin typeface="Comic Sans MS" panose="030F0702030302020204" pitchFamily="66" charset="0"/>
              </a:rPr>
              <a:t>c.1900 - present AD    </a:t>
            </a:r>
          </a:p>
        </p:txBody>
      </p:sp>
      <p:sp>
        <p:nvSpPr>
          <p:cNvPr id="12" name="Rectangle 11">
            <a:extLst>
              <a:ext uri="{FF2B5EF4-FFF2-40B4-BE49-F238E27FC236}">
                <a16:creationId xmlns:a16="http://schemas.microsoft.com/office/drawing/2014/main" id="{AD0559E9-DA57-4FFD-909C-9120E78E29DC}"/>
              </a:ext>
            </a:extLst>
          </p:cNvPr>
          <p:cNvSpPr/>
          <p:nvPr/>
        </p:nvSpPr>
        <p:spPr>
          <a:xfrm>
            <a:off x="9716583" y="334589"/>
            <a:ext cx="815998" cy="662833"/>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r>
              <a:rPr lang="en-GB" sz="1300" dirty="0">
                <a:latin typeface="Comic Sans MS" panose="030F0702030302020204" pitchFamily="66" charset="0"/>
              </a:rPr>
              <a:t>Edexcel GCSE</a:t>
            </a:r>
          </a:p>
        </p:txBody>
      </p:sp>
      <p:graphicFrame>
        <p:nvGraphicFramePr>
          <p:cNvPr id="7" name="Table 6"/>
          <p:cNvGraphicFramePr>
            <a:graphicFrameLocks noGrp="1"/>
          </p:cNvGraphicFramePr>
          <p:nvPr/>
        </p:nvGraphicFramePr>
        <p:xfrm>
          <a:off x="1344201" y="2958076"/>
          <a:ext cx="3945276" cy="3522217"/>
        </p:xfrm>
        <a:graphic>
          <a:graphicData uri="http://schemas.openxmlformats.org/drawingml/2006/table">
            <a:tbl>
              <a:tblPr firstRow="1" bandRow="1">
                <a:tableStyleId>{5C22544A-7EE6-4342-B048-85BDC9FD1C3A}</a:tableStyleId>
              </a:tblPr>
              <a:tblGrid>
                <a:gridCol w="993043">
                  <a:extLst>
                    <a:ext uri="{9D8B030D-6E8A-4147-A177-3AD203B41FA5}">
                      <a16:colId xmlns:a16="http://schemas.microsoft.com/office/drawing/2014/main" val="20000"/>
                    </a:ext>
                  </a:extLst>
                </a:gridCol>
                <a:gridCol w="2952233">
                  <a:extLst>
                    <a:ext uri="{9D8B030D-6E8A-4147-A177-3AD203B41FA5}">
                      <a16:colId xmlns:a16="http://schemas.microsoft.com/office/drawing/2014/main" val="20001"/>
                    </a:ext>
                  </a:extLst>
                </a:gridCol>
              </a:tblGrid>
              <a:tr h="210695">
                <a:tc gridSpan="2">
                  <a:txBody>
                    <a:bodyPr/>
                    <a:lstStyle/>
                    <a:p>
                      <a:r>
                        <a:rPr lang="en-US" sz="900" b="0" dirty="0">
                          <a:solidFill>
                            <a:srgbClr val="000000"/>
                          </a:solidFill>
                          <a:latin typeface="Comic Sans MS"/>
                        </a:rPr>
                        <a:t>Topic 3 Key words</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hMerge="1">
                  <a:txBody>
                    <a:bodyPr/>
                    <a:lstStyle/>
                    <a:p>
                      <a:r>
                        <a:rPr lang="en-US" sz="900" b="0">
                          <a:solidFill>
                            <a:srgbClr val="000000"/>
                          </a:solidFill>
                          <a:latin typeface="Comic Sans MS"/>
                          <a:cs typeface="Comic Sans MS"/>
                        </a:rPr>
                        <a:t>Key words: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321945">
                <a:tc>
                  <a:txBody>
                    <a:bodyPr/>
                    <a:lstStyle/>
                    <a:p>
                      <a:r>
                        <a:rPr lang="en-GB" sz="800" b="0" dirty="0">
                          <a:latin typeface="Comic Sans MS" panose="030F0702030302020204" pitchFamily="66" charset="0"/>
                        </a:rPr>
                        <a:t>Mastectomy</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r>
                        <a:rPr lang="en-GB" sz="800" b="0" dirty="0">
                          <a:latin typeface="Comic Sans MS" panose="030F0702030302020204" pitchFamily="66" charset="0"/>
                        </a:rPr>
                        <a:t>Surgical removal of a breast</a:t>
                      </a:r>
                    </a:p>
                    <a:p>
                      <a:pPr lvl="0">
                        <a:buNone/>
                      </a:pPr>
                      <a:endParaRPr lang="en-US" sz="800" b="0" dirty="0">
                        <a:latin typeface="Comic Sans MS" panose="030F0702030302020204" pitchFamily="66" charset="0"/>
                      </a:endParaRP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2194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b="0" dirty="0">
                          <a:latin typeface="Comic Sans MS" panose="030F0702030302020204" pitchFamily="66" charset="0"/>
                        </a:rPr>
                        <a:t>Hereditary disease </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b="0" dirty="0">
                          <a:latin typeface="Comic Sans MS" panose="030F0702030302020204" pitchFamily="66" charset="0"/>
                        </a:rPr>
                        <a:t>Disease passed from parent and child</a:t>
                      </a:r>
                    </a:p>
                    <a:p>
                      <a:endParaRPr lang="en-GB" sz="800" b="0" dirty="0">
                        <a:latin typeface="Comic Sans MS" panose="030F0702030302020204" pitchFamily="66" charset="0"/>
                      </a:endParaRP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2194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b="0" dirty="0">
                          <a:latin typeface="Comic Sans MS"/>
                        </a:rPr>
                        <a:t>Diagnosis</a:t>
                      </a:r>
                      <a:endParaRPr lang="en-GB" sz="800" b="0" dirty="0">
                        <a:latin typeface="Comic Sans MS" panose="030F0702030302020204" pitchFamily="66" charset="0"/>
                      </a:endParaRP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GB" sz="800" b="0" i="0" kern="1200" dirty="0">
                          <a:solidFill>
                            <a:schemeClr val="dk1"/>
                          </a:solidFill>
                          <a:effectLst/>
                          <a:latin typeface="Comic Sans MS" panose="030F0702030302020204" pitchFamily="66" charset="0"/>
                          <a:ea typeface="+mn-ea"/>
                          <a:cs typeface="+mn-cs"/>
                        </a:rPr>
                        <a:t>the identification of the nature of an illness or other problem by examination of the symptoms</a:t>
                      </a:r>
                      <a:endParaRPr lang="en-US" sz="800" b="0" dirty="0">
                        <a:latin typeface="Comic Sans MS" panose="030F0702030302020204" pitchFamily="66" charset="0"/>
                      </a:endParaRP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26386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b="0" dirty="0">
                          <a:latin typeface="Comic Sans MS" panose="030F0702030302020204" pitchFamily="66" charset="0"/>
                        </a:rPr>
                        <a:t>Smog</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lvl="0">
                        <a:buNone/>
                      </a:pPr>
                      <a:r>
                        <a:rPr lang="en-US" sz="800" b="0" dirty="0">
                          <a:latin typeface="Comic Sans MS" panose="030F0702030302020204" pitchFamily="66" charset="0"/>
                        </a:rPr>
                        <a:t>Air that is filed with soot</a:t>
                      </a:r>
                      <a:r>
                        <a:rPr lang="en-US" sz="800" b="0" baseline="0" dirty="0">
                          <a:latin typeface="Comic Sans MS" panose="030F0702030302020204" pitchFamily="66" charset="0"/>
                        </a:rPr>
                        <a:t> and smoke</a:t>
                      </a:r>
                      <a:endParaRPr lang="en-US" sz="800" b="0" dirty="0">
                        <a:latin typeface="Comic Sans MS" panose="030F0702030302020204" pitchFamily="66" charset="0"/>
                      </a:endParaRP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21945">
                <a:tc>
                  <a:txBody>
                    <a:bodyPr/>
                    <a:lstStyle/>
                    <a:p>
                      <a:r>
                        <a:rPr lang="en-US" sz="800" b="0" dirty="0">
                          <a:solidFill>
                            <a:srgbClr val="000000"/>
                          </a:solidFill>
                          <a:latin typeface="Comic Sans MS" panose="030F0702030302020204" pitchFamily="66" charset="0"/>
                          <a:cs typeface="Comic Sans MS"/>
                        </a:rPr>
                        <a:t>Antibiotic</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800" b="0" dirty="0">
                          <a:solidFill>
                            <a:srgbClr val="000000"/>
                          </a:solidFill>
                          <a:latin typeface="Comic Sans MS" panose="030F0702030302020204" pitchFamily="66" charset="0"/>
                          <a:cs typeface="Comic Sans MS"/>
                        </a:rPr>
                        <a:t>A substance that </a:t>
                      </a:r>
                      <a:r>
                        <a:rPr lang="en-GB" sz="800" b="0" i="0" kern="1200">
                          <a:solidFill>
                            <a:schemeClr val="dk1"/>
                          </a:solidFill>
                          <a:effectLst/>
                          <a:latin typeface="Comic Sans MS" panose="030F0702030302020204" pitchFamily="66" charset="0"/>
                          <a:ea typeface="+mn-ea"/>
                          <a:cs typeface="+mn-cs"/>
                        </a:rPr>
                        <a:t>kills </a:t>
                      </a:r>
                      <a:r>
                        <a:rPr lang="en-GB" sz="800" b="0" i="0" kern="1200" dirty="0">
                          <a:solidFill>
                            <a:schemeClr val="dk1"/>
                          </a:solidFill>
                          <a:effectLst/>
                          <a:latin typeface="Comic Sans MS" panose="030F0702030302020204" pitchFamily="66" charset="0"/>
                          <a:ea typeface="+mn-ea"/>
                          <a:cs typeface="+mn-cs"/>
                        </a:rPr>
                        <a:t>bacteria or prevent bacteria from spreading.</a:t>
                      </a:r>
                      <a:endParaRPr lang="en-US" sz="800" b="0" dirty="0">
                        <a:solidFill>
                          <a:srgbClr val="000000"/>
                        </a:solidFill>
                        <a:latin typeface="Comic Sans MS" panose="030F0702030302020204" pitchFamily="66" charset="0"/>
                        <a:cs typeface="Comic Sans MS"/>
                      </a:endParaRP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274003">
                <a:tc>
                  <a:txBody>
                    <a:bodyPr/>
                    <a:lstStyle/>
                    <a:p>
                      <a:r>
                        <a:rPr lang="en-US" sz="800" b="0" dirty="0">
                          <a:solidFill>
                            <a:srgbClr val="000000"/>
                          </a:solidFill>
                          <a:latin typeface="Comic Sans MS" panose="030F0702030302020204" pitchFamily="66" charset="0"/>
                          <a:cs typeface="Comic Sans MS"/>
                        </a:rPr>
                        <a:t>Mass production</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800" b="0" dirty="0">
                          <a:solidFill>
                            <a:srgbClr val="000000"/>
                          </a:solidFill>
                          <a:latin typeface="Comic Sans MS" panose="030F0702030302020204" pitchFamily="66" charset="0"/>
                          <a:cs typeface="Comic Sans MS"/>
                        </a:rPr>
                        <a:t>Producing</a:t>
                      </a:r>
                      <a:r>
                        <a:rPr lang="en-US" sz="800" b="0" baseline="0" dirty="0">
                          <a:solidFill>
                            <a:srgbClr val="000000"/>
                          </a:solidFill>
                          <a:latin typeface="Comic Sans MS" panose="030F0702030302020204" pitchFamily="66" charset="0"/>
                          <a:cs typeface="Comic Sans MS"/>
                        </a:rPr>
                        <a:t> on large scale</a:t>
                      </a:r>
                      <a:endParaRPr lang="en-US" sz="800" b="0" dirty="0">
                        <a:solidFill>
                          <a:srgbClr val="000000"/>
                        </a:solidFill>
                        <a:latin typeface="Comic Sans MS" panose="030F0702030302020204" pitchFamily="66" charset="0"/>
                        <a:cs typeface="Comic Sans MS"/>
                      </a:endParaRP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26386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b="0" dirty="0">
                          <a:latin typeface="Comic Sans MS" panose="030F0702030302020204" pitchFamily="66" charset="0"/>
                        </a:rPr>
                        <a:t>MRSA</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b="0" dirty="0">
                          <a:latin typeface="Comic Sans MS" panose="030F0702030302020204" pitchFamily="66" charset="0"/>
                        </a:rPr>
                        <a:t>A strain</a:t>
                      </a:r>
                      <a:r>
                        <a:rPr lang="en-US" sz="800" b="0" baseline="0" dirty="0">
                          <a:latin typeface="Comic Sans MS" panose="030F0702030302020204" pitchFamily="66" charset="0"/>
                        </a:rPr>
                        <a:t> of anti-biotic resistant bacteria</a:t>
                      </a:r>
                      <a:endParaRPr lang="en-US" sz="800" b="0" dirty="0">
                        <a:latin typeface="Comic Sans MS" panose="030F0702030302020204" pitchFamily="66" charset="0"/>
                      </a:endParaRP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855604535"/>
                  </a:ext>
                </a:extLst>
              </a:tr>
              <a:tr h="288680">
                <a:tc>
                  <a:txBody>
                    <a:bodyPr/>
                    <a:lstStyle/>
                    <a:p>
                      <a:r>
                        <a:rPr lang="en-US" sz="800" b="0" dirty="0">
                          <a:solidFill>
                            <a:srgbClr val="000000"/>
                          </a:solidFill>
                          <a:latin typeface="Comic Sans MS" panose="030F0702030302020204" pitchFamily="66" charset="0"/>
                          <a:cs typeface="Comic Sans MS"/>
                        </a:rPr>
                        <a:t>Compound</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b="0" dirty="0">
                          <a:latin typeface="Comic Sans MS" panose="030F0702030302020204" pitchFamily="66" charset="0"/>
                        </a:rPr>
                        <a:t>A mixture of two or more elements</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628253937"/>
                  </a:ext>
                </a:extLst>
              </a:tr>
              <a:tr h="321945">
                <a:tc>
                  <a:txBody>
                    <a:bodyPr/>
                    <a:lstStyle/>
                    <a:p>
                      <a:r>
                        <a:rPr lang="en-US" sz="800" b="0" dirty="0">
                          <a:solidFill>
                            <a:srgbClr val="000000"/>
                          </a:solidFill>
                          <a:latin typeface="Comic Sans MS" panose="030F0702030302020204" pitchFamily="66" charset="0"/>
                          <a:cs typeface="Comic Sans MS"/>
                        </a:rPr>
                        <a:t>DNA</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800" b="0" dirty="0">
                          <a:latin typeface="Comic Sans MS" panose="030F0702030302020204" pitchFamily="66" charset="0"/>
                        </a:rPr>
                        <a:t>Deoxyribonucleic acid carries</a:t>
                      </a:r>
                      <a:r>
                        <a:rPr lang="en-US" sz="800" b="0" baseline="0" dirty="0">
                          <a:latin typeface="Comic Sans MS" panose="030F0702030302020204" pitchFamily="66" charset="0"/>
                        </a:rPr>
                        <a:t> all the genetic information from one living thing to another</a:t>
                      </a:r>
                      <a:endParaRPr lang="en-US" sz="800" b="0" dirty="0">
                        <a:latin typeface="Comic Sans MS" panose="030F0702030302020204" pitchFamily="66" charset="0"/>
                      </a:endParaRP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3452421109"/>
                  </a:ext>
                </a:extLst>
              </a:tr>
              <a:tr h="288680">
                <a:tc>
                  <a:txBody>
                    <a:bodyPr/>
                    <a:lstStyle/>
                    <a:p>
                      <a:r>
                        <a:rPr lang="en-US" sz="800" b="0" dirty="0">
                          <a:solidFill>
                            <a:srgbClr val="000000"/>
                          </a:solidFill>
                          <a:latin typeface="Comic Sans MS" panose="030F0702030302020204" pitchFamily="66" charset="0"/>
                          <a:cs typeface="Comic Sans MS"/>
                        </a:rPr>
                        <a:t>Genome</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b="0" dirty="0">
                          <a:latin typeface="Comic Sans MS" panose="030F0702030302020204" pitchFamily="66" charset="0"/>
                        </a:rPr>
                        <a:t>The complete set of DNA</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3305711245"/>
                  </a:ext>
                </a:extLst>
              </a:tr>
              <a:tr h="321945">
                <a:tc>
                  <a:txBody>
                    <a:bodyPr/>
                    <a:lstStyle/>
                    <a:p>
                      <a:r>
                        <a:rPr lang="en-US" sz="800" b="0" dirty="0">
                          <a:solidFill>
                            <a:srgbClr val="000000"/>
                          </a:solidFill>
                          <a:latin typeface="Comic Sans MS" panose="030F0702030302020204" pitchFamily="66" charset="0"/>
                          <a:cs typeface="Comic Sans MS"/>
                        </a:rPr>
                        <a:t>NHS</a:t>
                      </a: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b="0" dirty="0">
                          <a:latin typeface="Comic Sans MS" panose="030F0702030302020204" pitchFamily="66" charset="0"/>
                        </a:rPr>
                        <a:t>National Health Service</a:t>
                      </a:r>
                      <a:r>
                        <a:rPr lang="en-GB" sz="800" b="0" baseline="0" dirty="0">
                          <a:latin typeface="Comic Sans MS" panose="030F0702030302020204" pitchFamily="66" charset="0"/>
                        </a:rPr>
                        <a:t> that is paid for through taxation and is free at the point of delivery for all citizens.</a:t>
                      </a:r>
                      <a:endParaRPr lang="en-GB" sz="800" b="0" dirty="0">
                        <a:latin typeface="Comic Sans MS" panose="030F0702030302020204" pitchFamily="66" charset="0"/>
                      </a:endParaRPr>
                    </a:p>
                  </a:txBody>
                  <a:tcPr marL="74295" marR="74295" marT="37148" marB="37148">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extLst>
                  <a:ext uri="{0D108BD9-81ED-4DB2-BD59-A6C34878D82A}">
                    <a16:rowId xmlns:a16="http://schemas.microsoft.com/office/drawing/2014/main" val="3663108858"/>
                  </a:ext>
                </a:extLst>
              </a:tr>
            </a:tbl>
          </a:graphicData>
        </a:graphic>
      </p:graphicFrame>
      <p:pic>
        <p:nvPicPr>
          <p:cNvPr id="16" name="Picture 4" descr="Gifts &amp;amp; Decor Grinning Realistic Replica Human Skull Home Statue,  Multicolor, 6.5&amp;quot; x 4.25&amp;quot; x 4.62&amp;quot; Inches : Amazon.co.uk: Home &amp;amp; Kitchen">
            <a:extLst>
              <a:ext uri="{FF2B5EF4-FFF2-40B4-BE49-F238E27FC236}">
                <a16:creationId xmlns:a16="http://schemas.microsoft.com/office/drawing/2014/main" id="{67E9E0E2-D902-4FE3-98A6-4254AC95E7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2436" y="269861"/>
            <a:ext cx="784119" cy="790850"/>
          </a:xfrm>
          <a:prstGeom prst="rect">
            <a:avLst/>
          </a:prstGeom>
          <a:noFill/>
          <a:extLst>
            <a:ext uri="{909E8E84-426E-40DD-AFC4-6F175D3DCCD1}">
              <a14:hiddenFill xmlns:a14="http://schemas.microsoft.com/office/drawing/2010/main">
                <a:solidFill>
                  <a:srgbClr val="FFFFFF"/>
                </a:solidFill>
              </a14:hiddenFill>
            </a:ext>
          </a:extLst>
        </p:spPr>
      </p:pic>
      <p:pic>
        <p:nvPicPr>
          <p:cNvPr id="92" name="Picture 91" descr="A picture containing text, clipart&#10;&#10;Description automatically generated">
            <a:extLst>
              <a:ext uri="{FF2B5EF4-FFF2-40B4-BE49-F238E27FC236}">
                <a16:creationId xmlns:a16="http://schemas.microsoft.com/office/drawing/2014/main" id="{DED1E3D1-AABD-49A7-B241-CF5DBD37175E}"/>
              </a:ext>
            </a:extLst>
          </p:cNvPr>
          <p:cNvPicPr>
            <a:picLocks noChangeAspect="1"/>
          </p:cNvPicPr>
          <p:nvPr/>
        </p:nvPicPr>
        <p:blipFill>
          <a:blip r:embed="rId9"/>
          <a:stretch>
            <a:fillRect/>
          </a:stretch>
        </p:blipFill>
        <p:spPr>
          <a:xfrm>
            <a:off x="6671427" y="223387"/>
            <a:ext cx="719716" cy="729342"/>
          </a:xfrm>
          <a:prstGeom prst="rect">
            <a:avLst/>
          </a:prstGeom>
        </p:spPr>
      </p:pic>
      <p:pic>
        <p:nvPicPr>
          <p:cNvPr id="13" name="Picture 12">
            <a:extLst>
              <a:ext uri="{FF2B5EF4-FFF2-40B4-BE49-F238E27FC236}">
                <a16:creationId xmlns:a16="http://schemas.microsoft.com/office/drawing/2014/main" id="{89C549BE-0D04-49D8-BFDB-59DAD7EE28EB}"/>
              </a:ext>
            </a:extLst>
          </p:cNvPr>
          <p:cNvPicPr>
            <a:picLocks noChangeAspect="1"/>
          </p:cNvPicPr>
          <p:nvPr/>
        </p:nvPicPr>
        <p:blipFill>
          <a:blip r:embed="rId10"/>
          <a:stretch>
            <a:fillRect/>
          </a:stretch>
        </p:blipFill>
        <p:spPr>
          <a:xfrm>
            <a:off x="7957680" y="164810"/>
            <a:ext cx="827376" cy="827376"/>
          </a:xfrm>
          <a:prstGeom prst="rect">
            <a:avLst/>
          </a:prstGeom>
        </p:spPr>
      </p:pic>
      <p:pic>
        <p:nvPicPr>
          <p:cNvPr id="14" name="Picture 10">
            <a:extLst>
              <a:ext uri="{FF2B5EF4-FFF2-40B4-BE49-F238E27FC236}">
                <a16:creationId xmlns:a16="http://schemas.microsoft.com/office/drawing/2014/main" id="{4CF4CEB7-CD12-434A-B3D5-1E2F9446487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50834" y="293365"/>
            <a:ext cx="402305" cy="40230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2" descr="Research - Science And Technology Symbol PNG Image | Transparent PNG Free  Download on SeekPNG">
            <a:extLst>
              <a:ext uri="{FF2B5EF4-FFF2-40B4-BE49-F238E27FC236}">
                <a16:creationId xmlns:a16="http://schemas.microsoft.com/office/drawing/2014/main" id="{EC30EB86-C04D-4C73-B66B-F472BE4CEB37}"/>
              </a:ext>
            </a:extLst>
          </p:cNvPr>
          <p:cNvPicPr>
            <a:picLocks noChangeAspect="1" noChangeArrowheads="1"/>
          </p:cNvPicPr>
          <p:nvPr/>
        </p:nvPicPr>
        <p:blipFill rotWithShape="1">
          <a:blip r:embed="rId12" cstate="hqprint">
            <a:extLst>
              <a:ext uri="{28A0092B-C50C-407E-A947-70E740481C1C}">
                <a14:useLocalDpi xmlns:a14="http://schemas.microsoft.com/office/drawing/2010/main" val="0"/>
              </a:ext>
            </a:extLst>
          </a:blip>
          <a:srcRect l="26011" r="22433"/>
          <a:stretch/>
        </p:blipFill>
        <p:spPr bwMode="auto">
          <a:xfrm>
            <a:off x="7460477" y="376002"/>
            <a:ext cx="402305" cy="49007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Key Person Flat Icon Flat Illustration Symbol Design Icon Stock  Illustration - Download Image Now - iStock">
            <a:extLst>
              <a:ext uri="{FF2B5EF4-FFF2-40B4-BE49-F238E27FC236}">
                <a16:creationId xmlns:a16="http://schemas.microsoft.com/office/drawing/2014/main" id="{BEB54287-5F91-4E1B-9B8F-C6978D8C32BE}"/>
              </a:ext>
            </a:extLst>
          </p:cNvPr>
          <p:cNvPicPr>
            <a:picLocks noChangeAspect="1" noChangeArrowheads="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6234705" y="666005"/>
            <a:ext cx="400144" cy="400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4431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Box 32">
            <a:extLst>
              <a:ext uri="{FF2B5EF4-FFF2-40B4-BE49-F238E27FC236}">
                <a16:creationId xmlns:a16="http://schemas.microsoft.com/office/drawing/2014/main" id="{7252E6AF-224D-484A-AF56-B1A4A4858B5B}"/>
              </a:ext>
            </a:extLst>
          </p:cNvPr>
          <p:cNvSpPr txBox="1"/>
          <p:nvPr/>
        </p:nvSpPr>
        <p:spPr>
          <a:xfrm>
            <a:off x="2425082" y="106032"/>
            <a:ext cx="7611775" cy="9387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b="1" dirty="0">
                <a:latin typeface="Comic Sans MS" panose="030F0702030302020204" pitchFamily="66" charset="0"/>
                <a:ea typeface="Calibri" panose="020F0502020204030204" pitchFamily="34" charset="0"/>
                <a:cs typeface="Times New Roman" panose="02020603050405020304" pitchFamily="18" charset="0"/>
              </a:rPr>
              <a:t>Paper 1 -  Part 2 Historic environment: The British sector of the Western Front 1914-18: injuries treatment and the trenches </a:t>
            </a:r>
          </a:p>
          <a:p>
            <a:r>
              <a:rPr lang="en-GB" sz="1100" b="1" dirty="0">
                <a:solidFill>
                  <a:srgbClr val="000000"/>
                </a:solidFill>
                <a:latin typeface="Comic Sans MS" panose="030F0702030302020204" pitchFamily="66" charset="0"/>
              </a:rPr>
              <a:t>AO1</a:t>
            </a:r>
            <a:r>
              <a:rPr lang="en-GB" sz="1100" dirty="0">
                <a:solidFill>
                  <a:srgbClr val="000000"/>
                </a:solidFill>
                <a:latin typeface="Comic Sans MS" panose="030F0702030302020204" pitchFamily="66" charset="0"/>
              </a:rPr>
              <a:t> Demonstrate knowledge and understanding of the key features and characteristics of the periods studied.  </a:t>
            </a:r>
          </a:p>
          <a:p>
            <a:pPr fontAlgn="base"/>
            <a:r>
              <a:rPr lang="en-GB" sz="1100" b="1" dirty="0">
                <a:solidFill>
                  <a:srgbClr val="000000"/>
                </a:solidFill>
                <a:latin typeface="Comic Sans MS" panose="030F0702030302020204" pitchFamily="66" charset="0"/>
              </a:rPr>
              <a:t>AO3</a:t>
            </a:r>
            <a:r>
              <a:rPr lang="en-GB" sz="1100" dirty="0">
                <a:solidFill>
                  <a:srgbClr val="000000"/>
                </a:solidFill>
                <a:latin typeface="Comic Sans MS" panose="030F0702030302020204" pitchFamily="66" charset="0"/>
              </a:rPr>
              <a:t> </a:t>
            </a:r>
            <a:r>
              <a:rPr lang="en-GB" sz="1100" dirty="0">
                <a:latin typeface="Comic Sans MS" panose="030F0702030302020204" pitchFamily="66" charset="0"/>
              </a:rPr>
              <a:t>Analyse, evaluate and use sources (contemporary to the period) to make substantiated judgements, in the context of historical events studied.</a:t>
            </a:r>
            <a:r>
              <a:rPr lang="en-GB" sz="1100" dirty="0">
                <a:solidFill>
                  <a:srgbClr val="000000"/>
                </a:solidFill>
                <a:latin typeface="Comic Sans MS" panose="030F0702030302020204" pitchFamily="66" charset="0"/>
              </a:rPr>
              <a:t> </a:t>
            </a:r>
          </a:p>
        </p:txBody>
      </p:sp>
      <p:graphicFrame>
        <p:nvGraphicFramePr>
          <p:cNvPr id="60" name="Diagram 59">
            <a:extLst>
              <a:ext uri="{FF2B5EF4-FFF2-40B4-BE49-F238E27FC236}">
                <a16:creationId xmlns:a16="http://schemas.microsoft.com/office/drawing/2014/main" id="{E259CFD2-06D5-4650-8104-6CD180816336}"/>
              </a:ext>
            </a:extLst>
          </p:cNvPr>
          <p:cNvGraphicFramePr/>
          <p:nvPr/>
        </p:nvGraphicFramePr>
        <p:xfrm>
          <a:off x="1328000" y="1124599"/>
          <a:ext cx="9536001" cy="15808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 name="Table 2">
            <a:extLst>
              <a:ext uri="{FF2B5EF4-FFF2-40B4-BE49-F238E27FC236}">
                <a16:creationId xmlns:a16="http://schemas.microsoft.com/office/drawing/2014/main" id="{4D9962F4-3B30-47E9-84AF-8C4E7B3A6B93}"/>
              </a:ext>
            </a:extLst>
          </p:cNvPr>
          <p:cNvGraphicFramePr>
            <a:graphicFrameLocks noGrp="1"/>
          </p:cNvGraphicFramePr>
          <p:nvPr/>
        </p:nvGraphicFramePr>
        <p:xfrm>
          <a:off x="7661495" y="2837882"/>
          <a:ext cx="3276394" cy="3949238"/>
        </p:xfrm>
        <a:graphic>
          <a:graphicData uri="http://schemas.openxmlformats.org/drawingml/2006/table">
            <a:tbl>
              <a:tblPr firstRow="1" bandRow="1">
                <a:tableStyleId>{5940675A-B579-460E-94D1-54222C63F5DA}</a:tableStyleId>
              </a:tblPr>
              <a:tblGrid>
                <a:gridCol w="1008498">
                  <a:extLst>
                    <a:ext uri="{9D8B030D-6E8A-4147-A177-3AD203B41FA5}">
                      <a16:colId xmlns:a16="http://schemas.microsoft.com/office/drawing/2014/main" val="3638226706"/>
                    </a:ext>
                  </a:extLst>
                </a:gridCol>
                <a:gridCol w="2267896">
                  <a:extLst>
                    <a:ext uri="{9D8B030D-6E8A-4147-A177-3AD203B41FA5}">
                      <a16:colId xmlns:a16="http://schemas.microsoft.com/office/drawing/2014/main" val="1382394983"/>
                    </a:ext>
                  </a:extLst>
                </a:gridCol>
              </a:tblGrid>
              <a:tr h="284301">
                <a:tc gridSpan="2">
                  <a:txBody>
                    <a:bodyPr/>
                    <a:lstStyle/>
                    <a:p>
                      <a:r>
                        <a:rPr lang="en-GB" sz="1000" dirty="0">
                          <a:latin typeface="Comic Sans MS" panose="030F0702030302020204" pitchFamily="66" charset="0"/>
                        </a:rPr>
                        <a:t>ASSESSMENT</a:t>
                      </a:r>
                    </a:p>
                  </a:txBody>
                  <a:tcPr/>
                </a:tc>
                <a:tc hMerge="1">
                  <a:txBody>
                    <a:bodyPr/>
                    <a:lstStyle/>
                    <a:p>
                      <a:endParaRPr lang="en-GB"/>
                    </a:p>
                  </a:txBody>
                  <a:tcPr/>
                </a:tc>
                <a:extLst>
                  <a:ext uri="{0D108BD9-81ED-4DB2-BD59-A6C34878D82A}">
                    <a16:rowId xmlns:a16="http://schemas.microsoft.com/office/drawing/2014/main" val="2622705085"/>
                  </a:ext>
                </a:extLst>
              </a:tr>
              <a:tr h="2087071">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dirty="0">
                          <a:latin typeface="Comic Sans MS" panose="030F0702030302020204" pitchFamily="66" charset="0"/>
                        </a:rPr>
                        <a:t>Exam Board Assessment</a:t>
                      </a:r>
                      <a:endParaRPr lang="en-GB" sz="1000" b="1" dirty="0">
                        <a:solidFill>
                          <a:schemeClr val="tx1"/>
                        </a:solidFill>
                        <a:latin typeface="Comic Sans MS"/>
                        <a:cs typeface="Calibri"/>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Comic Sans MS"/>
                          <a:cs typeface="Calibri"/>
                        </a:rPr>
                        <a:t>This unit will be assessed in a 1 hour 15 minute written exam at the end of Year 11. The paper has two parts to it; the </a:t>
                      </a:r>
                      <a:r>
                        <a:rPr lang="en-US" sz="1000" b="0" dirty="0">
                          <a:latin typeface="Comic Sans MS" panose="030F0702030302020204" pitchFamily="66" charset="0"/>
                          <a:ea typeface="Calibri" panose="020F0502020204030204" pitchFamily="34" charset="0"/>
                          <a:cs typeface="Times New Roman" panose="02020603050405020304" pitchFamily="18" charset="0"/>
                        </a:rPr>
                        <a:t>Historic environment: The British sector of the Western Front 1914-18: injuries treatment and the trenches</a:t>
                      </a:r>
                      <a:r>
                        <a:rPr lang="en-GB" sz="1000" b="0" dirty="0">
                          <a:solidFill>
                            <a:schemeClr val="tx1"/>
                          </a:solidFill>
                          <a:latin typeface="Comic Sans MS"/>
                          <a:cs typeface="Calibri"/>
                        </a:rPr>
                        <a:t> </a:t>
                      </a:r>
                      <a:r>
                        <a:rPr lang="en-GB" sz="1000" b="1" dirty="0">
                          <a:solidFill>
                            <a:schemeClr val="tx1"/>
                          </a:solidFill>
                          <a:latin typeface="Comic Sans MS"/>
                          <a:cs typeface="Calibri"/>
                        </a:rPr>
                        <a:t>10% of your final grade </a:t>
                      </a:r>
                      <a:r>
                        <a:rPr lang="en-GB" sz="1000" b="0" dirty="0">
                          <a:solidFill>
                            <a:schemeClr val="tx1"/>
                          </a:solidFill>
                          <a:latin typeface="Comic Sans MS"/>
                          <a:cs typeface="Calibri"/>
                        </a:rPr>
                        <a:t>and you are advised to spend 50 minutes on it</a:t>
                      </a:r>
                      <a:r>
                        <a:rPr lang="en-GB" sz="1000" b="1" dirty="0">
                          <a:solidFill>
                            <a:schemeClr val="tx1"/>
                          </a:solidFill>
                          <a:latin typeface="Comic Sans MS"/>
                          <a:cs typeface="Calibri"/>
                        </a:rPr>
                        <a:t>. </a:t>
                      </a:r>
                      <a:r>
                        <a:rPr lang="en-GB" sz="1000" b="0" dirty="0">
                          <a:solidFill>
                            <a:schemeClr val="tx1"/>
                          </a:solidFill>
                          <a:latin typeface="Comic Sans MS"/>
                          <a:cs typeface="Calibri"/>
                        </a:rPr>
                        <a:t>There are 3 questions: Describe</a:t>
                      </a:r>
                      <a:r>
                        <a:rPr lang="en-GB" sz="1000" b="0" baseline="0" dirty="0">
                          <a:solidFill>
                            <a:schemeClr val="tx1"/>
                          </a:solidFill>
                          <a:latin typeface="Comic Sans MS"/>
                          <a:cs typeface="Calibri"/>
                        </a:rPr>
                        <a:t> two features</a:t>
                      </a:r>
                      <a:r>
                        <a:rPr lang="en-GB" sz="1000" b="0" dirty="0">
                          <a:solidFill>
                            <a:schemeClr val="tx1"/>
                          </a:solidFill>
                          <a:latin typeface="Comic Sans MS"/>
                          <a:cs typeface="Calibri"/>
                        </a:rPr>
                        <a:t>(4 marks), How useful (8) and How</a:t>
                      </a:r>
                      <a:r>
                        <a:rPr lang="en-GB" sz="1000" b="0" baseline="0" dirty="0">
                          <a:solidFill>
                            <a:schemeClr val="tx1"/>
                          </a:solidFill>
                          <a:latin typeface="Comic Sans MS"/>
                          <a:cs typeface="Calibri"/>
                        </a:rPr>
                        <a:t> would you follow up (4)</a:t>
                      </a:r>
                      <a:endParaRPr lang="en-GB" sz="1000" b="0" dirty="0">
                        <a:solidFill>
                          <a:schemeClr val="tx1"/>
                        </a:solidFill>
                        <a:latin typeface="Comic Sans MS"/>
                        <a:cs typeface="Calibri"/>
                      </a:endParaRPr>
                    </a:p>
                  </a:txBody>
                  <a:tcPr/>
                </a:tc>
                <a:extLst>
                  <a:ext uri="{0D108BD9-81ED-4DB2-BD59-A6C34878D82A}">
                    <a16:rowId xmlns:a16="http://schemas.microsoft.com/office/drawing/2014/main" val="3787936033"/>
                  </a:ext>
                </a:extLst>
              </a:tr>
              <a:tr h="1577866">
                <a:tc>
                  <a:txBody>
                    <a:bodyPr/>
                    <a:lstStyle/>
                    <a:p>
                      <a:r>
                        <a:rPr lang="en-GB" sz="1000" dirty="0">
                          <a:latin typeface="Comic Sans MS" panose="030F0702030302020204" pitchFamily="66" charset="0"/>
                        </a:rPr>
                        <a:t>School Assessment</a:t>
                      </a:r>
                    </a:p>
                  </a:txBody>
                  <a:tcPr/>
                </a:tc>
                <a:tc>
                  <a:txBody>
                    <a:bodyPr/>
                    <a:lstStyle/>
                    <a:p>
                      <a:r>
                        <a:rPr lang="en-GB" sz="1000" dirty="0">
                          <a:latin typeface="Comic Sans MS"/>
                        </a:rPr>
                        <a:t>Throughout this unit there will be:</a:t>
                      </a:r>
                    </a:p>
                    <a:p>
                      <a:r>
                        <a:rPr lang="en-GB" sz="1000" dirty="0">
                          <a:latin typeface="Comic Sans MS" panose="030F0702030302020204" pitchFamily="66" charset="0"/>
                          <a:ea typeface="Verdana" panose="020B0604030504040204" pitchFamily="34" charset="0"/>
                        </a:rPr>
                        <a:t>• G</a:t>
                      </a:r>
                      <a:r>
                        <a:rPr lang="en-GB" sz="1000" dirty="0">
                          <a:latin typeface="Comic Sans MS" panose="030F0702030302020204" pitchFamily="66" charset="0"/>
                        </a:rPr>
                        <a:t>uidance on how to answer each of the 3 questions</a:t>
                      </a:r>
                    </a:p>
                    <a:p>
                      <a:r>
                        <a:rPr lang="en-GB" sz="1000" dirty="0">
                          <a:latin typeface="Comic Sans MS"/>
                          <a:ea typeface="Verdana"/>
                        </a:rPr>
                        <a:t>• An opportunity to practice the 3 questions and then self assess</a:t>
                      </a:r>
                    </a:p>
                    <a:p>
                      <a:r>
                        <a:rPr lang="en-GB" sz="1000" dirty="0">
                          <a:latin typeface="Comic Sans MS"/>
                          <a:ea typeface="Verdana"/>
                        </a:rPr>
                        <a:t>• Teacher and peer assessments</a:t>
                      </a:r>
                    </a:p>
                    <a:p>
                      <a:r>
                        <a:rPr lang="en-GB" sz="1000" dirty="0">
                          <a:latin typeface="Comic Sans MS"/>
                          <a:ea typeface="Verdana"/>
                        </a:rPr>
                        <a:t>• </a:t>
                      </a:r>
                      <a:r>
                        <a:rPr lang="en-GB" sz="1000" dirty="0" err="1">
                          <a:latin typeface="Comic Sans MS"/>
                          <a:ea typeface="Verdana"/>
                        </a:rPr>
                        <a:t>Educake</a:t>
                      </a:r>
                      <a:r>
                        <a:rPr lang="en-GB" sz="1000" dirty="0">
                          <a:latin typeface="Comic Sans MS"/>
                          <a:ea typeface="Verdana"/>
                        </a:rPr>
                        <a:t> quizzes to help embed core knowledge</a:t>
                      </a:r>
                    </a:p>
                    <a:p>
                      <a:pPr marL="0" lvl="0" indent="0">
                        <a:buNone/>
                      </a:pPr>
                      <a:r>
                        <a:rPr lang="en-GB" sz="1000" b="0" i="0" u="none" strike="noStrike" noProof="0" dirty="0">
                          <a:latin typeface="Comic Sans MS"/>
                        </a:rPr>
                        <a:t>• </a:t>
                      </a:r>
                      <a:r>
                        <a:rPr lang="en-GB" sz="1000" dirty="0">
                          <a:latin typeface="Comic Sans MS"/>
                          <a:ea typeface="Verdana"/>
                        </a:rPr>
                        <a:t>You will have a mock exam too</a:t>
                      </a:r>
                      <a:endParaRPr lang="en-GB" sz="1000" dirty="0"/>
                    </a:p>
                  </a:txBody>
                  <a:tcPr/>
                </a:tc>
                <a:extLst>
                  <a:ext uri="{0D108BD9-81ED-4DB2-BD59-A6C34878D82A}">
                    <a16:rowId xmlns:a16="http://schemas.microsoft.com/office/drawing/2014/main" val="696694938"/>
                  </a:ext>
                </a:extLst>
              </a:tr>
            </a:tbl>
          </a:graphicData>
        </a:graphic>
      </p:graphicFrame>
      <p:graphicFrame>
        <p:nvGraphicFramePr>
          <p:cNvPr id="12" name="Table 2">
            <a:extLst>
              <a:ext uri="{FF2B5EF4-FFF2-40B4-BE49-F238E27FC236}">
                <a16:creationId xmlns:a16="http://schemas.microsoft.com/office/drawing/2014/main" id="{6609CE5A-F92C-450B-8C86-0FCB13FCC69F}"/>
              </a:ext>
            </a:extLst>
          </p:cNvPr>
          <p:cNvGraphicFramePr>
            <a:graphicFrameLocks noGrp="1"/>
          </p:cNvGraphicFramePr>
          <p:nvPr/>
        </p:nvGraphicFramePr>
        <p:xfrm>
          <a:off x="1328000" y="2817100"/>
          <a:ext cx="6252015" cy="3970020"/>
        </p:xfrm>
        <a:graphic>
          <a:graphicData uri="http://schemas.openxmlformats.org/drawingml/2006/table">
            <a:tbl>
              <a:tblPr firstRow="1" bandRow="1">
                <a:tableStyleId>{5940675A-B579-460E-94D1-54222C63F5DA}</a:tableStyleId>
              </a:tblPr>
              <a:tblGrid>
                <a:gridCol w="1621297">
                  <a:extLst>
                    <a:ext uri="{9D8B030D-6E8A-4147-A177-3AD203B41FA5}">
                      <a16:colId xmlns:a16="http://schemas.microsoft.com/office/drawing/2014/main" val="3638226706"/>
                    </a:ext>
                  </a:extLst>
                </a:gridCol>
                <a:gridCol w="4630718">
                  <a:extLst>
                    <a:ext uri="{9D8B030D-6E8A-4147-A177-3AD203B41FA5}">
                      <a16:colId xmlns:a16="http://schemas.microsoft.com/office/drawing/2014/main" val="1414207636"/>
                    </a:ext>
                  </a:extLst>
                </a:gridCol>
              </a:tblGrid>
              <a:tr h="274674">
                <a:tc gridSpan="2">
                  <a:txBody>
                    <a:bodyPr/>
                    <a:lstStyle/>
                    <a:p>
                      <a:r>
                        <a:rPr lang="en-GB" sz="1400" dirty="0">
                          <a:latin typeface="Comic Sans MS" panose="030F0702030302020204" pitchFamily="66" charset="0"/>
                        </a:rPr>
                        <a:t>UNIT CONTENT</a:t>
                      </a:r>
                    </a:p>
                  </a:txBody>
                  <a:tcPr/>
                </a:tc>
                <a:tc hMerge="1">
                  <a:txBody>
                    <a:bodyPr/>
                    <a:lstStyle/>
                    <a:p>
                      <a:endParaRPr lang="en-GB"/>
                    </a:p>
                  </a:txBody>
                  <a:tcPr/>
                </a:tc>
                <a:extLst>
                  <a:ext uri="{0D108BD9-81ED-4DB2-BD59-A6C34878D82A}">
                    <a16:rowId xmlns:a16="http://schemas.microsoft.com/office/drawing/2014/main" val="2622705085"/>
                  </a:ext>
                </a:extLst>
              </a:tr>
              <a:tr h="226606">
                <a:tc gridSpan="2">
                  <a:txBody>
                    <a:bodyPr/>
                    <a:lstStyle/>
                    <a:p>
                      <a:r>
                        <a:rPr lang="en-GB" sz="1050" dirty="0">
                          <a:latin typeface="Comic Sans MS" panose="030F0702030302020204" pitchFamily="66" charset="0"/>
                        </a:rPr>
                        <a:t>This unit will be taught in areas as specified by Edexcel</a:t>
                      </a:r>
                    </a:p>
                  </a:txBody>
                  <a:tcPr/>
                </a:tc>
                <a:tc hMerge="1">
                  <a:txBody>
                    <a:bodyPr/>
                    <a:lstStyle/>
                    <a:p>
                      <a:endParaRPr lang="en-GB"/>
                    </a:p>
                  </a:txBody>
                  <a:tcPr/>
                </a:tc>
                <a:extLst>
                  <a:ext uri="{0D108BD9-81ED-4DB2-BD59-A6C34878D82A}">
                    <a16:rowId xmlns:a16="http://schemas.microsoft.com/office/drawing/2014/main" val="3787936033"/>
                  </a:ext>
                </a:extLst>
              </a:tr>
              <a:tr h="769086">
                <a:tc>
                  <a:txBody>
                    <a:bodyPr/>
                    <a:lstStyle/>
                    <a:p>
                      <a:pPr lvl="0" rtl="0"/>
                      <a:r>
                        <a:rPr lang="en-US" sz="1100" b="1" dirty="0">
                          <a:solidFill>
                            <a:schemeClr val="tx1"/>
                          </a:solidFill>
                          <a:effectLst/>
                          <a:latin typeface="Comic Sans MS" panose="030F0702030302020204" pitchFamily="66" charset="0"/>
                          <a:ea typeface="+mn-ea"/>
                          <a:cs typeface="+mn-cs"/>
                        </a:rPr>
                        <a:t>British sector of the Western Front and trench warfare</a:t>
                      </a:r>
                    </a:p>
                  </a:txBody>
                  <a:tcPr/>
                </a:tc>
                <a:tc>
                  <a:txBody>
                    <a:bodyPr/>
                    <a:lstStyle/>
                    <a:p>
                      <a:r>
                        <a:rPr lang="en-GB" sz="1000" dirty="0">
                          <a:latin typeface="Comic Sans MS" panose="030F0702030302020204" pitchFamily="66" charset="0"/>
                        </a:rPr>
                        <a:t>There were</a:t>
                      </a:r>
                      <a:r>
                        <a:rPr lang="en-GB" sz="1000" baseline="0" dirty="0">
                          <a:latin typeface="Comic Sans MS" panose="030F0702030302020204" pitchFamily="66" charset="0"/>
                        </a:rPr>
                        <a:t> four main key areas of fighting for British and Empire troops on the Western Front. These were in Northern France (The Somme, Arras and </a:t>
                      </a:r>
                      <a:r>
                        <a:rPr lang="en-GB" sz="1000" baseline="0" dirty="0" err="1">
                          <a:latin typeface="Comic Sans MS" panose="030F0702030302020204" pitchFamily="66" charset="0"/>
                        </a:rPr>
                        <a:t>Cambrai</a:t>
                      </a:r>
                      <a:r>
                        <a:rPr lang="en-GB" sz="1000" baseline="0" dirty="0">
                          <a:latin typeface="Comic Sans MS" panose="030F0702030302020204" pitchFamily="66" charset="0"/>
                        </a:rPr>
                        <a:t>) and in Belgium (Ypres). Vast networks of defensive trenches were built and new technologies and strategies developed to break the stalemate.</a:t>
                      </a:r>
                      <a:endParaRPr lang="en-GB" sz="1000" dirty="0">
                        <a:latin typeface="Comic Sans MS" panose="030F0702030302020204" pitchFamily="66" charset="0"/>
                      </a:endParaRPr>
                    </a:p>
                  </a:txBody>
                  <a:tcPr/>
                </a:tc>
                <a:extLst>
                  <a:ext uri="{0D108BD9-81ED-4DB2-BD59-A6C34878D82A}">
                    <a16:rowId xmlns:a16="http://schemas.microsoft.com/office/drawing/2014/main" val="696694938"/>
                  </a:ext>
                </a:extLst>
              </a:tr>
              <a:tr h="769086">
                <a:tc>
                  <a:txBody>
                    <a:bodyPr/>
                    <a:lstStyle/>
                    <a:p>
                      <a:pPr lvl="0" rtl="0"/>
                      <a:r>
                        <a:rPr lang="en-GB" sz="1100" b="1" dirty="0">
                          <a:solidFill>
                            <a:srgbClr val="000000"/>
                          </a:solidFill>
                          <a:latin typeface="Comic Sans MS"/>
                        </a:rPr>
                        <a:t>Illness and wounds</a:t>
                      </a:r>
                    </a:p>
                  </a:txBody>
                  <a:tcPr/>
                </a:tc>
                <a:tc>
                  <a:txBody>
                    <a:bodyPr/>
                    <a:lstStyle/>
                    <a:p>
                      <a:pPr lvl="0" rtl="0"/>
                      <a:r>
                        <a:rPr lang="en-GB" sz="1000" dirty="0">
                          <a:latin typeface="Comic Sans MS" panose="030F0702030302020204" pitchFamily="66" charset="0"/>
                        </a:rPr>
                        <a:t>The nature</a:t>
                      </a:r>
                      <a:r>
                        <a:rPr lang="en-GB" sz="1000" baseline="0" dirty="0">
                          <a:latin typeface="Comic Sans MS" panose="030F0702030302020204" pitchFamily="66" charset="0"/>
                        </a:rPr>
                        <a:t> of trench warfare and length of the war meant that soldiers were afflicted by a range of illnesses and injuries such as </a:t>
                      </a:r>
                      <a:r>
                        <a:rPr lang="en-GB" sz="1000" b="0" dirty="0">
                          <a:solidFill>
                            <a:srgbClr val="000000"/>
                          </a:solidFill>
                          <a:latin typeface="Comic Sans MS"/>
                        </a:rPr>
                        <a:t>Trench fever (PUO), Trench foot,</a:t>
                      </a:r>
                      <a:r>
                        <a:rPr lang="en-GB" sz="1000" b="0" baseline="0" dirty="0">
                          <a:solidFill>
                            <a:srgbClr val="000000"/>
                          </a:solidFill>
                          <a:latin typeface="Comic Sans MS"/>
                        </a:rPr>
                        <a:t> </a:t>
                      </a:r>
                      <a:r>
                        <a:rPr lang="en-GB" sz="1000" b="0" dirty="0">
                          <a:solidFill>
                            <a:srgbClr val="000000"/>
                          </a:solidFill>
                          <a:latin typeface="Comic Sans MS"/>
                        </a:rPr>
                        <a:t>Dysentery,</a:t>
                      </a:r>
                      <a:r>
                        <a:rPr lang="en-GB" sz="1000" b="0" baseline="0" dirty="0">
                          <a:solidFill>
                            <a:srgbClr val="000000"/>
                          </a:solidFill>
                          <a:latin typeface="Comic Sans MS"/>
                        </a:rPr>
                        <a:t> </a:t>
                      </a:r>
                      <a:r>
                        <a:rPr lang="en-GB" sz="1000" b="0" dirty="0">
                          <a:solidFill>
                            <a:srgbClr val="000000"/>
                          </a:solidFill>
                          <a:latin typeface="Comic Sans MS"/>
                        </a:rPr>
                        <a:t>Shell shock,</a:t>
                      </a:r>
                      <a:r>
                        <a:rPr lang="en-GB" sz="1000" b="0" baseline="0" dirty="0">
                          <a:solidFill>
                            <a:srgbClr val="000000"/>
                          </a:solidFill>
                          <a:latin typeface="Comic Sans MS"/>
                        </a:rPr>
                        <a:t> </a:t>
                      </a:r>
                      <a:r>
                        <a:rPr lang="en-GB" sz="1000" b="0" dirty="0">
                          <a:solidFill>
                            <a:srgbClr val="000000"/>
                          </a:solidFill>
                          <a:latin typeface="Comic Sans MS"/>
                        </a:rPr>
                        <a:t>Infection and </a:t>
                      </a:r>
                    </a:p>
                    <a:p>
                      <a:pPr lvl="0" rtl="0"/>
                      <a:r>
                        <a:rPr lang="en-GB" sz="1000" b="0" dirty="0">
                          <a:solidFill>
                            <a:srgbClr val="000000"/>
                          </a:solidFill>
                          <a:latin typeface="Comic Sans MS"/>
                        </a:rPr>
                        <a:t>Gas. The</a:t>
                      </a:r>
                      <a:r>
                        <a:rPr lang="en-GB" sz="1000" b="0" baseline="0" dirty="0">
                          <a:solidFill>
                            <a:srgbClr val="000000"/>
                          </a:solidFill>
                          <a:latin typeface="Comic Sans MS"/>
                        </a:rPr>
                        <a:t> size and scale of the army on the Western Front put unique pressure on doctors and nurses treating these soldiers.</a:t>
                      </a:r>
                      <a:endParaRPr lang="en-GB" sz="1000" b="1" dirty="0">
                        <a:solidFill>
                          <a:srgbClr val="000000"/>
                        </a:solidFill>
                        <a:latin typeface="Comic Sans MS"/>
                      </a:endParaRPr>
                    </a:p>
                  </a:txBody>
                  <a:tcPr/>
                </a:tc>
                <a:extLst>
                  <a:ext uri="{0D108BD9-81ED-4DB2-BD59-A6C34878D82A}">
                    <a16:rowId xmlns:a16="http://schemas.microsoft.com/office/drawing/2014/main" val="4184589274"/>
                  </a:ext>
                </a:extLst>
              </a:tr>
              <a:tr h="837754">
                <a:tc>
                  <a:txBody>
                    <a:bodyPr/>
                    <a:lstStyle/>
                    <a:p>
                      <a:pPr lvl="0" rtl="0"/>
                      <a:r>
                        <a:rPr lang="en-GB" sz="1100" b="1" dirty="0">
                          <a:solidFill>
                            <a:schemeClr val="tx1"/>
                          </a:solidFill>
                          <a:effectLst/>
                          <a:latin typeface="Comic Sans MS" panose="030F0702030302020204" pitchFamily="66" charset="0"/>
                          <a:ea typeface="+mn-ea"/>
                          <a:cs typeface="+mn-cs"/>
                        </a:rPr>
                        <a:t>Helping the wounded</a:t>
                      </a:r>
                    </a:p>
                  </a:txBody>
                  <a:tcPr/>
                </a:tc>
                <a:tc>
                  <a:txBody>
                    <a:bodyPr/>
                    <a:lstStyle/>
                    <a:p>
                      <a:pPr lvl="0" rtl="0"/>
                      <a:r>
                        <a:rPr lang="en-GB" sz="1000" dirty="0">
                          <a:latin typeface="Comic Sans MS" panose="030F0702030302020204" pitchFamily="66" charset="0"/>
                        </a:rPr>
                        <a:t>As the war</a:t>
                      </a:r>
                      <a:r>
                        <a:rPr lang="en-GB" sz="1000" baseline="0" dirty="0">
                          <a:latin typeface="Comic Sans MS" panose="030F0702030302020204" pitchFamily="66" charset="0"/>
                        </a:rPr>
                        <a:t> progressed, a</a:t>
                      </a:r>
                      <a:r>
                        <a:rPr lang="en-GB" sz="1000" dirty="0">
                          <a:latin typeface="Comic Sans MS" panose="030F0702030302020204" pitchFamily="66" charset="0"/>
                        </a:rPr>
                        <a:t> complex and sophisticated network</a:t>
                      </a:r>
                      <a:r>
                        <a:rPr lang="en-GB" sz="1000" baseline="0" dirty="0">
                          <a:latin typeface="Comic Sans MS" panose="030F0702030302020204" pitchFamily="66" charset="0"/>
                        </a:rPr>
                        <a:t> was developed to help treat soldiers as best as possible. This was known as the chain of evacuation. The British army’s medical response was organised by the RAMC and the Queen Alexandra Nurses. They were supported by the </a:t>
                      </a:r>
                      <a:r>
                        <a:rPr lang="en-GB" sz="1000" b="0" dirty="0">
                          <a:solidFill>
                            <a:schemeClr val="tx1"/>
                          </a:solidFill>
                          <a:effectLst/>
                          <a:latin typeface="Comic Sans MS" panose="030F0702030302020204" pitchFamily="66" charset="0"/>
                          <a:ea typeface="+mn-ea"/>
                          <a:cs typeface="+mn-cs"/>
                        </a:rPr>
                        <a:t>Female Auxiliary Nursing Yeomanry</a:t>
                      </a:r>
                      <a:r>
                        <a:rPr lang="en-GB" sz="1000" b="0" baseline="0" dirty="0">
                          <a:solidFill>
                            <a:schemeClr val="tx1"/>
                          </a:solidFill>
                          <a:effectLst/>
                          <a:latin typeface="Comic Sans MS" panose="030F0702030302020204" pitchFamily="66" charset="0"/>
                          <a:ea typeface="+mn-ea"/>
                          <a:cs typeface="+mn-cs"/>
                        </a:rPr>
                        <a:t> and </a:t>
                      </a:r>
                      <a:r>
                        <a:rPr lang="en-GB" sz="1000" b="0" dirty="0">
                          <a:solidFill>
                            <a:schemeClr val="tx1"/>
                          </a:solidFill>
                          <a:effectLst/>
                          <a:latin typeface="Comic Sans MS" panose="030F0702030302020204" pitchFamily="66" charset="0"/>
                          <a:ea typeface="+mn-ea"/>
                          <a:cs typeface="+mn-cs"/>
                        </a:rPr>
                        <a:t>Volunteer Aid Detachments.</a:t>
                      </a:r>
                    </a:p>
                  </a:txBody>
                  <a:tcPr/>
                </a:tc>
                <a:extLst>
                  <a:ext uri="{0D108BD9-81ED-4DB2-BD59-A6C34878D82A}">
                    <a16:rowId xmlns:a16="http://schemas.microsoft.com/office/drawing/2014/main" val="3006556666"/>
                  </a:ext>
                </a:extLst>
              </a:tr>
              <a:tr h="68668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100" b="1" dirty="0">
                          <a:solidFill>
                            <a:schemeClr val="tx1"/>
                          </a:solidFill>
                          <a:effectLst/>
                          <a:latin typeface="Comic Sans MS" panose="030F0702030302020204" pitchFamily="66" charset="0"/>
                          <a:ea typeface="+mn-ea"/>
                          <a:cs typeface="+mn-cs"/>
                        </a:rPr>
                        <a:t>Impact of the Western Front on medicine and treatment</a:t>
                      </a:r>
                    </a:p>
                  </a:txBody>
                  <a:tcPr/>
                </a:tc>
                <a:tc>
                  <a:txBody>
                    <a:bodyPr/>
                    <a:lstStyle/>
                    <a:p>
                      <a:pPr lvl="0" rtl="0"/>
                      <a:r>
                        <a:rPr lang="en-GB" sz="1000" dirty="0">
                          <a:latin typeface="Comic Sans MS" panose="030F0702030302020204" pitchFamily="66" charset="0"/>
                        </a:rPr>
                        <a:t>The unique</a:t>
                      </a:r>
                      <a:r>
                        <a:rPr lang="en-GB" sz="1000" baseline="0" dirty="0">
                          <a:latin typeface="Comic Sans MS" panose="030F0702030302020204" pitchFamily="66" charset="0"/>
                        </a:rPr>
                        <a:t> challenge that the wounds and illnesses that the First World War provided to doctors and nurses meant that new ideas and treatments could be developed. New treatments included</a:t>
                      </a:r>
                      <a:r>
                        <a:rPr lang="en-GB" sz="1000" baseline="0">
                          <a:latin typeface="Comic Sans MS" panose="030F0702030302020204" pitchFamily="66" charset="0"/>
                        </a:rPr>
                        <a:t>: the </a:t>
                      </a:r>
                      <a:r>
                        <a:rPr lang="en-GB" sz="1000" b="0">
                          <a:solidFill>
                            <a:schemeClr val="tx1"/>
                          </a:solidFill>
                          <a:effectLst/>
                          <a:latin typeface="Comic Sans MS" panose="030F0702030302020204" pitchFamily="66" charset="0"/>
                          <a:ea typeface="+mn-ea"/>
                          <a:cs typeface="+mn-cs"/>
                        </a:rPr>
                        <a:t>Thomas </a:t>
                      </a:r>
                      <a:r>
                        <a:rPr lang="en-GB" sz="1000" b="0" dirty="0">
                          <a:solidFill>
                            <a:schemeClr val="tx1"/>
                          </a:solidFill>
                          <a:effectLst/>
                          <a:latin typeface="Comic Sans MS" panose="030F0702030302020204" pitchFamily="66" charset="0"/>
                          <a:ea typeface="+mn-ea"/>
                          <a:cs typeface="+mn-cs"/>
                        </a:rPr>
                        <a:t>Splint, Mobile x-ray machines, Blood transfusions, Blood banks, Brain surgery and Plastic surgery</a:t>
                      </a:r>
                      <a:endParaRPr lang="en-GB" sz="1000" b="0" dirty="0">
                        <a:solidFill>
                          <a:srgbClr val="000000"/>
                        </a:solidFill>
                        <a:latin typeface="Comic Sans MS"/>
                      </a:endParaRPr>
                    </a:p>
                  </a:txBody>
                  <a:tcPr/>
                </a:tc>
                <a:extLst>
                  <a:ext uri="{0D108BD9-81ED-4DB2-BD59-A6C34878D82A}">
                    <a16:rowId xmlns:a16="http://schemas.microsoft.com/office/drawing/2014/main" val="3517114458"/>
                  </a:ext>
                </a:extLst>
              </a:tr>
            </a:tbl>
          </a:graphicData>
        </a:graphic>
      </p:graphicFrame>
      <p:sp>
        <p:nvSpPr>
          <p:cNvPr id="3" name="Rectangle 2">
            <a:extLst>
              <a:ext uri="{FF2B5EF4-FFF2-40B4-BE49-F238E27FC236}">
                <a16:creationId xmlns:a16="http://schemas.microsoft.com/office/drawing/2014/main" id="{771B44DC-0FF7-4D12-ABDD-370CA50B29C3}"/>
              </a:ext>
            </a:extLst>
          </p:cNvPr>
          <p:cNvSpPr/>
          <p:nvPr/>
        </p:nvSpPr>
        <p:spPr>
          <a:xfrm>
            <a:off x="9933585" y="83118"/>
            <a:ext cx="1004305" cy="81579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a:latin typeface="Comic Sans MS" panose="030F0702030302020204" pitchFamily="66" charset="0"/>
              </a:rPr>
              <a:t>Edexcel GCSE</a:t>
            </a:r>
          </a:p>
        </p:txBody>
      </p:sp>
      <p:pic>
        <p:nvPicPr>
          <p:cNvPr id="1028" name="Picture 4" descr="Gifts &amp;amp; Decor Grinning Realistic Replica Human Skull Home Statue,  Multicolor, 6.5&amp;quot; x 4.25&amp;quot; x 4.62&amp;quot; Inches : Amazon.co.uk: Home &amp;amp; Kitchen">
            <a:extLst>
              <a:ext uri="{FF2B5EF4-FFF2-40B4-BE49-F238E27FC236}">
                <a16:creationId xmlns:a16="http://schemas.microsoft.com/office/drawing/2014/main" id="{CBAEB8AA-A6B4-4EC0-BB10-8EF24A7E940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28000" y="18854"/>
            <a:ext cx="965070" cy="973354"/>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2" descr="https://ukc-powerpoint.officeapps.live.com/pods/GetClipboardImage.ashx?Id=5d4b0423-e143-4306-8f09-2ff83102ab4e&amp;DC=GUK5&amp;pkey=fc9df126-594d-4650-b91a-55a8d4624142&amp;wdwaccluster=GUK5">
            <a:extLst>
              <a:ext uri="{FF2B5EF4-FFF2-40B4-BE49-F238E27FC236}">
                <a16:creationId xmlns:a16="http://schemas.microsoft.com/office/drawing/2014/main" id="{D27AD677-7B9B-432A-AD0B-0175BC7BC1D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0402385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F8025-48D2-4130-BB18-D5D343A9B61A}"/>
              </a:ext>
            </a:extLst>
          </p:cNvPr>
          <p:cNvSpPr>
            <a:spLocks noGrp="1"/>
          </p:cNvSpPr>
          <p:nvPr>
            <p:ph type="title"/>
          </p:nvPr>
        </p:nvSpPr>
        <p:spPr>
          <a:xfrm>
            <a:off x="838200" y="2286204"/>
            <a:ext cx="10515600" cy="1325563"/>
          </a:xfrm>
        </p:spPr>
        <p:txBody>
          <a:bodyPr>
            <a:normAutofit/>
          </a:bodyPr>
          <a:lstStyle/>
          <a:p>
            <a:pPr algn="ctr"/>
            <a:r>
              <a:rPr lang="en-GB" sz="7200" b="1" dirty="0"/>
              <a:t>Check list</a:t>
            </a:r>
          </a:p>
        </p:txBody>
      </p:sp>
    </p:spTree>
    <p:extLst>
      <p:ext uri="{BB962C8B-B14F-4D97-AF65-F5344CB8AC3E}">
        <p14:creationId xmlns:p14="http://schemas.microsoft.com/office/powerpoint/2010/main" val="36937098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9445A748-F8F5-4559-93AA-3A4616150991}"/>
              </a:ext>
            </a:extLst>
          </p:cNvPr>
          <p:cNvGraphicFramePr>
            <a:graphicFrameLocks noGrp="1"/>
          </p:cNvGraphicFramePr>
          <p:nvPr>
            <p:ph idx="1"/>
          </p:nvPr>
        </p:nvGraphicFramePr>
        <p:xfrm>
          <a:off x="485774" y="257175"/>
          <a:ext cx="11077576" cy="6496064"/>
        </p:xfrm>
        <a:graphic>
          <a:graphicData uri="http://schemas.openxmlformats.org/drawingml/2006/table">
            <a:tbl>
              <a:tblPr firstRow="1" bandRow="1">
                <a:tableStyleId>{5940675A-B579-460E-94D1-54222C63F5DA}</a:tableStyleId>
              </a:tblPr>
              <a:tblGrid>
                <a:gridCol w="6496051">
                  <a:extLst>
                    <a:ext uri="{9D8B030D-6E8A-4147-A177-3AD203B41FA5}">
                      <a16:colId xmlns:a16="http://schemas.microsoft.com/office/drawing/2014/main" val="4235804684"/>
                    </a:ext>
                  </a:extLst>
                </a:gridCol>
                <a:gridCol w="886884">
                  <a:extLst>
                    <a:ext uri="{9D8B030D-6E8A-4147-A177-3AD203B41FA5}">
                      <a16:colId xmlns:a16="http://schemas.microsoft.com/office/drawing/2014/main" val="89801337"/>
                    </a:ext>
                  </a:extLst>
                </a:gridCol>
                <a:gridCol w="3694641">
                  <a:extLst>
                    <a:ext uri="{9D8B030D-6E8A-4147-A177-3AD203B41FA5}">
                      <a16:colId xmlns:a16="http://schemas.microsoft.com/office/drawing/2014/main" val="3784431209"/>
                    </a:ext>
                  </a:extLst>
                </a:gridCol>
              </a:tblGrid>
              <a:tr h="269386">
                <a:tc>
                  <a:txBody>
                    <a:bodyPr/>
                    <a:lstStyle/>
                    <a:p>
                      <a:pPr marL="0" indent="0" algn="ctr">
                        <a:buFont typeface="+mj-lt"/>
                        <a:buNone/>
                      </a:pPr>
                      <a:r>
                        <a:rPr lang="en-US" sz="1000" b="1" dirty="0">
                          <a:solidFill>
                            <a:schemeClr val="tx1"/>
                          </a:solidFill>
                          <a:latin typeface="Comic Sans MS" panose="030F0702030302020204" pitchFamily="66" charset="0"/>
                          <a:cs typeface="Comic Sans MS"/>
                        </a:rPr>
                        <a:t>Medicine Through Time Revision topic list</a:t>
                      </a:r>
                    </a:p>
                  </a:txBody>
                  <a:tcPr/>
                </a:tc>
                <a:tc>
                  <a:txBody>
                    <a:bodyPr/>
                    <a:lstStyle/>
                    <a:p>
                      <a:pPr marL="0" indent="0" algn="l">
                        <a:buFont typeface="+mj-lt"/>
                        <a:buNone/>
                      </a:pPr>
                      <a:r>
                        <a:rPr lang="en-US" sz="1000" b="1" dirty="0">
                          <a:solidFill>
                            <a:schemeClr val="tx1"/>
                          </a:solidFill>
                          <a:latin typeface="Comic Sans MS" panose="030F0702030302020204" pitchFamily="66" charset="0"/>
                          <a:cs typeface="Comic Sans MS"/>
                        </a:rPr>
                        <a:t>Revision completed</a:t>
                      </a:r>
                    </a:p>
                  </a:txBody>
                  <a:tcPr/>
                </a:tc>
                <a:tc>
                  <a:txBody>
                    <a:bodyPr/>
                    <a:lstStyle/>
                    <a:p>
                      <a:pPr marL="0" indent="0" algn="l">
                        <a:buFont typeface="+mj-lt"/>
                        <a:buNone/>
                      </a:pPr>
                      <a:r>
                        <a:rPr lang="en-US" sz="1000" b="1" dirty="0">
                          <a:solidFill>
                            <a:schemeClr val="tx1"/>
                          </a:solidFill>
                          <a:latin typeface="Comic Sans MS" panose="030F0702030302020204" pitchFamily="66" charset="0"/>
                          <a:cs typeface="Comic Sans MS"/>
                        </a:rPr>
                        <a:t>Summary of revision taken place – ‘just reading my notes is not enough!’</a:t>
                      </a:r>
                    </a:p>
                  </a:txBody>
                  <a:tcPr/>
                </a:tc>
                <a:extLst>
                  <a:ext uri="{0D108BD9-81ED-4DB2-BD59-A6C34878D82A}">
                    <a16:rowId xmlns:a16="http://schemas.microsoft.com/office/drawing/2014/main" val="129036630"/>
                  </a:ext>
                </a:extLst>
              </a:tr>
              <a:tr h="235439">
                <a:tc>
                  <a:txBody>
                    <a:bodyPr/>
                    <a:lstStyle/>
                    <a:p>
                      <a:pPr marL="0" indent="0" algn="l">
                        <a:buFont typeface="+mj-lt"/>
                        <a:buNone/>
                      </a:pPr>
                      <a:r>
                        <a:rPr lang="en-US" sz="1000" kern="1200" dirty="0">
                          <a:effectLst/>
                          <a:latin typeface="Comic Sans MS" panose="030F0702030302020204" pitchFamily="66" charset="0"/>
                        </a:rPr>
                        <a:t>What were the supernatural ideas about the cause of disease and illness in Medieval England?</a:t>
                      </a:r>
                      <a:endParaRPr lang="en-US" sz="1000" dirty="0">
                        <a:solidFill>
                          <a:schemeClr val="tx1"/>
                        </a:solidFill>
                        <a:latin typeface="Comic Sans MS" panose="030F0702030302020204" pitchFamily="66" charset="0"/>
                        <a:cs typeface="Comic Sans MS"/>
                      </a:endParaRPr>
                    </a:p>
                  </a:txBody>
                  <a:tcPr anchor="ctr"/>
                </a:tc>
                <a:tc>
                  <a:txBody>
                    <a:bodyPr/>
                    <a:lstStyle/>
                    <a:p>
                      <a:pPr marL="0" indent="0" algn="l">
                        <a:buFont typeface="+mj-lt"/>
                        <a:buNone/>
                      </a:pPr>
                      <a:endParaRPr lang="en-US" sz="1000" dirty="0">
                        <a:solidFill>
                          <a:schemeClr val="tx1"/>
                        </a:solidFill>
                        <a:latin typeface="Comic Sans MS" panose="030F0702030302020204" pitchFamily="66" charset="0"/>
                        <a:cs typeface="Comic Sans MS"/>
                      </a:endParaRPr>
                    </a:p>
                  </a:txBody>
                  <a:tcPr/>
                </a:tc>
                <a:tc>
                  <a:txBody>
                    <a:bodyPr/>
                    <a:lstStyle/>
                    <a:p>
                      <a:pPr marL="0" indent="0" algn="l">
                        <a:buFont typeface="+mj-lt"/>
                        <a:buNone/>
                      </a:pPr>
                      <a:endParaRPr lang="en-US" sz="1000" dirty="0">
                        <a:solidFill>
                          <a:schemeClr val="tx1"/>
                        </a:solidFill>
                        <a:latin typeface="Comic Sans MS" panose="030F0702030302020204" pitchFamily="66" charset="0"/>
                        <a:cs typeface="Comic Sans MS"/>
                      </a:endParaRPr>
                    </a:p>
                  </a:txBody>
                  <a:tcPr/>
                </a:tc>
                <a:extLst>
                  <a:ext uri="{0D108BD9-81ED-4DB2-BD59-A6C34878D82A}">
                    <a16:rowId xmlns:a16="http://schemas.microsoft.com/office/drawing/2014/main" val="3494161277"/>
                  </a:ext>
                </a:extLst>
              </a:tr>
              <a:tr h="163049">
                <a:tc>
                  <a:txBody>
                    <a:bodyPr/>
                    <a:lstStyle/>
                    <a:p>
                      <a:pPr marL="0" indent="0" algn="l">
                        <a:buFont typeface="+mj-lt"/>
                        <a:buNone/>
                      </a:pPr>
                      <a:r>
                        <a:rPr lang="en-US" sz="1000" kern="1200" dirty="0">
                          <a:effectLst/>
                          <a:latin typeface="Comic Sans MS" panose="030F0702030302020204" pitchFamily="66" charset="0"/>
                        </a:rPr>
                        <a:t>Why did Ancient  ideas about medicine continue in England?</a:t>
                      </a:r>
                      <a:endParaRPr lang="en-US" sz="1000" b="1" dirty="0">
                        <a:latin typeface="Comic Sans MS" panose="030F0702030302020204" pitchFamily="66" charset="0"/>
                        <a:cs typeface="Comic Sans MS"/>
                      </a:endParaRPr>
                    </a:p>
                  </a:txBody>
                  <a:tcPr anchor="ctr"/>
                </a:tc>
                <a:tc>
                  <a:txBody>
                    <a:bodyPr/>
                    <a:lstStyle/>
                    <a:p>
                      <a:pPr marL="0" indent="0" algn="l">
                        <a:buFont typeface="+mj-lt"/>
                        <a:buNone/>
                      </a:pPr>
                      <a:endParaRPr lang="en-US" sz="1000" b="1" dirty="0">
                        <a:latin typeface="Comic Sans MS" panose="030F0702030302020204" pitchFamily="66" charset="0"/>
                        <a:cs typeface="Comic Sans MS"/>
                      </a:endParaRPr>
                    </a:p>
                  </a:txBody>
                  <a:tcPr/>
                </a:tc>
                <a:tc>
                  <a:txBody>
                    <a:bodyPr/>
                    <a:lstStyle/>
                    <a:p>
                      <a:pPr marL="0" indent="0" algn="l">
                        <a:buFont typeface="+mj-lt"/>
                        <a:buNone/>
                      </a:pPr>
                      <a:endParaRPr lang="en-US" sz="1000" b="1" dirty="0">
                        <a:latin typeface="Comic Sans MS" panose="030F0702030302020204" pitchFamily="66" charset="0"/>
                        <a:cs typeface="Comic Sans MS"/>
                      </a:endParaRPr>
                    </a:p>
                  </a:txBody>
                  <a:tcPr/>
                </a:tc>
                <a:extLst>
                  <a:ext uri="{0D108BD9-81ED-4DB2-BD59-A6C34878D82A}">
                    <a16:rowId xmlns:a16="http://schemas.microsoft.com/office/drawing/2014/main" val="1317034208"/>
                  </a:ext>
                </a:extLst>
              </a:tr>
              <a:tr h="185909">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r>
                        <a:rPr lang="en-US" sz="1000" kern="1200" dirty="0">
                          <a:effectLst/>
                          <a:latin typeface="Comic Sans MS" panose="030F0702030302020204" pitchFamily="66" charset="0"/>
                        </a:rPr>
                        <a:t>How was disease prevented and treated in Medieval England?</a:t>
                      </a:r>
                      <a:endParaRPr lang="en-US" altLang="en-US" sz="1000" b="1" dirty="0">
                        <a:latin typeface="Comic Sans MS" panose="030F0702030302020204" pitchFamily="66" charset="0"/>
                      </a:endParaRPr>
                    </a:p>
                  </a:txBody>
                  <a:tcPr anchor="ctr"/>
                </a:tc>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endParaRPr lang="en-US" altLang="en-US" sz="1000" b="1" dirty="0">
                        <a:latin typeface="Comic Sans MS" panose="030F0702030302020204" pitchFamily="66"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endParaRPr lang="en-US" altLang="en-US" sz="1000" b="1" dirty="0">
                        <a:latin typeface="Comic Sans MS" panose="030F0702030302020204" pitchFamily="66" charset="0"/>
                      </a:endParaRPr>
                    </a:p>
                  </a:txBody>
                  <a:tcPr/>
                </a:tc>
                <a:extLst>
                  <a:ext uri="{0D108BD9-81ED-4DB2-BD59-A6C34878D82A}">
                    <a16:rowId xmlns:a16="http://schemas.microsoft.com/office/drawing/2014/main" val="2018985153"/>
                  </a:ext>
                </a:extLst>
              </a:tr>
              <a:tr h="0">
                <a:tc>
                  <a:txBody>
                    <a:bodyPr/>
                    <a:lstStyle/>
                    <a:p>
                      <a:pPr marL="0" indent="0" algn="l">
                        <a:buFont typeface="+mj-lt"/>
                        <a:buNone/>
                      </a:pPr>
                      <a:r>
                        <a:rPr lang="en-US" sz="1000" kern="1200" dirty="0">
                          <a:effectLst/>
                          <a:latin typeface="Comic Sans MS" panose="030F0702030302020204" pitchFamily="66" charset="0"/>
                        </a:rPr>
                        <a:t>How were the sick cared for in Medieval England?</a:t>
                      </a:r>
                      <a:endParaRPr lang="en-US" sz="1000" b="1" dirty="0">
                        <a:latin typeface="Comic Sans MS" panose="030F0702030302020204" pitchFamily="66" charset="0"/>
                        <a:cs typeface="Comic Sans MS"/>
                      </a:endParaRPr>
                    </a:p>
                  </a:txBody>
                  <a:tcPr anchor="ctr"/>
                </a:tc>
                <a:tc>
                  <a:txBody>
                    <a:bodyPr/>
                    <a:lstStyle/>
                    <a:p>
                      <a:pPr marL="0" indent="0" algn="l">
                        <a:buFont typeface="+mj-lt"/>
                        <a:buNone/>
                      </a:pPr>
                      <a:endParaRPr lang="en-US" sz="1000" b="1" dirty="0">
                        <a:latin typeface="Comic Sans MS" panose="030F0702030302020204" pitchFamily="66" charset="0"/>
                        <a:cs typeface="Comic Sans MS"/>
                      </a:endParaRPr>
                    </a:p>
                  </a:txBody>
                  <a:tcPr/>
                </a:tc>
                <a:tc>
                  <a:txBody>
                    <a:bodyPr/>
                    <a:lstStyle/>
                    <a:p>
                      <a:pPr marL="0" indent="0" algn="l">
                        <a:buFont typeface="+mj-lt"/>
                        <a:buNone/>
                      </a:pPr>
                      <a:endParaRPr lang="en-US" sz="1000" b="1" dirty="0">
                        <a:latin typeface="Comic Sans MS" panose="030F0702030302020204" pitchFamily="66" charset="0"/>
                        <a:cs typeface="Comic Sans MS"/>
                      </a:endParaRPr>
                    </a:p>
                  </a:txBody>
                  <a:tcPr/>
                </a:tc>
                <a:extLst>
                  <a:ext uri="{0D108BD9-81ED-4DB2-BD59-A6C34878D82A}">
                    <a16:rowId xmlns:a16="http://schemas.microsoft.com/office/drawing/2014/main" val="2293967819"/>
                  </a:ext>
                </a:extLst>
              </a:tr>
              <a:tr h="212579">
                <a:tc>
                  <a:txBody>
                    <a:bodyPr/>
                    <a:lstStyle/>
                    <a:p>
                      <a:pPr marL="0" indent="0" algn="l">
                        <a:buFont typeface="+mj-lt"/>
                        <a:buNone/>
                      </a:pPr>
                      <a:r>
                        <a:rPr lang="en-US" sz="1000" kern="1200" dirty="0">
                          <a:effectLst/>
                          <a:latin typeface="Comic Sans MS" panose="030F0702030302020204" pitchFamily="66" charset="0"/>
                        </a:rPr>
                        <a:t>How did Medieval England deal with the Black Death?</a:t>
                      </a:r>
                      <a:endParaRPr lang="en-US" sz="1000" b="1" dirty="0">
                        <a:latin typeface="Comic Sans MS" panose="030F0702030302020204" pitchFamily="66" charset="0"/>
                        <a:cs typeface="Comic Sans MS"/>
                      </a:endParaRPr>
                    </a:p>
                  </a:txBody>
                  <a:tcPr anchor="ctr"/>
                </a:tc>
                <a:tc>
                  <a:txBody>
                    <a:bodyPr/>
                    <a:lstStyle/>
                    <a:p>
                      <a:pPr marL="0" indent="0" algn="l">
                        <a:buFont typeface="+mj-lt"/>
                        <a:buNone/>
                      </a:pPr>
                      <a:endParaRPr lang="en-US" sz="1000" b="1" dirty="0">
                        <a:latin typeface="Comic Sans MS" panose="030F0702030302020204" pitchFamily="66" charset="0"/>
                        <a:cs typeface="Comic Sans MS"/>
                      </a:endParaRPr>
                    </a:p>
                  </a:txBody>
                  <a:tcPr/>
                </a:tc>
                <a:tc>
                  <a:txBody>
                    <a:bodyPr/>
                    <a:lstStyle/>
                    <a:p>
                      <a:pPr marL="0" indent="0" algn="l">
                        <a:buFont typeface="+mj-lt"/>
                        <a:buNone/>
                      </a:pPr>
                      <a:endParaRPr lang="en-US" sz="1000" b="1" dirty="0">
                        <a:latin typeface="Comic Sans MS" panose="030F0702030302020204" pitchFamily="66" charset="0"/>
                        <a:cs typeface="Comic Sans MS"/>
                      </a:endParaRPr>
                    </a:p>
                  </a:txBody>
                  <a:tcPr/>
                </a:tc>
                <a:extLst>
                  <a:ext uri="{0D108BD9-81ED-4DB2-BD59-A6C34878D82A}">
                    <a16:rowId xmlns:a16="http://schemas.microsoft.com/office/drawing/2014/main" val="2976361349"/>
                  </a:ext>
                </a:extLst>
              </a:tr>
              <a:tr h="140189">
                <a:tc>
                  <a:txBody>
                    <a:bodyPr/>
                    <a:lstStyle/>
                    <a:p>
                      <a:pPr marL="0" indent="0" algn="l">
                        <a:buFont typeface="+mj-lt"/>
                        <a:buNone/>
                      </a:pPr>
                      <a:r>
                        <a:rPr lang="en-US" sz="1000" kern="1200" dirty="0">
                          <a:effectLst/>
                          <a:latin typeface="Comic Sans MS" panose="030F0702030302020204" pitchFamily="66" charset="0"/>
                        </a:rPr>
                        <a:t>Why was there little change in ideas about disease and illness in Renaissance Britain?</a:t>
                      </a:r>
                      <a:endParaRPr lang="en-US" sz="1000" dirty="0">
                        <a:solidFill>
                          <a:schemeClr val="tx1"/>
                        </a:solidFill>
                        <a:latin typeface="Comic Sans MS" panose="030F0702030302020204" pitchFamily="66" charset="0"/>
                        <a:cs typeface="Comic Sans MS"/>
                      </a:endParaRPr>
                    </a:p>
                  </a:txBody>
                  <a:tcPr anchor="ctr"/>
                </a:tc>
                <a:tc>
                  <a:txBody>
                    <a:bodyPr/>
                    <a:lstStyle/>
                    <a:p>
                      <a:pPr marL="0" indent="0" algn="l">
                        <a:buFont typeface="+mj-lt"/>
                        <a:buNone/>
                      </a:pPr>
                      <a:endParaRPr lang="en-US" sz="1000" dirty="0">
                        <a:solidFill>
                          <a:schemeClr val="tx1"/>
                        </a:solidFill>
                        <a:latin typeface="Comic Sans MS" panose="030F0702030302020204" pitchFamily="66" charset="0"/>
                        <a:cs typeface="Comic Sans MS"/>
                      </a:endParaRPr>
                    </a:p>
                  </a:txBody>
                  <a:tcPr/>
                </a:tc>
                <a:tc>
                  <a:txBody>
                    <a:bodyPr/>
                    <a:lstStyle/>
                    <a:p>
                      <a:pPr marL="0" indent="0" algn="l">
                        <a:buFont typeface="+mj-lt"/>
                        <a:buNone/>
                      </a:pPr>
                      <a:endParaRPr lang="en-US" sz="1000" dirty="0">
                        <a:solidFill>
                          <a:schemeClr val="tx1"/>
                        </a:solidFill>
                        <a:latin typeface="Comic Sans MS" panose="030F0702030302020204" pitchFamily="66" charset="0"/>
                        <a:cs typeface="Comic Sans MS"/>
                      </a:endParaRPr>
                    </a:p>
                  </a:txBody>
                  <a:tcPr/>
                </a:tc>
                <a:extLst>
                  <a:ext uri="{0D108BD9-81ED-4DB2-BD59-A6C34878D82A}">
                    <a16:rowId xmlns:a16="http://schemas.microsoft.com/office/drawing/2014/main" val="4089237858"/>
                  </a:ext>
                </a:extLst>
              </a:tr>
              <a:tr h="153524">
                <a:tc>
                  <a:txBody>
                    <a:bodyPr/>
                    <a:lstStyle/>
                    <a:p>
                      <a:pPr marL="0" indent="0" algn="l">
                        <a:buFont typeface="+mj-lt"/>
                        <a:buNone/>
                      </a:pPr>
                      <a:r>
                        <a:rPr lang="en-US" sz="1000" kern="1200" dirty="0">
                          <a:effectLst/>
                          <a:latin typeface="Comic Sans MS" panose="030F0702030302020204" pitchFamily="66" charset="0"/>
                        </a:rPr>
                        <a:t>Why were there some changes in ideas about disease and illness in Renaissance Britain?</a:t>
                      </a:r>
                      <a:endParaRPr lang="en-US" sz="1000" b="1" kern="1200" dirty="0">
                        <a:solidFill>
                          <a:schemeClr val="dk1"/>
                        </a:solidFill>
                        <a:effectLst/>
                        <a:latin typeface="Comic Sans MS" panose="030F0702030302020204" pitchFamily="66" charset="0"/>
                        <a:ea typeface="+mn-ea"/>
                        <a:cs typeface="+mn-cs"/>
                      </a:endParaRPr>
                    </a:p>
                  </a:txBody>
                  <a:tcPr anchor="ctr"/>
                </a:tc>
                <a:tc>
                  <a:txBody>
                    <a:bodyPr/>
                    <a:lstStyle/>
                    <a:p>
                      <a:pPr marL="0" indent="0" algn="l">
                        <a:buFont typeface="+mj-lt"/>
                        <a:buNone/>
                      </a:pPr>
                      <a:endParaRPr lang="en-US" sz="1000" b="1" kern="1200" dirty="0">
                        <a:solidFill>
                          <a:schemeClr val="dk1"/>
                        </a:solidFill>
                        <a:effectLst/>
                        <a:latin typeface="Comic Sans MS" panose="030F0702030302020204" pitchFamily="66" charset="0"/>
                        <a:ea typeface="+mn-ea"/>
                        <a:cs typeface="+mn-cs"/>
                      </a:endParaRPr>
                    </a:p>
                  </a:txBody>
                  <a:tcPr/>
                </a:tc>
                <a:tc>
                  <a:txBody>
                    <a:bodyPr/>
                    <a:lstStyle/>
                    <a:p>
                      <a:pPr marL="0" indent="0" algn="l">
                        <a:buFont typeface="+mj-lt"/>
                        <a:buNone/>
                      </a:pPr>
                      <a:endParaRPr lang="en-US" sz="1000" b="1" kern="1200" dirty="0">
                        <a:solidFill>
                          <a:schemeClr val="dk1"/>
                        </a:solidFill>
                        <a:effectLst/>
                        <a:latin typeface="Comic Sans MS" panose="030F0702030302020204" pitchFamily="66" charset="0"/>
                        <a:ea typeface="+mn-ea"/>
                        <a:cs typeface="+mn-cs"/>
                      </a:endParaRPr>
                    </a:p>
                  </a:txBody>
                  <a:tcPr/>
                </a:tc>
                <a:extLst>
                  <a:ext uri="{0D108BD9-81ED-4DB2-BD59-A6C34878D82A}">
                    <a16:rowId xmlns:a16="http://schemas.microsoft.com/office/drawing/2014/main" val="1472977101"/>
                  </a:ext>
                </a:extLst>
              </a:tr>
              <a:tr h="166859">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r>
                        <a:rPr lang="en-US" sz="1000" kern="1200" dirty="0">
                          <a:effectLst/>
                          <a:latin typeface="Comic Sans MS" panose="030F0702030302020204" pitchFamily="66" charset="0"/>
                        </a:rPr>
                        <a:t>Did treatments and methods of prevention change in the </a:t>
                      </a:r>
                      <a:r>
                        <a:rPr lang="en-US" altLang="en-US" sz="1000" kern="1200" dirty="0">
                          <a:effectLst/>
                          <a:latin typeface="Comic Sans MS" panose="030F0702030302020204" pitchFamily="66" charset="0"/>
                        </a:rPr>
                        <a:t>Renaissance?</a:t>
                      </a:r>
                      <a:endParaRPr lang="en-US" altLang="en-US" sz="1000" b="1" dirty="0">
                        <a:latin typeface="Comic Sans MS" panose="030F0702030302020204" pitchFamily="66" charset="0"/>
                      </a:endParaRPr>
                    </a:p>
                  </a:txBody>
                  <a:tcPr anchor="ctr"/>
                </a:tc>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endParaRPr lang="en-US" altLang="en-US" sz="1000" b="1" dirty="0">
                        <a:latin typeface="Comic Sans MS" panose="030F0702030302020204" pitchFamily="66"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endParaRPr lang="en-US" altLang="en-US" sz="1000" b="1" dirty="0">
                        <a:latin typeface="Comic Sans MS" panose="030F0702030302020204" pitchFamily="66" charset="0"/>
                      </a:endParaRPr>
                    </a:p>
                  </a:txBody>
                  <a:tcPr/>
                </a:tc>
                <a:extLst>
                  <a:ext uri="{0D108BD9-81ED-4DB2-BD59-A6C34878D82A}">
                    <a16:rowId xmlns:a16="http://schemas.microsoft.com/office/drawing/2014/main" val="1340748152"/>
                  </a:ext>
                </a:extLst>
              </a:tr>
              <a:tr h="151619">
                <a:tc>
                  <a:txBody>
                    <a:bodyPr/>
                    <a:lstStyle/>
                    <a:p>
                      <a:pPr marL="0" indent="0" algn="l">
                        <a:buFont typeface="+mj-lt"/>
                        <a:buNone/>
                      </a:pPr>
                      <a:r>
                        <a:rPr lang="en-US" sz="1000" kern="1200" dirty="0">
                          <a:effectLst/>
                          <a:latin typeface="Comic Sans MS" panose="030F0702030302020204" pitchFamily="66" charset="0"/>
                        </a:rPr>
                        <a:t>Did how the sick were cared for change in the Renaissance?</a:t>
                      </a:r>
                      <a:endParaRPr lang="en-US" sz="1000" b="1" dirty="0">
                        <a:latin typeface="Comic Sans MS" panose="030F0702030302020204" pitchFamily="66" charset="0"/>
                        <a:cs typeface="Comic Sans MS"/>
                      </a:endParaRPr>
                    </a:p>
                  </a:txBody>
                  <a:tcPr anchor="ctr"/>
                </a:tc>
                <a:tc>
                  <a:txBody>
                    <a:bodyPr/>
                    <a:lstStyle/>
                    <a:p>
                      <a:pPr marL="0" indent="0" algn="l">
                        <a:buFont typeface="+mj-lt"/>
                        <a:buNone/>
                      </a:pPr>
                      <a:endParaRPr lang="en-US" sz="1000" b="1" dirty="0">
                        <a:latin typeface="Comic Sans MS" panose="030F0702030302020204" pitchFamily="66" charset="0"/>
                        <a:cs typeface="Comic Sans MS"/>
                      </a:endParaRPr>
                    </a:p>
                  </a:txBody>
                  <a:tcPr/>
                </a:tc>
                <a:tc>
                  <a:txBody>
                    <a:bodyPr/>
                    <a:lstStyle/>
                    <a:p>
                      <a:pPr marL="0" indent="0" algn="l">
                        <a:buFont typeface="+mj-lt"/>
                        <a:buNone/>
                      </a:pPr>
                      <a:endParaRPr lang="en-US" sz="1000" b="1" dirty="0">
                        <a:latin typeface="Comic Sans MS" panose="030F0702030302020204" pitchFamily="66" charset="0"/>
                        <a:cs typeface="Comic Sans MS"/>
                      </a:endParaRPr>
                    </a:p>
                  </a:txBody>
                  <a:tcPr/>
                </a:tc>
                <a:extLst>
                  <a:ext uri="{0D108BD9-81ED-4DB2-BD59-A6C34878D82A}">
                    <a16:rowId xmlns:a16="http://schemas.microsoft.com/office/drawing/2014/main" val="2789263144"/>
                  </a:ext>
                </a:extLst>
              </a:tr>
              <a:tr h="0">
                <a:tc>
                  <a:txBody>
                    <a:bodyPr/>
                    <a:lstStyle/>
                    <a:p>
                      <a:pPr marL="0" indent="0" algn="l">
                        <a:buFont typeface="+mj-lt"/>
                        <a:buNone/>
                      </a:pPr>
                      <a:r>
                        <a:rPr lang="en-US" sz="1000" kern="1200" dirty="0">
                          <a:effectLst/>
                          <a:latin typeface="Comic Sans MS" panose="030F0702030302020204" pitchFamily="66" charset="0"/>
                        </a:rPr>
                        <a:t>Did Hospital care change in the Renaissance?</a:t>
                      </a:r>
                      <a:endParaRPr lang="en-US" sz="1000" b="1" dirty="0">
                        <a:latin typeface="Comic Sans MS" panose="030F0702030302020204" pitchFamily="66" charset="0"/>
                        <a:cs typeface="Comic Sans MS"/>
                      </a:endParaRPr>
                    </a:p>
                  </a:txBody>
                  <a:tcPr anchor="ctr"/>
                </a:tc>
                <a:tc>
                  <a:txBody>
                    <a:bodyPr/>
                    <a:lstStyle/>
                    <a:p>
                      <a:pPr marL="0" indent="0" algn="l">
                        <a:buFont typeface="+mj-lt"/>
                        <a:buNone/>
                      </a:pPr>
                      <a:endParaRPr lang="en-US" sz="1000" b="1" dirty="0">
                        <a:latin typeface="Comic Sans MS" panose="030F0702030302020204" pitchFamily="66" charset="0"/>
                        <a:cs typeface="Comic Sans MS"/>
                      </a:endParaRPr>
                    </a:p>
                  </a:txBody>
                  <a:tcPr/>
                </a:tc>
                <a:tc>
                  <a:txBody>
                    <a:bodyPr/>
                    <a:lstStyle/>
                    <a:p>
                      <a:pPr marL="0" indent="0" algn="l">
                        <a:buFont typeface="+mj-lt"/>
                        <a:buNone/>
                      </a:pPr>
                      <a:endParaRPr lang="en-US" sz="1000" b="1" dirty="0">
                        <a:latin typeface="Comic Sans MS" panose="030F0702030302020204" pitchFamily="66" charset="0"/>
                        <a:cs typeface="Comic Sans MS"/>
                      </a:endParaRPr>
                    </a:p>
                  </a:txBody>
                  <a:tcPr/>
                </a:tc>
                <a:extLst>
                  <a:ext uri="{0D108BD9-81ED-4DB2-BD59-A6C34878D82A}">
                    <a16:rowId xmlns:a16="http://schemas.microsoft.com/office/drawing/2014/main" val="687413994"/>
                  </a:ext>
                </a:extLst>
              </a:tr>
              <a:tr h="130664">
                <a:tc>
                  <a:txBody>
                    <a:bodyPr/>
                    <a:lstStyle/>
                    <a:p>
                      <a:pPr marL="0" lvl="0" indent="0">
                        <a:buFont typeface="+mj-lt"/>
                        <a:buNone/>
                      </a:pPr>
                      <a:r>
                        <a:rPr lang="en-GB" sz="1000" kern="1200" dirty="0">
                          <a:effectLst/>
                          <a:latin typeface="Comic Sans MS" panose="030F0702030302020204" pitchFamily="66" charset="0"/>
                        </a:rPr>
                        <a:t>How important was William Harvey in the Renaissance period?</a:t>
                      </a:r>
                      <a:endParaRPr lang="en-GB" sz="1000" b="1" dirty="0">
                        <a:solidFill>
                          <a:schemeClr val="tx1"/>
                        </a:solidFill>
                        <a:latin typeface="Comic Sans MS" panose="030F0702030302020204" pitchFamily="66" charset="0"/>
                      </a:endParaRPr>
                    </a:p>
                  </a:txBody>
                  <a:tcPr anchor="ctr"/>
                </a:tc>
                <a:tc>
                  <a:txBody>
                    <a:bodyPr/>
                    <a:lstStyle/>
                    <a:p>
                      <a:pPr marL="0" lvl="0" indent="0">
                        <a:buFont typeface="+mj-lt"/>
                        <a:buNone/>
                      </a:pPr>
                      <a:endParaRPr lang="en-GB" sz="1000" b="1" dirty="0">
                        <a:solidFill>
                          <a:schemeClr val="tx1"/>
                        </a:solidFill>
                        <a:latin typeface="Comic Sans MS" panose="030F0702030302020204" pitchFamily="66" charset="0"/>
                      </a:endParaRPr>
                    </a:p>
                  </a:txBody>
                  <a:tcPr/>
                </a:tc>
                <a:tc>
                  <a:txBody>
                    <a:bodyPr/>
                    <a:lstStyle/>
                    <a:p>
                      <a:pPr marL="0" lvl="0" indent="0">
                        <a:buFont typeface="+mj-lt"/>
                        <a:buNone/>
                      </a:pPr>
                      <a:endParaRPr lang="en-GB" sz="1000" b="1" dirty="0">
                        <a:solidFill>
                          <a:schemeClr val="tx1"/>
                        </a:solidFill>
                        <a:latin typeface="Comic Sans MS" panose="030F0702030302020204" pitchFamily="66" charset="0"/>
                      </a:endParaRPr>
                    </a:p>
                  </a:txBody>
                  <a:tcPr/>
                </a:tc>
                <a:extLst>
                  <a:ext uri="{0D108BD9-81ED-4DB2-BD59-A6C34878D82A}">
                    <a16:rowId xmlns:a16="http://schemas.microsoft.com/office/drawing/2014/main" val="464909231"/>
                  </a:ext>
                </a:extLst>
              </a:tr>
              <a:tr h="153524">
                <a:tc>
                  <a:txBody>
                    <a:bodyPr/>
                    <a:lstStyle/>
                    <a:p>
                      <a:pPr marL="0" lvl="0" indent="0">
                        <a:buFont typeface="+mj-lt"/>
                        <a:buNone/>
                      </a:pPr>
                      <a:r>
                        <a:rPr lang="en-GB" sz="1000" dirty="0">
                          <a:latin typeface="Comic Sans MS" panose="030F0702030302020204" pitchFamily="66" charset="0"/>
                        </a:rPr>
                        <a:t>How did Renaissance England deal with the Great Plague?</a:t>
                      </a:r>
                      <a:endParaRPr lang="en-GB" sz="1000" b="1" dirty="0">
                        <a:solidFill>
                          <a:schemeClr val="tx1"/>
                        </a:solidFill>
                        <a:latin typeface="Comic Sans MS" panose="030F0702030302020204" pitchFamily="66" charset="0"/>
                      </a:endParaRPr>
                    </a:p>
                  </a:txBody>
                  <a:tcPr anchor="ctr"/>
                </a:tc>
                <a:tc>
                  <a:txBody>
                    <a:bodyPr/>
                    <a:lstStyle/>
                    <a:p>
                      <a:pPr marL="0" lvl="0" indent="0">
                        <a:buFont typeface="+mj-lt"/>
                        <a:buNone/>
                      </a:pPr>
                      <a:endParaRPr lang="en-GB" sz="1000" b="1" dirty="0">
                        <a:solidFill>
                          <a:schemeClr val="tx1"/>
                        </a:solidFill>
                        <a:latin typeface="Comic Sans MS" panose="030F0702030302020204" pitchFamily="66" charset="0"/>
                      </a:endParaRPr>
                    </a:p>
                  </a:txBody>
                  <a:tcPr/>
                </a:tc>
                <a:tc>
                  <a:txBody>
                    <a:bodyPr/>
                    <a:lstStyle/>
                    <a:p>
                      <a:pPr marL="0" lvl="0" indent="0">
                        <a:buFont typeface="+mj-lt"/>
                        <a:buNone/>
                      </a:pPr>
                      <a:endParaRPr lang="en-GB" sz="1000" b="1" dirty="0">
                        <a:solidFill>
                          <a:schemeClr val="tx1"/>
                        </a:solidFill>
                        <a:latin typeface="Comic Sans MS" panose="030F0702030302020204" pitchFamily="66" charset="0"/>
                      </a:endParaRPr>
                    </a:p>
                  </a:txBody>
                  <a:tcPr/>
                </a:tc>
                <a:extLst>
                  <a:ext uri="{0D108BD9-81ED-4DB2-BD59-A6C34878D82A}">
                    <a16:rowId xmlns:a16="http://schemas.microsoft.com/office/drawing/2014/main" val="718363979"/>
                  </a:ext>
                </a:extLst>
              </a:tr>
              <a:tr h="166859">
                <a:tc>
                  <a:txBody>
                    <a:bodyPr/>
                    <a:lstStyle/>
                    <a:p>
                      <a:pPr marL="0" indent="0" algn="l">
                        <a:buFont typeface="+mj-lt"/>
                        <a:buNone/>
                      </a:pPr>
                      <a:r>
                        <a:rPr lang="en-GB" sz="1000" dirty="0">
                          <a:latin typeface="Comic Sans MS" panose="030F0702030302020204" pitchFamily="66" charset="0"/>
                        </a:rPr>
                        <a:t>What significant medical developments were there between 1700-1900? </a:t>
                      </a:r>
                      <a:endParaRPr lang="en-US" sz="1000" b="1" dirty="0">
                        <a:solidFill>
                          <a:schemeClr val="tx1"/>
                        </a:solidFill>
                        <a:latin typeface="Comic Sans MS" panose="030F0702030302020204" pitchFamily="66" charset="0"/>
                        <a:cs typeface="Comic Sans MS"/>
                      </a:endParaRPr>
                    </a:p>
                  </a:txBody>
                  <a:tcPr marL="74295" marR="74295" marT="37148" marB="37148" anchor="ctr"/>
                </a:tc>
                <a:tc>
                  <a:txBody>
                    <a:bodyPr/>
                    <a:lstStyle/>
                    <a:p>
                      <a:pPr marL="0" indent="0" algn="l">
                        <a:buFont typeface="+mj-lt"/>
                        <a:buNone/>
                      </a:pPr>
                      <a:endParaRPr lang="en-US" sz="1000" b="1" dirty="0">
                        <a:solidFill>
                          <a:schemeClr val="tx1"/>
                        </a:solidFill>
                        <a:latin typeface="Comic Sans MS" panose="030F0702030302020204" pitchFamily="66" charset="0"/>
                        <a:cs typeface="Comic Sans MS"/>
                      </a:endParaRPr>
                    </a:p>
                  </a:txBody>
                  <a:tcPr marL="74295" marR="74295" marT="37148" marB="37148"/>
                </a:tc>
                <a:tc>
                  <a:txBody>
                    <a:bodyPr/>
                    <a:lstStyle/>
                    <a:p>
                      <a:pPr marL="0" indent="0" algn="l">
                        <a:buFont typeface="+mj-lt"/>
                        <a:buNone/>
                      </a:pPr>
                      <a:endParaRPr lang="en-US" sz="1000" b="1" dirty="0">
                        <a:solidFill>
                          <a:schemeClr val="tx1"/>
                        </a:solidFill>
                        <a:latin typeface="Comic Sans MS" panose="030F0702030302020204" pitchFamily="66" charset="0"/>
                        <a:cs typeface="Comic Sans MS"/>
                      </a:endParaRPr>
                    </a:p>
                  </a:txBody>
                  <a:tcPr marL="74295" marR="74295" marT="37148" marB="37148"/>
                </a:tc>
                <a:extLst>
                  <a:ext uri="{0D108BD9-81ED-4DB2-BD59-A6C34878D82A}">
                    <a16:rowId xmlns:a16="http://schemas.microsoft.com/office/drawing/2014/main" val="2447425108"/>
                  </a:ext>
                </a:extLst>
              </a:tr>
              <a:tr h="0">
                <a:tc>
                  <a:txBody>
                    <a:bodyPr/>
                    <a:lstStyle/>
                    <a:p>
                      <a:pPr marL="0" indent="0" algn="l">
                        <a:buFont typeface="+mj-lt"/>
                        <a:buNone/>
                      </a:pPr>
                      <a:r>
                        <a:rPr lang="en-GB" sz="1000" dirty="0">
                          <a:latin typeface="Comic Sans MS" panose="030F0702030302020204" pitchFamily="66" charset="0"/>
                        </a:rPr>
                        <a:t>How significant was Edward Jenner’s discovery of the smallpox vaccine in the prevention of disease? </a:t>
                      </a:r>
                      <a:endParaRPr lang="en-US" sz="1000" b="1" kern="1200" dirty="0">
                        <a:solidFill>
                          <a:schemeClr val="dk1"/>
                        </a:solidFill>
                        <a:effectLst/>
                        <a:latin typeface="Comic Sans MS" panose="030F0702030302020204" pitchFamily="66" charset="0"/>
                        <a:ea typeface="+mn-ea"/>
                        <a:cs typeface="+mn-cs"/>
                      </a:endParaRPr>
                    </a:p>
                  </a:txBody>
                  <a:tcPr marL="74295" marR="74295" marT="37148" marB="37148" anchor="ctr"/>
                </a:tc>
                <a:tc>
                  <a:txBody>
                    <a:bodyPr/>
                    <a:lstStyle/>
                    <a:p>
                      <a:pPr marL="0" indent="0" algn="l">
                        <a:buFont typeface="+mj-lt"/>
                        <a:buNone/>
                      </a:pPr>
                      <a:endParaRPr lang="en-US" sz="1000" b="1" kern="1200" dirty="0">
                        <a:solidFill>
                          <a:schemeClr val="dk1"/>
                        </a:solidFill>
                        <a:effectLst/>
                        <a:latin typeface="Comic Sans MS" panose="030F0702030302020204" pitchFamily="66" charset="0"/>
                        <a:ea typeface="+mn-ea"/>
                        <a:cs typeface="+mn-cs"/>
                      </a:endParaRPr>
                    </a:p>
                  </a:txBody>
                  <a:tcPr marL="74295" marR="74295" marT="37148" marB="37148"/>
                </a:tc>
                <a:tc>
                  <a:txBody>
                    <a:bodyPr/>
                    <a:lstStyle/>
                    <a:p>
                      <a:pPr marL="0" indent="0" algn="l">
                        <a:buFont typeface="+mj-lt"/>
                        <a:buNone/>
                      </a:pPr>
                      <a:endParaRPr lang="en-US" sz="1000" b="1" kern="1200" dirty="0">
                        <a:solidFill>
                          <a:schemeClr val="dk1"/>
                        </a:solidFill>
                        <a:effectLst/>
                        <a:latin typeface="Comic Sans MS" panose="030F0702030302020204" pitchFamily="66" charset="0"/>
                        <a:ea typeface="+mn-ea"/>
                        <a:cs typeface="+mn-cs"/>
                      </a:endParaRPr>
                    </a:p>
                  </a:txBody>
                  <a:tcPr marL="74295" marR="74295" marT="37148" marB="37148"/>
                </a:tc>
                <a:extLst>
                  <a:ext uri="{0D108BD9-81ED-4DB2-BD59-A6C34878D82A}">
                    <a16:rowId xmlns:a16="http://schemas.microsoft.com/office/drawing/2014/main" val="1365208353"/>
                  </a:ext>
                </a:extLst>
              </a:tr>
              <a:tr h="151617">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r>
                        <a:rPr lang="en-GB" sz="1000" u="none" strike="noStrike" kern="1200" dirty="0">
                          <a:effectLst/>
                          <a:latin typeface="Comic Sans MS" panose="030F0702030302020204" pitchFamily="66" charset="0"/>
                        </a:rPr>
                        <a:t>How significant was John Snow’s discovery about the causes of Cholera? </a:t>
                      </a:r>
                      <a:r>
                        <a:rPr lang="en-GB" sz="1000" kern="1200" dirty="0">
                          <a:effectLst/>
                          <a:latin typeface="Comic Sans MS" panose="030F0702030302020204" pitchFamily="66" charset="0"/>
                        </a:rPr>
                        <a:t>​</a:t>
                      </a:r>
                      <a:endParaRPr lang="en-US" altLang="en-US" sz="1000" b="1" dirty="0">
                        <a:latin typeface="Comic Sans MS" panose="030F0702030302020204" pitchFamily="66" charset="0"/>
                        <a:cs typeface="Times New Roman"/>
                      </a:endParaRPr>
                    </a:p>
                  </a:txBody>
                  <a:tcPr marL="74295" marR="74295" marT="37148" marB="37148" anchor="ctr"/>
                </a:tc>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endParaRPr lang="en-US" altLang="en-US" sz="1000" b="1" dirty="0">
                        <a:latin typeface="Comic Sans MS" panose="030F0702030302020204" pitchFamily="66" charset="0"/>
                        <a:cs typeface="Times New Roman"/>
                      </a:endParaRPr>
                    </a:p>
                  </a:txBody>
                  <a:tcPr marL="74295" marR="74295" marT="37148" marB="37148"/>
                </a:tc>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endParaRPr lang="en-US" altLang="en-US" sz="1000" b="1" dirty="0">
                        <a:latin typeface="Comic Sans MS" panose="030F0702030302020204" pitchFamily="66" charset="0"/>
                        <a:cs typeface="Times New Roman"/>
                      </a:endParaRPr>
                    </a:p>
                  </a:txBody>
                  <a:tcPr marL="74295" marR="74295" marT="37148" marB="37148"/>
                </a:tc>
                <a:extLst>
                  <a:ext uri="{0D108BD9-81ED-4DB2-BD59-A6C34878D82A}">
                    <a16:rowId xmlns:a16="http://schemas.microsoft.com/office/drawing/2014/main" val="4028832965"/>
                  </a:ext>
                </a:extLst>
              </a:tr>
              <a:tr h="201146">
                <a:tc>
                  <a:txBody>
                    <a:bodyPr/>
                    <a:lstStyle/>
                    <a:p>
                      <a:pPr marL="0" indent="0" algn="l">
                        <a:buFont typeface="+mj-lt"/>
                        <a:buNone/>
                      </a:pPr>
                      <a:r>
                        <a:rPr lang="en-US" sz="1000" kern="1200" dirty="0">
                          <a:effectLst/>
                          <a:latin typeface="Comic Sans MS" panose="030F0702030302020204" pitchFamily="66" charset="0"/>
                        </a:rPr>
                        <a:t>What was Germ</a:t>
                      </a:r>
                      <a:r>
                        <a:rPr lang="en-US" sz="1000" kern="1200" baseline="0" dirty="0">
                          <a:effectLst/>
                          <a:latin typeface="Comic Sans MS" panose="030F0702030302020204" pitchFamily="66" charset="0"/>
                        </a:rPr>
                        <a:t> Theory and how was it developed?</a:t>
                      </a:r>
                      <a:endParaRPr lang="en-US" sz="1000" b="1" dirty="0">
                        <a:latin typeface="Comic Sans MS" panose="030F0702030302020204" pitchFamily="66" charset="0"/>
                        <a:cs typeface="Comic Sans MS"/>
                      </a:endParaRPr>
                    </a:p>
                  </a:txBody>
                  <a:tcPr marL="74295" marR="74295" marT="37148" marB="37148" anchor="ctr"/>
                </a:tc>
                <a:tc>
                  <a:txBody>
                    <a:bodyPr/>
                    <a:lstStyle/>
                    <a:p>
                      <a:pPr marL="0" indent="0" algn="l">
                        <a:buFont typeface="+mj-lt"/>
                        <a:buNone/>
                      </a:pPr>
                      <a:endParaRPr lang="en-US" sz="1000" b="1" dirty="0">
                        <a:latin typeface="Comic Sans MS" panose="030F0702030302020204" pitchFamily="66" charset="0"/>
                        <a:cs typeface="Comic Sans MS"/>
                      </a:endParaRPr>
                    </a:p>
                  </a:txBody>
                  <a:tcPr marL="74295" marR="74295" marT="37148" marB="37148"/>
                </a:tc>
                <a:tc>
                  <a:txBody>
                    <a:bodyPr/>
                    <a:lstStyle/>
                    <a:p>
                      <a:pPr marL="0" indent="0" algn="l">
                        <a:buFont typeface="+mj-lt"/>
                        <a:buNone/>
                      </a:pPr>
                      <a:endParaRPr lang="en-US" sz="1000" b="1" dirty="0">
                        <a:latin typeface="Comic Sans MS" panose="030F0702030302020204" pitchFamily="66" charset="0"/>
                        <a:cs typeface="Comic Sans MS"/>
                      </a:endParaRPr>
                    </a:p>
                  </a:txBody>
                  <a:tcPr marL="74295" marR="74295" marT="37148" marB="37148"/>
                </a:tc>
                <a:extLst>
                  <a:ext uri="{0D108BD9-81ED-4DB2-BD59-A6C34878D82A}">
                    <a16:rowId xmlns:a16="http://schemas.microsoft.com/office/drawing/2014/main" val="12653285"/>
                  </a:ext>
                </a:extLst>
              </a:tr>
              <a:tr h="164950">
                <a:tc>
                  <a:txBody>
                    <a:bodyPr/>
                    <a:lstStyle/>
                    <a:p>
                      <a:pPr marL="0" indent="0" algn="l">
                        <a:buFont typeface="+mj-lt"/>
                        <a:buNone/>
                      </a:pPr>
                      <a:r>
                        <a:rPr lang="en-US" sz="1000" dirty="0">
                          <a:latin typeface="Comic Sans MS" panose="030F0702030302020204" pitchFamily="66" charset="0"/>
                        </a:rPr>
                        <a:t>How significant</a:t>
                      </a:r>
                      <a:r>
                        <a:rPr lang="en-US" sz="1000" baseline="0" dirty="0">
                          <a:latin typeface="Comic Sans MS" panose="030F0702030302020204" pitchFamily="66" charset="0"/>
                        </a:rPr>
                        <a:t> was the discovery of Germ Theory?</a:t>
                      </a:r>
                      <a:endParaRPr lang="en-US" sz="1000" b="1" dirty="0">
                        <a:latin typeface="Comic Sans MS" panose="030F0702030302020204" pitchFamily="66" charset="0"/>
                        <a:cs typeface="Comic Sans MS"/>
                      </a:endParaRPr>
                    </a:p>
                  </a:txBody>
                  <a:tcPr marL="74295" marR="74295" marT="37148" marB="37148" anchor="ctr"/>
                </a:tc>
                <a:tc>
                  <a:txBody>
                    <a:bodyPr/>
                    <a:lstStyle/>
                    <a:p>
                      <a:pPr marL="0" indent="0" algn="l">
                        <a:buFont typeface="+mj-lt"/>
                        <a:buNone/>
                      </a:pPr>
                      <a:endParaRPr lang="en-US" sz="1000" b="1" dirty="0">
                        <a:latin typeface="Comic Sans MS" panose="030F0702030302020204" pitchFamily="66" charset="0"/>
                        <a:cs typeface="Comic Sans MS"/>
                      </a:endParaRPr>
                    </a:p>
                  </a:txBody>
                  <a:tcPr marL="74295" marR="74295" marT="37148" marB="37148"/>
                </a:tc>
                <a:tc>
                  <a:txBody>
                    <a:bodyPr/>
                    <a:lstStyle/>
                    <a:p>
                      <a:pPr marL="0" indent="0" algn="l">
                        <a:buFont typeface="+mj-lt"/>
                        <a:buNone/>
                      </a:pPr>
                      <a:endParaRPr lang="en-US" sz="1000" b="1" dirty="0">
                        <a:latin typeface="Comic Sans MS" panose="030F0702030302020204" pitchFamily="66" charset="0"/>
                        <a:cs typeface="Comic Sans MS"/>
                      </a:endParaRPr>
                    </a:p>
                  </a:txBody>
                  <a:tcPr marL="74295" marR="74295" marT="37148" marB="37148"/>
                </a:tc>
                <a:extLst>
                  <a:ext uri="{0D108BD9-81ED-4DB2-BD59-A6C34878D82A}">
                    <a16:rowId xmlns:a16="http://schemas.microsoft.com/office/drawing/2014/main" val="3975698002"/>
                  </a:ext>
                </a:extLst>
              </a:tr>
              <a:tr h="147804">
                <a:tc>
                  <a:txBody>
                    <a:bodyPr/>
                    <a:lstStyle/>
                    <a:p>
                      <a:pPr marL="0" indent="0" algn="l">
                        <a:buFont typeface="+mj-lt"/>
                        <a:buNone/>
                      </a:pPr>
                      <a:r>
                        <a:rPr lang="en-US" sz="1000" kern="1200" dirty="0">
                          <a:effectLst/>
                          <a:latin typeface="Comic Sans MS" panose="030F0702030302020204" pitchFamily="66" charset="0"/>
                        </a:rPr>
                        <a:t>Did Hospital care change between</a:t>
                      </a:r>
                      <a:r>
                        <a:rPr lang="en-US" sz="1000" kern="1200" baseline="0" dirty="0">
                          <a:effectLst/>
                          <a:latin typeface="Comic Sans MS" panose="030F0702030302020204" pitchFamily="66" charset="0"/>
                        </a:rPr>
                        <a:t> 1700-1900</a:t>
                      </a:r>
                      <a:r>
                        <a:rPr lang="en-US" sz="1000" kern="1200" dirty="0">
                          <a:effectLst/>
                          <a:latin typeface="Comic Sans MS" panose="030F0702030302020204" pitchFamily="66" charset="0"/>
                        </a:rPr>
                        <a:t>?</a:t>
                      </a:r>
                      <a:endParaRPr lang="en-US" sz="1000" b="1" dirty="0">
                        <a:latin typeface="Comic Sans MS" panose="030F0702030302020204" pitchFamily="66" charset="0"/>
                        <a:cs typeface="Comic Sans MS"/>
                      </a:endParaRPr>
                    </a:p>
                  </a:txBody>
                  <a:tcPr marL="74295" marR="74295" marT="37148" marB="37148" anchor="ctr"/>
                </a:tc>
                <a:tc>
                  <a:txBody>
                    <a:bodyPr/>
                    <a:lstStyle/>
                    <a:p>
                      <a:pPr marL="0" indent="0" algn="l">
                        <a:buFont typeface="+mj-lt"/>
                        <a:buNone/>
                      </a:pPr>
                      <a:endParaRPr lang="en-US" sz="1000" b="1" dirty="0">
                        <a:latin typeface="Comic Sans MS" panose="030F0702030302020204" pitchFamily="66" charset="0"/>
                        <a:cs typeface="Comic Sans MS"/>
                      </a:endParaRPr>
                    </a:p>
                  </a:txBody>
                  <a:tcPr marL="74295" marR="74295" marT="37148" marB="37148"/>
                </a:tc>
                <a:tc>
                  <a:txBody>
                    <a:bodyPr/>
                    <a:lstStyle/>
                    <a:p>
                      <a:pPr marL="0" indent="0" algn="l">
                        <a:buFont typeface="+mj-lt"/>
                        <a:buNone/>
                      </a:pPr>
                      <a:endParaRPr lang="en-US" sz="1000" b="1" dirty="0">
                        <a:latin typeface="Comic Sans MS" panose="030F0702030302020204" pitchFamily="66" charset="0"/>
                        <a:cs typeface="Comic Sans MS"/>
                      </a:endParaRPr>
                    </a:p>
                  </a:txBody>
                  <a:tcPr marL="74295" marR="74295" marT="37148" marB="37148"/>
                </a:tc>
                <a:extLst>
                  <a:ext uri="{0D108BD9-81ED-4DB2-BD59-A6C34878D82A}">
                    <a16:rowId xmlns:a16="http://schemas.microsoft.com/office/drawing/2014/main" val="529110718"/>
                  </a:ext>
                </a:extLst>
              </a:tr>
              <a:tr h="102083">
                <a:tc>
                  <a:txBody>
                    <a:bodyPr/>
                    <a:lstStyle/>
                    <a:p>
                      <a:pPr marL="0" lvl="0" indent="0">
                        <a:buFont typeface="+mj-lt"/>
                        <a:buNone/>
                      </a:pPr>
                      <a:r>
                        <a:rPr lang="en-GB" sz="1000" kern="1200" dirty="0">
                          <a:effectLst/>
                          <a:latin typeface="Comic Sans MS" panose="030F0702030302020204" pitchFamily="66" charset="0"/>
                        </a:rPr>
                        <a:t>How far</a:t>
                      </a:r>
                      <a:r>
                        <a:rPr lang="en-GB" sz="1000" kern="1200" baseline="0" dirty="0">
                          <a:effectLst/>
                          <a:latin typeface="Comic Sans MS" panose="030F0702030302020204" pitchFamily="66" charset="0"/>
                        </a:rPr>
                        <a:t> did surgery develop 1700-1900?</a:t>
                      </a:r>
                      <a:endParaRPr lang="en-GB" sz="1000" b="1" dirty="0">
                        <a:solidFill>
                          <a:schemeClr val="tx1"/>
                        </a:solidFill>
                        <a:latin typeface="Comic Sans MS" panose="030F0702030302020204" pitchFamily="66" charset="0"/>
                      </a:endParaRPr>
                    </a:p>
                  </a:txBody>
                  <a:tcPr marL="74295" marR="74295" marT="37148" marB="37148" anchor="ctr"/>
                </a:tc>
                <a:tc>
                  <a:txBody>
                    <a:bodyPr/>
                    <a:lstStyle/>
                    <a:p>
                      <a:pPr marL="0" lvl="0" indent="0">
                        <a:buFont typeface="+mj-lt"/>
                        <a:buNone/>
                      </a:pPr>
                      <a:endParaRPr lang="en-GB" sz="1000" b="1" dirty="0">
                        <a:solidFill>
                          <a:schemeClr val="tx1"/>
                        </a:solidFill>
                        <a:latin typeface="Comic Sans MS" panose="030F0702030302020204" pitchFamily="66" charset="0"/>
                      </a:endParaRPr>
                    </a:p>
                  </a:txBody>
                  <a:tcPr marL="74295" marR="74295" marT="37148" marB="37148"/>
                </a:tc>
                <a:tc>
                  <a:txBody>
                    <a:bodyPr/>
                    <a:lstStyle/>
                    <a:p>
                      <a:pPr marL="0" lvl="0" indent="0">
                        <a:buFont typeface="+mj-lt"/>
                        <a:buNone/>
                      </a:pPr>
                      <a:endParaRPr lang="en-GB" sz="1000" b="1" dirty="0">
                        <a:solidFill>
                          <a:schemeClr val="tx1"/>
                        </a:solidFill>
                        <a:latin typeface="Comic Sans MS" panose="030F0702030302020204" pitchFamily="66" charset="0"/>
                      </a:endParaRPr>
                    </a:p>
                  </a:txBody>
                  <a:tcPr marL="74295" marR="74295" marT="37148" marB="37148"/>
                </a:tc>
                <a:extLst>
                  <a:ext uri="{0D108BD9-81ED-4DB2-BD59-A6C34878D82A}">
                    <a16:rowId xmlns:a16="http://schemas.microsoft.com/office/drawing/2014/main" val="926615232"/>
                  </a:ext>
                </a:extLst>
              </a:tr>
              <a:tr h="103987">
                <a:tc>
                  <a:txBody>
                    <a:bodyPr/>
                    <a:lstStyle/>
                    <a:p>
                      <a:pPr marL="0" lvl="0" indent="0">
                        <a:buFont typeface="+mj-lt"/>
                        <a:buNone/>
                      </a:pPr>
                      <a:r>
                        <a:rPr lang="en-GB" sz="1000" dirty="0">
                          <a:latin typeface="Comic Sans MS" panose="030F0702030302020204" pitchFamily="66" charset="0"/>
                        </a:rPr>
                        <a:t>To what extent did Public Health change?</a:t>
                      </a:r>
                      <a:endParaRPr lang="en-GB" sz="1000" b="1" dirty="0">
                        <a:solidFill>
                          <a:schemeClr val="tx1"/>
                        </a:solidFill>
                        <a:latin typeface="Comic Sans MS" panose="030F0702030302020204" pitchFamily="66" charset="0"/>
                      </a:endParaRPr>
                    </a:p>
                  </a:txBody>
                  <a:tcPr marL="74295" marR="74295" marT="37148" marB="37148" anchor="ctr"/>
                </a:tc>
                <a:tc>
                  <a:txBody>
                    <a:bodyPr/>
                    <a:lstStyle/>
                    <a:p>
                      <a:pPr marL="0" lvl="0" indent="0">
                        <a:buFont typeface="+mj-lt"/>
                        <a:buNone/>
                      </a:pPr>
                      <a:endParaRPr lang="en-GB" sz="1000" b="1" dirty="0">
                        <a:solidFill>
                          <a:schemeClr val="tx1"/>
                        </a:solidFill>
                        <a:latin typeface="Comic Sans MS" panose="030F0702030302020204" pitchFamily="66" charset="0"/>
                      </a:endParaRPr>
                    </a:p>
                  </a:txBody>
                  <a:tcPr marL="74295" marR="74295" marT="37148" marB="37148"/>
                </a:tc>
                <a:tc>
                  <a:txBody>
                    <a:bodyPr/>
                    <a:lstStyle/>
                    <a:p>
                      <a:pPr marL="0" lvl="0" indent="0">
                        <a:buFont typeface="+mj-lt"/>
                        <a:buNone/>
                      </a:pPr>
                      <a:endParaRPr lang="en-GB" sz="1000" b="1" dirty="0">
                        <a:solidFill>
                          <a:schemeClr val="tx1"/>
                        </a:solidFill>
                        <a:latin typeface="Comic Sans MS" panose="030F0702030302020204" pitchFamily="66" charset="0"/>
                      </a:endParaRPr>
                    </a:p>
                  </a:txBody>
                  <a:tcPr marL="74295" marR="74295" marT="37148" marB="37148"/>
                </a:tc>
                <a:extLst>
                  <a:ext uri="{0D108BD9-81ED-4DB2-BD59-A6C34878D82A}">
                    <a16:rowId xmlns:a16="http://schemas.microsoft.com/office/drawing/2014/main" val="3616378794"/>
                  </a:ext>
                </a:extLst>
              </a:tr>
              <a:tr h="163041">
                <a:tc>
                  <a:txBody>
                    <a:bodyPr/>
                    <a:lstStyle/>
                    <a:p>
                      <a:pPr marL="0" indent="0" algn="l">
                        <a:buFont typeface="+mj-lt"/>
                        <a:buNone/>
                      </a:pPr>
                      <a:r>
                        <a:rPr lang="en-GB" sz="1000" dirty="0">
                          <a:latin typeface="Comic Sans MS" panose="030F0702030302020204" pitchFamily="66" charset="0"/>
                        </a:rPr>
                        <a:t>Why has the understanding of the causes of illness and disease improved in modern medicine? </a:t>
                      </a:r>
                    </a:p>
                  </a:txBody>
                  <a:tcPr marL="74295" marR="74295" marT="37148" marB="37148" anchor="ctr"/>
                </a:tc>
                <a:tc>
                  <a:txBody>
                    <a:bodyPr/>
                    <a:lstStyle/>
                    <a:p>
                      <a:pPr marL="0" indent="0" algn="l">
                        <a:buFont typeface="+mj-lt"/>
                        <a:buNone/>
                      </a:pPr>
                      <a:endParaRPr lang="en-GB" sz="1000" dirty="0">
                        <a:latin typeface="Comic Sans MS" panose="030F0702030302020204" pitchFamily="66" charset="0"/>
                      </a:endParaRPr>
                    </a:p>
                  </a:txBody>
                  <a:tcPr marL="74295" marR="74295" marT="37148" marB="37148"/>
                </a:tc>
                <a:tc>
                  <a:txBody>
                    <a:bodyPr/>
                    <a:lstStyle/>
                    <a:p>
                      <a:pPr marL="0" indent="0" algn="l">
                        <a:buFont typeface="+mj-lt"/>
                        <a:buNone/>
                      </a:pPr>
                      <a:endParaRPr lang="en-GB" sz="1000" dirty="0">
                        <a:latin typeface="Comic Sans MS" panose="030F0702030302020204" pitchFamily="66" charset="0"/>
                      </a:endParaRPr>
                    </a:p>
                  </a:txBody>
                  <a:tcPr marL="74295" marR="74295" marT="37148" marB="37148"/>
                </a:tc>
                <a:extLst>
                  <a:ext uri="{0D108BD9-81ED-4DB2-BD59-A6C34878D82A}">
                    <a16:rowId xmlns:a16="http://schemas.microsoft.com/office/drawing/2014/main" val="3628182484"/>
                  </a:ext>
                </a:extLst>
              </a:tr>
              <a:tr h="183995">
                <a:tc>
                  <a:txBody>
                    <a:bodyPr/>
                    <a:lstStyle/>
                    <a:p>
                      <a:pPr marL="0" indent="0" algn="l">
                        <a:buFont typeface="+mj-lt"/>
                        <a:buNone/>
                      </a:pPr>
                      <a:r>
                        <a:rPr lang="en-GB" sz="1000" dirty="0">
                          <a:latin typeface="Comic Sans MS" panose="030F0702030302020204" pitchFamily="66" charset="0"/>
                        </a:rPr>
                        <a:t>Why does the diagnosis and prevention of disease and infection improve in Modern medicine? </a:t>
                      </a:r>
                    </a:p>
                  </a:txBody>
                  <a:tcPr marL="74295" marR="74295" marT="37148" marB="37148" anchor="ctr"/>
                </a:tc>
                <a:tc>
                  <a:txBody>
                    <a:bodyPr/>
                    <a:lstStyle/>
                    <a:p>
                      <a:pPr marL="0" indent="0" algn="l">
                        <a:buFont typeface="+mj-lt"/>
                        <a:buNone/>
                      </a:pPr>
                      <a:endParaRPr lang="en-GB" sz="1000" dirty="0">
                        <a:latin typeface="Comic Sans MS" panose="030F0702030302020204" pitchFamily="66" charset="0"/>
                      </a:endParaRPr>
                    </a:p>
                  </a:txBody>
                  <a:tcPr marL="74295" marR="74295" marT="37148" marB="37148"/>
                </a:tc>
                <a:tc>
                  <a:txBody>
                    <a:bodyPr/>
                    <a:lstStyle/>
                    <a:p>
                      <a:pPr marL="0" indent="0" algn="l">
                        <a:buFont typeface="+mj-lt"/>
                        <a:buNone/>
                      </a:pPr>
                      <a:endParaRPr lang="en-GB" sz="1000" dirty="0">
                        <a:latin typeface="Comic Sans MS" panose="030F0702030302020204" pitchFamily="66" charset="0"/>
                      </a:endParaRPr>
                    </a:p>
                  </a:txBody>
                  <a:tcPr marL="74295" marR="74295" marT="37148" marB="37148"/>
                </a:tc>
                <a:extLst>
                  <a:ext uri="{0D108BD9-81ED-4DB2-BD59-A6C34878D82A}">
                    <a16:rowId xmlns:a16="http://schemas.microsoft.com/office/drawing/2014/main" val="3313421673"/>
                  </a:ext>
                </a:extLst>
              </a:tr>
              <a:tr h="138274">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r>
                        <a:rPr lang="en-US" altLang="en-US" sz="1000" baseline="0" dirty="0">
                          <a:latin typeface="Comic Sans MS" panose="030F0702030302020204" pitchFamily="66" charset="0"/>
                        </a:rPr>
                        <a:t>How have treatments in Modern medicine improved?</a:t>
                      </a:r>
                      <a:endParaRPr lang="en-US" altLang="en-US" sz="1000" b="0" dirty="0">
                        <a:latin typeface="Comic Sans MS" panose="030F0702030302020204" pitchFamily="66" charset="0"/>
                        <a:cs typeface="Times New Roman"/>
                      </a:endParaRPr>
                    </a:p>
                  </a:txBody>
                  <a:tcPr marL="74295" marR="74295" marT="37148" marB="37148" anchor="ctr"/>
                </a:tc>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endParaRPr lang="en-US" altLang="en-US" sz="1000" b="0" dirty="0">
                        <a:latin typeface="Comic Sans MS" panose="030F0702030302020204" pitchFamily="66" charset="0"/>
                        <a:cs typeface="Times New Roman"/>
                      </a:endParaRPr>
                    </a:p>
                  </a:txBody>
                  <a:tcPr marL="74295" marR="74295" marT="37148" marB="37148"/>
                </a:tc>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endParaRPr lang="en-US" altLang="en-US" sz="1000" b="0" dirty="0">
                        <a:latin typeface="Comic Sans MS" panose="030F0702030302020204" pitchFamily="66" charset="0"/>
                        <a:cs typeface="Times New Roman"/>
                      </a:endParaRPr>
                    </a:p>
                  </a:txBody>
                  <a:tcPr marL="74295" marR="74295" marT="37148" marB="37148"/>
                </a:tc>
                <a:extLst>
                  <a:ext uri="{0D108BD9-81ED-4DB2-BD59-A6C34878D82A}">
                    <a16:rowId xmlns:a16="http://schemas.microsoft.com/office/drawing/2014/main" val="4222062565"/>
                  </a:ext>
                </a:extLst>
              </a:tr>
              <a:tr h="187803">
                <a:tc>
                  <a:txBody>
                    <a:bodyPr/>
                    <a:lstStyle/>
                    <a:p>
                      <a:pPr marL="0" indent="0" algn="l">
                        <a:buFont typeface="+mj-lt"/>
                        <a:buNone/>
                      </a:pPr>
                      <a:r>
                        <a:rPr lang="en-US" sz="1000" dirty="0">
                          <a:latin typeface="Comic Sans MS" panose="030F0702030302020204" pitchFamily="66" charset="0"/>
                        </a:rPr>
                        <a:t>Why</a:t>
                      </a:r>
                      <a:r>
                        <a:rPr lang="en-US" sz="1000" baseline="0" dirty="0">
                          <a:latin typeface="Comic Sans MS" panose="030F0702030302020204" pitchFamily="66" charset="0"/>
                        </a:rPr>
                        <a:t> was the development of penicillin so significant for modern medicine?</a:t>
                      </a:r>
                      <a:endParaRPr lang="en-US" sz="1000" b="0" dirty="0">
                        <a:latin typeface="Comic Sans MS" panose="030F0702030302020204" pitchFamily="66" charset="0"/>
                        <a:cs typeface="Comic Sans MS"/>
                      </a:endParaRPr>
                    </a:p>
                  </a:txBody>
                  <a:tcPr marL="74295" marR="74295" marT="37148" marB="37148" anchor="ctr"/>
                </a:tc>
                <a:tc>
                  <a:txBody>
                    <a:bodyPr/>
                    <a:lstStyle/>
                    <a:p>
                      <a:pPr marL="0" indent="0" algn="l">
                        <a:buFont typeface="+mj-lt"/>
                        <a:buNone/>
                      </a:pPr>
                      <a:endParaRPr lang="en-US" sz="1000" b="0" dirty="0">
                        <a:latin typeface="Comic Sans MS" panose="030F0702030302020204" pitchFamily="66" charset="0"/>
                        <a:cs typeface="Comic Sans MS"/>
                      </a:endParaRPr>
                    </a:p>
                  </a:txBody>
                  <a:tcPr marL="74295" marR="74295" marT="37148" marB="37148"/>
                </a:tc>
                <a:tc>
                  <a:txBody>
                    <a:bodyPr/>
                    <a:lstStyle/>
                    <a:p>
                      <a:pPr marL="0" indent="0" algn="l">
                        <a:buFont typeface="+mj-lt"/>
                        <a:buNone/>
                      </a:pPr>
                      <a:endParaRPr lang="en-US" sz="1000" b="0" dirty="0">
                        <a:latin typeface="Comic Sans MS" panose="030F0702030302020204" pitchFamily="66" charset="0"/>
                        <a:cs typeface="Comic Sans MS"/>
                      </a:endParaRPr>
                    </a:p>
                  </a:txBody>
                  <a:tcPr marL="74295" marR="74295" marT="37148" marB="37148"/>
                </a:tc>
                <a:extLst>
                  <a:ext uri="{0D108BD9-81ED-4DB2-BD59-A6C34878D82A}">
                    <a16:rowId xmlns:a16="http://schemas.microsoft.com/office/drawing/2014/main" val="2853560349"/>
                  </a:ext>
                </a:extLst>
              </a:tr>
              <a:tr h="132557">
                <a:tc>
                  <a:txBody>
                    <a:bodyPr/>
                    <a:lstStyle/>
                    <a:p>
                      <a:pPr marL="0" indent="0" algn="l">
                        <a:buFont typeface="+mj-lt"/>
                        <a:buNone/>
                      </a:pPr>
                      <a:r>
                        <a:rPr lang="en-US" sz="1000" dirty="0">
                          <a:latin typeface="Comic Sans MS" panose="030F0702030302020204" pitchFamily="66" charset="0"/>
                        </a:rPr>
                        <a:t>How has</a:t>
                      </a:r>
                      <a:r>
                        <a:rPr lang="en-US" sz="1000" baseline="0" dirty="0">
                          <a:latin typeface="Comic Sans MS" panose="030F0702030302020204" pitchFamily="66" charset="0"/>
                        </a:rPr>
                        <a:t> access to medical treatment changed since 1900?</a:t>
                      </a:r>
                      <a:endParaRPr lang="en-US" sz="1000" b="0" dirty="0">
                        <a:latin typeface="Comic Sans MS" panose="030F0702030302020204" pitchFamily="66" charset="0"/>
                        <a:cs typeface="Comic Sans MS"/>
                      </a:endParaRPr>
                    </a:p>
                  </a:txBody>
                  <a:tcPr marL="74295" marR="74295" marT="37148" marB="37148" anchor="ctr"/>
                </a:tc>
                <a:tc>
                  <a:txBody>
                    <a:bodyPr/>
                    <a:lstStyle/>
                    <a:p>
                      <a:pPr marL="0" indent="0" algn="l">
                        <a:buFont typeface="+mj-lt"/>
                        <a:buNone/>
                      </a:pPr>
                      <a:endParaRPr lang="en-US" sz="1000" b="0" dirty="0">
                        <a:latin typeface="Comic Sans MS" panose="030F0702030302020204" pitchFamily="66" charset="0"/>
                        <a:cs typeface="Comic Sans MS"/>
                      </a:endParaRPr>
                    </a:p>
                  </a:txBody>
                  <a:tcPr marL="74295" marR="74295" marT="37148" marB="37148"/>
                </a:tc>
                <a:tc>
                  <a:txBody>
                    <a:bodyPr/>
                    <a:lstStyle/>
                    <a:p>
                      <a:pPr marL="0" indent="0" algn="l">
                        <a:buFont typeface="+mj-lt"/>
                        <a:buNone/>
                      </a:pPr>
                      <a:endParaRPr lang="en-US" sz="1000" b="0" dirty="0">
                        <a:latin typeface="Comic Sans MS" panose="030F0702030302020204" pitchFamily="66" charset="0"/>
                        <a:cs typeface="Comic Sans MS"/>
                      </a:endParaRPr>
                    </a:p>
                  </a:txBody>
                  <a:tcPr marL="74295" marR="74295" marT="37148" marB="37148"/>
                </a:tc>
                <a:extLst>
                  <a:ext uri="{0D108BD9-81ED-4DB2-BD59-A6C34878D82A}">
                    <a16:rowId xmlns:a16="http://schemas.microsoft.com/office/drawing/2014/main" val="3687769537"/>
                  </a:ext>
                </a:extLst>
              </a:tr>
              <a:tr h="102857">
                <a:tc>
                  <a:txBody>
                    <a:bodyPr/>
                    <a:lstStyle/>
                    <a:p>
                      <a:pPr marL="0" indent="0" algn="l">
                        <a:buFont typeface="+mj-lt"/>
                        <a:buNone/>
                      </a:pPr>
                      <a:r>
                        <a:rPr lang="en-US" sz="1000" dirty="0">
                          <a:latin typeface="Comic Sans MS" panose="030F0702030302020204" pitchFamily="66" charset="0"/>
                        </a:rPr>
                        <a:t>Case study on lung</a:t>
                      </a:r>
                      <a:r>
                        <a:rPr lang="en-US" sz="1000" baseline="0" dirty="0">
                          <a:latin typeface="Comic Sans MS" panose="030F0702030302020204" pitchFamily="66" charset="0"/>
                        </a:rPr>
                        <a:t> cancer</a:t>
                      </a:r>
                      <a:endParaRPr lang="en-US" sz="1000" b="0" dirty="0">
                        <a:latin typeface="Comic Sans MS" panose="030F0702030302020204" pitchFamily="66" charset="0"/>
                        <a:cs typeface="Comic Sans MS"/>
                      </a:endParaRPr>
                    </a:p>
                  </a:txBody>
                  <a:tcPr marL="74295" marR="74295" marT="37148" marB="37148" anchor="ctr"/>
                </a:tc>
                <a:tc>
                  <a:txBody>
                    <a:bodyPr/>
                    <a:lstStyle/>
                    <a:p>
                      <a:pPr marL="0" indent="0" algn="l">
                        <a:buFont typeface="+mj-lt"/>
                        <a:buNone/>
                      </a:pPr>
                      <a:endParaRPr lang="en-US" sz="1000" b="0" dirty="0">
                        <a:latin typeface="Comic Sans MS" panose="030F0702030302020204" pitchFamily="66" charset="0"/>
                        <a:cs typeface="Comic Sans MS"/>
                      </a:endParaRPr>
                    </a:p>
                  </a:txBody>
                  <a:tcPr marL="74295" marR="74295" marT="37148" marB="37148"/>
                </a:tc>
                <a:tc>
                  <a:txBody>
                    <a:bodyPr/>
                    <a:lstStyle/>
                    <a:p>
                      <a:pPr marL="0" indent="0" algn="l">
                        <a:buFont typeface="+mj-lt"/>
                        <a:buNone/>
                      </a:pPr>
                      <a:endParaRPr lang="en-US" sz="1000" b="0" dirty="0">
                        <a:latin typeface="Comic Sans MS" panose="030F0702030302020204" pitchFamily="66" charset="0"/>
                        <a:cs typeface="Comic Sans MS"/>
                      </a:endParaRPr>
                    </a:p>
                  </a:txBody>
                  <a:tcPr marL="74295" marR="74295" marT="37148" marB="37148"/>
                </a:tc>
                <a:extLst>
                  <a:ext uri="{0D108BD9-81ED-4DB2-BD59-A6C34878D82A}">
                    <a16:rowId xmlns:a16="http://schemas.microsoft.com/office/drawing/2014/main" val="2636910063"/>
                  </a:ext>
                </a:extLst>
              </a:tr>
            </a:tbl>
          </a:graphicData>
        </a:graphic>
      </p:graphicFrame>
    </p:spTree>
    <p:extLst>
      <p:ext uri="{BB962C8B-B14F-4D97-AF65-F5344CB8AC3E}">
        <p14:creationId xmlns:p14="http://schemas.microsoft.com/office/powerpoint/2010/main" val="38538415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a:extLst>
              <a:ext uri="{FF2B5EF4-FFF2-40B4-BE49-F238E27FC236}">
                <a16:creationId xmlns:a16="http://schemas.microsoft.com/office/drawing/2014/main" id="{80B4C35A-059E-469F-B09F-6C570FE135A7}"/>
              </a:ext>
            </a:extLst>
          </p:cNvPr>
          <p:cNvGraphicFramePr>
            <a:graphicFrameLocks/>
          </p:cNvGraphicFramePr>
          <p:nvPr/>
        </p:nvGraphicFramePr>
        <p:xfrm>
          <a:off x="380999" y="1571618"/>
          <a:ext cx="11077576" cy="2346960"/>
        </p:xfrm>
        <a:graphic>
          <a:graphicData uri="http://schemas.openxmlformats.org/drawingml/2006/table">
            <a:tbl>
              <a:tblPr firstRow="1" bandRow="1">
                <a:tableStyleId>{5940675A-B579-460E-94D1-54222C63F5DA}</a:tableStyleId>
              </a:tblPr>
              <a:tblGrid>
                <a:gridCol w="6496051">
                  <a:extLst>
                    <a:ext uri="{9D8B030D-6E8A-4147-A177-3AD203B41FA5}">
                      <a16:colId xmlns:a16="http://schemas.microsoft.com/office/drawing/2014/main" val="4235804684"/>
                    </a:ext>
                  </a:extLst>
                </a:gridCol>
                <a:gridCol w="886884">
                  <a:extLst>
                    <a:ext uri="{9D8B030D-6E8A-4147-A177-3AD203B41FA5}">
                      <a16:colId xmlns:a16="http://schemas.microsoft.com/office/drawing/2014/main" val="89801337"/>
                    </a:ext>
                  </a:extLst>
                </a:gridCol>
                <a:gridCol w="3694641">
                  <a:extLst>
                    <a:ext uri="{9D8B030D-6E8A-4147-A177-3AD203B41FA5}">
                      <a16:colId xmlns:a16="http://schemas.microsoft.com/office/drawing/2014/main" val="3784431209"/>
                    </a:ext>
                  </a:extLst>
                </a:gridCol>
              </a:tblGrid>
              <a:tr h="269386">
                <a:tc>
                  <a:txBody>
                    <a:bodyPr/>
                    <a:lstStyle/>
                    <a:p>
                      <a:pPr marL="0" indent="0" algn="ctr">
                        <a:buFont typeface="+mj-lt"/>
                        <a:buNone/>
                      </a:pPr>
                      <a:r>
                        <a:rPr lang="en-US" sz="1000" b="1" dirty="0">
                          <a:solidFill>
                            <a:schemeClr val="tx1"/>
                          </a:solidFill>
                          <a:latin typeface="Comic Sans MS" panose="030F0702030302020204" pitchFamily="66" charset="0"/>
                          <a:cs typeface="Comic Sans MS"/>
                        </a:rPr>
                        <a:t>Medicine on the Western Front - Revision topic list</a:t>
                      </a:r>
                    </a:p>
                  </a:txBody>
                  <a:tcPr/>
                </a:tc>
                <a:tc>
                  <a:txBody>
                    <a:bodyPr/>
                    <a:lstStyle/>
                    <a:p>
                      <a:pPr marL="0" indent="0" algn="l">
                        <a:buFont typeface="+mj-lt"/>
                        <a:buNone/>
                      </a:pPr>
                      <a:r>
                        <a:rPr lang="en-US" sz="1000" b="1" dirty="0">
                          <a:solidFill>
                            <a:schemeClr val="tx1"/>
                          </a:solidFill>
                          <a:latin typeface="Comic Sans MS" panose="030F0702030302020204" pitchFamily="66" charset="0"/>
                          <a:cs typeface="Comic Sans MS"/>
                        </a:rPr>
                        <a:t>Revision completed</a:t>
                      </a:r>
                    </a:p>
                  </a:txBody>
                  <a:tcPr/>
                </a:tc>
                <a:tc>
                  <a:txBody>
                    <a:bodyPr/>
                    <a:lstStyle/>
                    <a:p>
                      <a:pPr marL="0" indent="0" algn="l">
                        <a:buFont typeface="+mj-lt"/>
                        <a:buNone/>
                      </a:pPr>
                      <a:r>
                        <a:rPr lang="en-US" sz="1000" b="1" dirty="0">
                          <a:solidFill>
                            <a:schemeClr val="tx1"/>
                          </a:solidFill>
                          <a:latin typeface="Comic Sans MS" panose="030F0702030302020204" pitchFamily="66" charset="0"/>
                          <a:cs typeface="Comic Sans MS"/>
                        </a:rPr>
                        <a:t>Summary of revision taken place – ‘just reading my notes is not enough!’</a:t>
                      </a:r>
                    </a:p>
                  </a:txBody>
                  <a:tcPr/>
                </a:tc>
                <a:extLst>
                  <a:ext uri="{0D108BD9-81ED-4DB2-BD59-A6C34878D82A}">
                    <a16:rowId xmlns:a16="http://schemas.microsoft.com/office/drawing/2014/main" val="129036630"/>
                  </a:ext>
                </a:extLst>
              </a:tr>
              <a:tr h="235439">
                <a:tc>
                  <a:txBody>
                    <a:bodyPr/>
                    <a:lstStyle/>
                    <a:p>
                      <a:pPr marL="0" indent="0" algn="l">
                        <a:buFont typeface="+mj-lt"/>
                        <a:buNone/>
                      </a:pPr>
                      <a:r>
                        <a:rPr lang="en-US" sz="1000" b="1" dirty="0">
                          <a:solidFill>
                            <a:schemeClr val="tx1"/>
                          </a:solidFill>
                          <a:latin typeface="Comic Sans MS" panose="030F0702030302020204" pitchFamily="66" charset="0"/>
                          <a:cs typeface="Comic Sans MS"/>
                        </a:rPr>
                        <a:t>Trenches</a:t>
                      </a:r>
                    </a:p>
                  </a:txBody>
                  <a:tcPr anchor="ctr"/>
                </a:tc>
                <a:tc>
                  <a:txBody>
                    <a:bodyPr/>
                    <a:lstStyle/>
                    <a:p>
                      <a:pPr marL="0" indent="0" algn="l">
                        <a:buFont typeface="+mj-lt"/>
                        <a:buNone/>
                      </a:pPr>
                      <a:endParaRPr lang="en-US" sz="1000" dirty="0">
                        <a:solidFill>
                          <a:schemeClr val="tx1"/>
                        </a:solidFill>
                        <a:latin typeface="Comic Sans MS" panose="030F0702030302020204" pitchFamily="66" charset="0"/>
                        <a:cs typeface="Comic Sans MS"/>
                      </a:endParaRPr>
                    </a:p>
                  </a:txBody>
                  <a:tcPr/>
                </a:tc>
                <a:tc>
                  <a:txBody>
                    <a:bodyPr/>
                    <a:lstStyle/>
                    <a:p>
                      <a:pPr marL="0" indent="0" algn="l">
                        <a:buFont typeface="+mj-lt"/>
                        <a:buNone/>
                      </a:pPr>
                      <a:endParaRPr lang="en-US" sz="1000" dirty="0">
                        <a:solidFill>
                          <a:schemeClr val="tx1"/>
                        </a:solidFill>
                        <a:latin typeface="Comic Sans MS" panose="030F0702030302020204" pitchFamily="66" charset="0"/>
                        <a:cs typeface="Comic Sans MS"/>
                      </a:endParaRPr>
                    </a:p>
                  </a:txBody>
                  <a:tcPr/>
                </a:tc>
                <a:extLst>
                  <a:ext uri="{0D108BD9-81ED-4DB2-BD59-A6C34878D82A}">
                    <a16:rowId xmlns:a16="http://schemas.microsoft.com/office/drawing/2014/main" val="3494161277"/>
                  </a:ext>
                </a:extLst>
              </a:tr>
              <a:tr h="163049">
                <a:tc>
                  <a:txBody>
                    <a:bodyPr/>
                    <a:lstStyle/>
                    <a:p>
                      <a:pPr marL="0" indent="0" algn="l">
                        <a:buFont typeface="+mj-lt"/>
                        <a:buNone/>
                      </a:pPr>
                      <a:r>
                        <a:rPr lang="en-US" sz="1000" b="1" dirty="0">
                          <a:latin typeface="Comic Sans MS" panose="030F0702030302020204" pitchFamily="66" charset="0"/>
                          <a:cs typeface="Comic Sans MS"/>
                        </a:rPr>
                        <a:t>Battle Case Studies: Somme, Cambrai, Arras and </a:t>
                      </a:r>
                      <a:r>
                        <a:rPr lang="en-US" sz="1000" b="1" dirty="0" err="1">
                          <a:latin typeface="Comic Sans MS" panose="030F0702030302020204" pitchFamily="66" charset="0"/>
                          <a:cs typeface="Comic Sans MS"/>
                        </a:rPr>
                        <a:t>Yrpres</a:t>
                      </a:r>
                      <a:endParaRPr lang="en-US" sz="1000" b="1" dirty="0">
                        <a:latin typeface="Comic Sans MS" panose="030F0702030302020204" pitchFamily="66" charset="0"/>
                        <a:cs typeface="Comic Sans MS"/>
                      </a:endParaRPr>
                    </a:p>
                  </a:txBody>
                  <a:tcPr anchor="ctr"/>
                </a:tc>
                <a:tc>
                  <a:txBody>
                    <a:bodyPr/>
                    <a:lstStyle/>
                    <a:p>
                      <a:pPr marL="0" indent="0" algn="l">
                        <a:buFont typeface="+mj-lt"/>
                        <a:buNone/>
                      </a:pPr>
                      <a:endParaRPr lang="en-US" sz="1000" b="1" dirty="0">
                        <a:latin typeface="Comic Sans MS" panose="030F0702030302020204" pitchFamily="66" charset="0"/>
                        <a:cs typeface="Comic Sans MS"/>
                      </a:endParaRPr>
                    </a:p>
                  </a:txBody>
                  <a:tcPr/>
                </a:tc>
                <a:tc>
                  <a:txBody>
                    <a:bodyPr/>
                    <a:lstStyle/>
                    <a:p>
                      <a:pPr marL="0" indent="0" algn="l">
                        <a:buFont typeface="+mj-lt"/>
                        <a:buNone/>
                      </a:pPr>
                      <a:endParaRPr lang="en-US" sz="1000" b="1" dirty="0">
                        <a:latin typeface="Comic Sans MS" panose="030F0702030302020204" pitchFamily="66" charset="0"/>
                        <a:cs typeface="Comic Sans MS"/>
                      </a:endParaRPr>
                    </a:p>
                  </a:txBody>
                  <a:tcPr/>
                </a:tc>
                <a:extLst>
                  <a:ext uri="{0D108BD9-81ED-4DB2-BD59-A6C34878D82A}">
                    <a16:rowId xmlns:a16="http://schemas.microsoft.com/office/drawing/2014/main" val="1317034208"/>
                  </a:ext>
                </a:extLst>
              </a:tr>
              <a:tr h="185909">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r>
                        <a:rPr lang="en-US" altLang="en-US" sz="1000" b="1" dirty="0">
                          <a:latin typeface="Comic Sans MS" panose="030F0702030302020204" pitchFamily="66" charset="0"/>
                        </a:rPr>
                        <a:t>Medical problems in the trenches</a:t>
                      </a:r>
                    </a:p>
                  </a:txBody>
                  <a:tcPr anchor="ctr"/>
                </a:tc>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endParaRPr lang="en-US" altLang="en-US" sz="1000" b="1" dirty="0">
                        <a:latin typeface="Comic Sans MS" panose="030F0702030302020204" pitchFamily="66"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endParaRPr lang="en-US" altLang="en-US" sz="1000" b="1" dirty="0">
                        <a:latin typeface="Comic Sans MS" panose="030F0702030302020204" pitchFamily="66" charset="0"/>
                      </a:endParaRPr>
                    </a:p>
                  </a:txBody>
                  <a:tcPr/>
                </a:tc>
                <a:extLst>
                  <a:ext uri="{0D108BD9-81ED-4DB2-BD59-A6C34878D82A}">
                    <a16:rowId xmlns:a16="http://schemas.microsoft.com/office/drawing/2014/main" val="2018985153"/>
                  </a:ext>
                </a:extLst>
              </a:tr>
              <a:tr h="0">
                <a:tc>
                  <a:txBody>
                    <a:bodyPr/>
                    <a:lstStyle/>
                    <a:p>
                      <a:pPr marL="0" indent="0" algn="l">
                        <a:buFont typeface="+mj-lt"/>
                        <a:buNone/>
                      </a:pPr>
                      <a:r>
                        <a:rPr lang="en-US" sz="1000" b="1" dirty="0">
                          <a:latin typeface="Comic Sans MS" panose="030F0702030302020204" pitchFamily="66" charset="0"/>
                          <a:cs typeface="Comic Sans MS"/>
                        </a:rPr>
                        <a:t>Wounds and infection in the trenches</a:t>
                      </a:r>
                    </a:p>
                  </a:txBody>
                  <a:tcPr anchor="ctr"/>
                </a:tc>
                <a:tc>
                  <a:txBody>
                    <a:bodyPr/>
                    <a:lstStyle/>
                    <a:p>
                      <a:pPr marL="0" indent="0" algn="l">
                        <a:buFont typeface="+mj-lt"/>
                        <a:buNone/>
                      </a:pPr>
                      <a:endParaRPr lang="en-US" sz="1000" b="1" dirty="0">
                        <a:latin typeface="Comic Sans MS" panose="030F0702030302020204" pitchFamily="66" charset="0"/>
                        <a:cs typeface="Comic Sans MS"/>
                      </a:endParaRPr>
                    </a:p>
                  </a:txBody>
                  <a:tcPr/>
                </a:tc>
                <a:tc>
                  <a:txBody>
                    <a:bodyPr/>
                    <a:lstStyle/>
                    <a:p>
                      <a:pPr marL="0" indent="0" algn="l">
                        <a:buFont typeface="+mj-lt"/>
                        <a:buNone/>
                      </a:pPr>
                      <a:endParaRPr lang="en-US" sz="1000" b="1" dirty="0">
                        <a:latin typeface="Comic Sans MS" panose="030F0702030302020204" pitchFamily="66" charset="0"/>
                        <a:cs typeface="Comic Sans MS"/>
                      </a:endParaRPr>
                    </a:p>
                  </a:txBody>
                  <a:tcPr/>
                </a:tc>
                <a:extLst>
                  <a:ext uri="{0D108BD9-81ED-4DB2-BD59-A6C34878D82A}">
                    <a16:rowId xmlns:a16="http://schemas.microsoft.com/office/drawing/2014/main" val="2293967819"/>
                  </a:ext>
                </a:extLst>
              </a:tr>
              <a:tr h="212579">
                <a:tc>
                  <a:txBody>
                    <a:bodyPr/>
                    <a:lstStyle/>
                    <a:p>
                      <a:pPr marL="0" indent="0" algn="l">
                        <a:buFont typeface="+mj-lt"/>
                        <a:buNone/>
                      </a:pPr>
                      <a:r>
                        <a:rPr lang="en-US" sz="1000" b="1" dirty="0">
                          <a:latin typeface="Comic Sans MS" panose="030F0702030302020204" pitchFamily="66" charset="0"/>
                          <a:cs typeface="Comic Sans MS"/>
                        </a:rPr>
                        <a:t>Chain of evacuation</a:t>
                      </a:r>
                    </a:p>
                  </a:txBody>
                  <a:tcPr anchor="ctr"/>
                </a:tc>
                <a:tc>
                  <a:txBody>
                    <a:bodyPr/>
                    <a:lstStyle/>
                    <a:p>
                      <a:pPr marL="0" indent="0" algn="l">
                        <a:buFont typeface="+mj-lt"/>
                        <a:buNone/>
                      </a:pPr>
                      <a:endParaRPr lang="en-US" sz="1000" b="1" dirty="0">
                        <a:latin typeface="Comic Sans MS" panose="030F0702030302020204" pitchFamily="66" charset="0"/>
                        <a:cs typeface="Comic Sans MS"/>
                      </a:endParaRPr>
                    </a:p>
                  </a:txBody>
                  <a:tcPr/>
                </a:tc>
                <a:tc>
                  <a:txBody>
                    <a:bodyPr/>
                    <a:lstStyle/>
                    <a:p>
                      <a:pPr marL="0" indent="0" algn="l">
                        <a:buFont typeface="+mj-lt"/>
                        <a:buNone/>
                      </a:pPr>
                      <a:endParaRPr lang="en-US" sz="1000" b="1" dirty="0">
                        <a:latin typeface="Comic Sans MS" panose="030F0702030302020204" pitchFamily="66" charset="0"/>
                        <a:cs typeface="Comic Sans MS"/>
                      </a:endParaRPr>
                    </a:p>
                  </a:txBody>
                  <a:tcPr/>
                </a:tc>
                <a:extLst>
                  <a:ext uri="{0D108BD9-81ED-4DB2-BD59-A6C34878D82A}">
                    <a16:rowId xmlns:a16="http://schemas.microsoft.com/office/drawing/2014/main" val="2976361349"/>
                  </a:ext>
                </a:extLst>
              </a:tr>
              <a:tr h="140189">
                <a:tc>
                  <a:txBody>
                    <a:bodyPr/>
                    <a:lstStyle/>
                    <a:p>
                      <a:pPr marL="0" indent="0" algn="l">
                        <a:buFont typeface="+mj-lt"/>
                        <a:buNone/>
                      </a:pPr>
                      <a:r>
                        <a:rPr lang="en-US" sz="1000" b="1" dirty="0">
                          <a:solidFill>
                            <a:schemeClr val="tx1"/>
                          </a:solidFill>
                          <a:latin typeface="Comic Sans MS" panose="030F0702030302020204" pitchFamily="66" charset="0"/>
                          <a:cs typeface="Comic Sans MS"/>
                        </a:rPr>
                        <a:t>Medical staff on the Western Front</a:t>
                      </a:r>
                    </a:p>
                  </a:txBody>
                  <a:tcPr anchor="ctr"/>
                </a:tc>
                <a:tc>
                  <a:txBody>
                    <a:bodyPr/>
                    <a:lstStyle/>
                    <a:p>
                      <a:pPr marL="0" indent="0" algn="l">
                        <a:buFont typeface="+mj-lt"/>
                        <a:buNone/>
                      </a:pPr>
                      <a:endParaRPr lang="en-US" sz="1000" dirty="0">
                        <a:solidFill>
                          <a:schemeClr val="tx1"/>
                        </a:solidFill>
                        <a:latin typeface="Comic Sans MS" panose="030F0702030302020204" pitchFamily="66" charset="0"/>
                        <a:cs typeface="Comic Sans MS"/>
                      </a:endParaRPr>
                    </a:p>
                  </a:txBody>
                  <a:tcPr/>
                </a:tc>
                <a:tc>
                  <a:txBody>
                    <a:bodyPr/>
                    <a:lstStyle/>
                    <a:p>
                      <a:pPr marL="0" indent="0" algn="l">
                        <a:buFont typeface="+mj-lt"/>
                        <a:buNone/>
                      </a:pPr>
                      <a:endParaRPr lang="en-US" sz="1000" dirty="0">
                        <a:solidFill>
                          <a:schemeClr val="tx1"/>
                        </a:solidFill>
                        <a:latin typeface="Comic Sans MS" panose="030F0702030302020204" pitchFamily="66" charset="0"/>
                        <a:cs typeface="Comic Sans MS"/>
                      </a:endParaRPr>
                    </a:p>
                  </a:txBody>
                  <a:tcPr/>
                </a:tc>
                <a:extLst>
                  <a:ext uri="{0D108BD9-81ED-4DB2-BD59-A6C34878D82A}">
                    <a16:rowId xmlns:a16="http://schemas.microsoft.com/office/drawing/2014/main" val="4089237858"/>
                  </a:ext>
                </a:extLst>
              </a:tr>
              <a:tr h="153524">
                <a:tc>
                  <a:txBody>
                    <a:bodyPr/>
                    <a:lstStyle/>
                    <a:p>
                      <a:pPr marL="0" indent="0" algn="l">
                        <a:buFont typeface="+mj-lt"/>
                        <a:buNone/>
                      </a:pPr>
                      <a:r>
                        <a:rPr lang="en-US" sz="1000" b="1" kern="1200" dirty="0">
                          <a:solidFill>
                            <a:schemeClr val="dk1"/>
                          </a:solidFill>
                          <a:effectLst/>
                          <a:latin typeface="Comic Sans MS" panose="030F0702030302020204" pitchFamily="66" charset="0"/>
                          <a:ea typeface="+mn-ea"/>
                          <a:cs typeface="+mn-cs"/>
                        </a:rPr>
                        <a:t>Existing treatments at the beginning of the war</a:t>
                      </a:r>
                    </a:p>
                  </a:txBody>
                  <a:tcPr anchor="ctr"/>
                </a:tc>
                <a:tc>
                  <a:txBody>
                    <a:bodyPr/>
                    <a:lstStyle/>
                    <a:p>
                      <a:pPr marL="0" indent="0" algn="l">
                        <a:buFont typeface="+mj-lt"/>
                        <a:buNone/>
                      </a:pPr>
                      <a:endParaRPr lang="en-US" sz="1000" b="1" kern="1200" dirty="0">
                        <a:solidFill>
                          <a:schemeClr val="dk1"/>
                        </a:solidFill>
                        <a:effectLst/>
                        <a:latin typeface="Comic Sans MS" panose="030F0702030302020204" pitchFamily="66" charset="0"/>
                        <a:ea typeface="+mn-ea"/>
                        <a:cs typeface="+mn-cs"/>
                      </a:endParaRPr>
                    </a:p>
                  </a:txBody>
                  <a:tcPr/>
                </a:tc>
                <a:tc>
                  <a:txBody>
                    <a:bodyPr/>
                    <a:lstStyle/>
                    <a:p>
                      <a:pPr marL="0" indent="0" algn="l">
                        <a:buFont typeface="+mj-lt"/>
                        <a:buNone/>
                      </a:pPr>
                      <a:endParaRPr lang="en-US" sz="1000" b="1" kern="1200" dirty="0">
                        <a:solidFill>
                          <a:schemeClr val="dk1"/>
                        </a:solidFill>
                        <a:effectLst/>
                        <a:latin typeface="Comic Sans MS" panose="030F0702030302020204" pitchFamily="66" charset="0"/>
                        <a:ea typeface="+mn-ea"/>
                        <a:cs typeface="+mn-cs"/>
                      </a:endParaRPr>
                    </a:p>
                  </a:txBody>
                  <a:tcPr/>
                </a:tc>
                <a:extLst>
                  <a:ext uri="{0D108BD9-81ED-4DB2-BD59-A6C34878D82A}">
                    <a16:rowId xmlns:a16="http://schemas.microsoft.com/office/drawing/2014/main" val="1472977101"/>
                  </a:ext>
                </a:extLst>
              </a:tr>
              <a:tr h="166859">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r>
                        <a:rPr lang="en-US" altLang="en-US" sz="1000" b="1" dirty="0">
                          <a:latin typeface="Comic Sans MS" panose="030F0702030302020204" pitchFamily="66" charset="0"/>
                        </a:rPr>
                        <a:t>New treatments developed during the war.</a:t>
                      </a:r>
                    </a:p>
                  </a:txBody>
                  <a:tcPr anchor="ctr"/>
                </a:tc>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endParaRPr lang="en-US" altLang="en-US" sz="1000" b="1" dirty="0">
                        <a:latin typeface="Comic Sans MS" panose="030F0702030302020204" pitchFamily="66"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 typeface="+mj-lt"/>
                        <a:buNone/>
                        <a:tabLst/>
                        <a:defRPr/>
                      </a:pPr>
                      <a:endParaRPr lang="en-US" altLang="en-US" sz="1000" b="1" dirty="0">
                        <a:latin typeface="Comic Sans MS" panose="030F0702030302020204" pitchFamily="66" charset="0"/>
                      </a:endParaRPr>
                    </a:p>
                  </a:txBody>
                  <a:tcPr/>
                </a:tc>
                <a:extLst>
                  <a:ext uri="{0D108BD9-81ED-4DB2-BD59-A6C34878D82A}">
                    <a16:rowId xmlns:a16="http://schemas.microsoft.com/office/drawing/2014/main" val="1340748152"/>
                  </a:ext>
                </a:extLst>
              </a:tr>
            </a:tbl>
          </a:graphicData>
        </a:graphic>
      </p:graphicFrame>
    </p:spTree>
    <p:extLst>
      <p:ext uri="{BB962C8B-B14F-4D97-AF65-F5344CB8AC3E}">
        <p14:creationId xmlns:p14="http://schemas.microsoft.com/office/powerpoint/2010/main" val="14076703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40200" y="91126"/>
            <a:ext cx="4522630" cy="276999"/>
          </a:xfrm>
          <a:prstGeom prst="rect">
            <a:avLst/>
          </a:prstGeom>
          <a:noFill/>
        </p:spPr>
        <p:txBody>
          <a:bodyPr wrap="square" rtlCol="0">
            <a:spAutoFit/>
          </a:bodyPr>
          <a:lstStyle/>
          <a:p>
            <a:pPr algn="ctr"/>
            <a:r>
              <a:rPr lang="en-US" sz="1200" b="1" u="sng" dirty="0">
                <a:latin typeface="Comic Sans MS"/>
                <a:cs typeface="Comic Sans MS"/>
              </a:rPr>
              <a:t>Medicine through time revision</a:t>
            </a:r>
          </a:p>
        </p:txBody>
      </p:sp>
      <p:sp>
        <p:nvSpPr>
          <p:cNvPr id="5" name="Isosceles Triangle 4"/>
          <p:cNvSpPr/>
          <p:nvPr/>
        </p:nvSpPr>
        <p:spPr>
          <a:xfrm>
            <a:off x="2685635" y="1626405"/>
            <a:ext cx="1626289" cy="1230929"/>
          </a:xfrm>
          <a:prstGeom prst="triangle">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800" dirty="0">
                <a:solidFill>
                  <a:srgbClr val="000000"/>
                </a:solidFill>
                <a:latin typeface="Comic Sans MS"/>
                <a:cs typeface="Comic Sans MS"/>
              </a:rPr>
              <a:t>Medieval medicine</a:t>
            </a:r>
          </a:p>
          <a:p>
            <a:pPr algn="ctr"/>
            <a:r>
              <a:rPr lang="en-US" sz="800" dirty="0">
                <a:solidFill>
                  <a:srgbClr val="000000"/>
                </a:solidFill>
                <a:latin typeface="Comic Sans MS"/>
                <a:cs typeface="Comic Sans MS"/>
              </a:rPr>
              <a:t>c.1250-1500</a:t>
            </a:r>
          </a:p>
        </p:txBody>
      </p:sp>
      <p:sp>
        <p:nvSpPr>
          <p:cNvPr id="6" name="TextBox 5"/>
          <p:cNvSpPr txBox="1"/>
          <p:nvPr/>
        </p:nvSpPr>
        <p:spPr>
          <a:xfrm>
            <a:off x="4311924" y="2714295"/>
            <a:ext cx="975773" cy="553998"/>
          </a:xfrm>
          <a:prstGeom prst="rect">
            <a:avLst/>
          </a:prstGeom>
          <a:noFill/>
        </p:spPr>
        <p:txBody>
          <a:bodyPr wrap="square" rtlCol="0">
            <a:spAutoFit/>
          </a:bodyPr>
          <a:lstStyle/>
          <a:p>
            <a:r>
              <a:rPr lang="en-US" sz="1000" dirty="0">
                <a:latin typeface="Comic Sans MS"/>
                <a:cs typeface="Comic Sans MS"/>
              </a:rPr>
              <a:t>Treatment of disease and illness</a:t>
            </a:r>
          </a:p>
        </p:txBody>
      </p:sp>
      <p:sp>
        <p:nvSpPr>
          <p:cNvPr id="7" name="TextBox 6"/>
          <p:cNvSpPr txBox="1"/>
          <p:nvPr/>
        </p:nvSpPr>
        <p:spPr>
          <a:xfrm>
            <a:off x="1846774" y="2857333"/>
            <a:ext cx="975773" cy="553998"/>
          </a:xfrm>
          <a:prstGeom prst="rect">
            <a:avLst/>
          </a:prstGeom>
          <a:noFill/>
        </p:spPr>
        <p:txBody>
          <a:bodyPr wrap="square" rtlCol="0">
            <a:spAutoFit/>
          </a:bodyPr>
          <a:lstStyle/>
          <a:p>
            <a:r>
              <a:rPr lang="en-US" sz="1000" dirty="0">
                <a:latin typeface="Comic Sans MS"/>
                <a:cs typeface="Comic Sans MS"/>
              </a:rPr>
              <a:t>Prevention of disease and illness</a:t>
            </a:r>
          </a:p>
        </p:txBody>
      </p:sp>
      <p:sp>
        <p:nvSpPr>
          <p:cNvPr id="8" name="TextBox 7"/>
          <p:cNvSpPr txBox="1"/>
          <p:nvPr/>
        </p:nvSpPr>
        <p:spPr>
          <a:xfrm>
            <a:off x="3191785" y="942367"/>
            <a:ext cx="975773" cy="707886"/>
          </a:xfrm>
          <a:prstGeom prst="rect">
            <a:avLst/>
          </a:prstGeom>
          <a:noFill/>
        </p:spPr>
        <p:txBody>
          <a:bodyPr wrap="square" rtlCol="0">
            <a:spAutoFit/>
          </a:bodyPr>
          <a:lstStyle/>
          <a:p>
            <a:r>
              <a:rPr lang="en-US" sz="1000" dirty="0">
                <a:latin typeface="Comic Sans MS"/>
                <a:cs typeface="Comic Sans MS"/>
              </a:rPr>
              <a:t>Ideas about the causes of disease and illness</a:t>
            </a:r>
          </a:p>
        </p:txBody>
      </p:sp>
      <p:sp>
        <p:nvSpPr>
          <p:cNvPr id="9" name="Isosceles Triangle 8"/>
          <p:cNvSpPr/>
          <p:nvPr/>
        </p:nvSpPr>
        <p:spPr>
          <a:xfrm>
            <a:off x="7494802" y="1672871"/>
            <a:ext cx="1626289" cy="1230929"/>
          </a:xfrm>
          <a:prstGeom prst="triangle">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800" dirty="0">
                <a:solidFill>
                  <a:srgbClr val="000000"/>
                </a:solidFill>
                <a:latin typeface="Comic Sans MS"/>
                <a:cs typeface="Comic Sans MS"/>
              </a:rPr>
              <a:t>Renaissance medicine</a:t>
            </a:r>
          </a:p>
          <a:p>
            <a:pPr algn="ctr"/>
            <a:r>
              <a:rPr lang="en-US" sz="800" dirty="0">
                <a:solidFill>
                  <a:srgbClr val="000000"/>
                </a:solidFill>
                <a:latin typeface="Comic Sans MS"/>
                <a:cs typeface="Comic Sans MS"/>
              </a:rPr>
              <a:t>c.1500-1700</a:t>
            </a:r>
          </a:p>
        </p:txBody>
      </p:sp>
      <p:sp>
        <p:nvSpPr>
          <p:cNvPr id="10" name="TextBox 9"/>
          <p:cNvSpPr txBox="1"/>
          <p:nvPr/>
        </p:nvSpPr>
        <p:spPr>
          <a:xfrm>
            <a:off x="9273490" y="2626800"/>
            <a:ext cx="975773" cy="553998"/>
          </a:xfrm>
          <a:prstGeom prst="rect">
            <a:avLst/>
          </a:prstGeom>
          <a:noFill/>
        </p:spPr>
        <p:txBody>
          <a:bodyPr wrap="square" rtlCol="0">
            <a:spAutoFit/>
          </a:bodyPr>
          <a:lstStyle/>
          <a:p>
            <a:r>
              <a:rPr lang="en-US" sz="1000" dirty="0">
                <a:latin typeface="Comic Sans MS"/>
                <a:cs typeface="Comic Sans MS"/>
              </a:rPr>
              <a:t>Treatment of disease and illness</a:t>
            </a:r>
          </a:p>
        </p:txBody>
      </p:sp>
      <p:sp>
        <p:nvSpPr>
          <p:cNvPr id="11" name="TextBox 10"/>
          <p:cNvSpPr txBox="1"/>
          <p:nvPr/>
        </p:nvSpPr>
        <p:spPr>
          <a:xfrm>
            <a:off x="6498571" y="2626800"/>
            <a:ext cx="975773" cy="553998"/>
          </a:xfrm>
          <a:prstGeom prst="rect">
            <a:avLst/>
          </a:prstGeom>
          <a:noFill/>
        </p:spPr>
        <p:txBody>
          <a:bodyPr wrap="square" rtlCol="0">
            <a:spAutoFit/>
          </a:bodyPr>
          <a:lstStyle/>
          <a:p>
            <a:r>
              <a:rPr lang="en-US" sz="1000" dirty="0">
                <a:latin typeface="Comic Sans MS"/>
                <a:cs typeface="Comic Sans MS"/>
              </a:rPr>
              <a:t>Prevention of disease and illness</a:t>
            </a:r>
          </a:p>
        </p:txBody>
      </p:sp>
      <p:sp>
        <p:nvSpPr>
          <p:cNvPr id="12" name="TextBox 11"/>
          <p:cNvSpPr txBox="1"/>
          <p:nvPr/>
        </p:nvSpPr>
        <p:spPr>
          <a:xfrm>
            <a:off x="8000952" y="988833"/>
            <a:ext cx="975773" cy="707886"/>
          </a:xfrm>
          <a:prstGeom prst="rect">
            <a:avLst/>
          </a:prstGeom>
          <a:noFill/>
        </p:spPr>
        <p:txBody>
          <a:bodyPr wrap="square" rtlCol="0">
            <a:spAutoFit/>
          </a:bodyPr>
          <a:lstStyle/>
          <a:p>
            <a:r>
              <a:rPr lang="en-US" sz="1000" dirty="0">
                <a:latin typeface="Comic Sans MS"/>
                <a:cs typeface="Comic Sans MS"/>
              </a:rPr>
              <a:t>Ideas about the causes of disease and illness</a:t>
            </a:r>
          </a:p>
        </p:txBody>
      </p:sp>
      <p:sp>
        <p:nvSpPr>
          <p:cNvPr id="13" name="Isosceles Triangle 12"/>
          <p:cNvSpPr/>
          <p:nvPr/>
        </p:nvSpPr>
        <p:spPr>
          <a:xfrm>
            <a:off x="2706093" y="4820342"/>
            <a:ext cx="1626289" cy="1230929"/>
          </a:xfrm>
          <a:prstGeom prst="triangle">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800" dirty="0">
                <a:solidFill>
                  <a:srgbClr val="000000"/>
                </a:solidFill>
                <a:latin typeface="Comic Sans MS"/>
                <a:cs typeface="Comic Sans MS"/>
              </a:rPr>
              <a:t>18</a:t>
            </a:r>
            <a:r>
              <a:rPr lang="en-US" sz="800" baseline="30000" dirty="0">
                <a:solidFill>
                  <a:srgbClr val="000000"/>
                </a:solidFill>
                <a:latin typeface="Comic Sans MS"/>
                <a:cs typeface="Comic Sans MS"/>
              </a:rPr>
              <a:t>th</a:t>
            </a:r>
            <a:r>
              <a:rPr lang="en-US" sz="800" dirty="0">
                <a:solidFill>
                  <a:srgbClr val="000000"/>
                </a:solidFill>
                <a:latin typeface="Comic Sans MS"/>
                <a:cs typeface="Comic Sans MS"/>
              </a:rPr>
              <a:t> and 19</a:t>
            </a:r>
            <a:r>
              <a:rPr lang="en-US" sz="800" baseline="30000" dirty="0">
                <a:solidFill>
                  <a:srgbClr val="000000"/>
                </a:solidFill>
                <a:latin typeface="Comic Sans MS"/>
                <a:cs typeface="Comic Sans MS"/>
              </a:rPr>
              <a:t>th</a:t>
            </a:r>
            <a:r>
              <a:rPr lang="en-US" sz="800" dirty="0">
                <a:solidFill>
                  <a:srgbClr val="000000"/>
                </a:solidFill>
                <a:latin typeface="Comic Sans MS"/>
                <a:cs typeface="Comic Sans MS"/>
              </a:rPr>
              <a:t> century medicine</a:t>
            </a:r>
          </a:p>
          <a:p>
            <a:pPr algn="ctr"/>
            <a:r>
              <a:rPr lang="en-US" sz="800" dirty="0">
                <a:solidFill>
                  <a:srgbClr val="000000"/>
                </a:solidFill>
                <a:latin typeface="Comic Sans MS"/>
                <a:cs typeface="Comic Sans MS"/>
              </a:rPr>
              <a:t>c.1700-c.1900</a:t>
            </a:r>
          </a:p>
        </p:txBody>
      </p:sp>
      <p:sp>
        <p:nvSpPr>
          <p:cNvPr id="14" name="TextBox 13"/>
          <p:cNvSpPr txBox="1"/>
          <p:nvPr/>
        </p:nvSpPr>
        <p:spPr>
          <a:xfrm>
            <a:off x="4505239" y="5847255"/>
            <a:ext cx="975773" cy="553998"/>
          </a:xfrm>
          <a:prstGeom prst="rect">
            <a:avLst/>
          </a:prstGeom>
          <a:noFill/>
        </p:spPr>
        <p:txBody>
          <a:bodyPr wrap="square" rtlCol="0">
            <a:spAutoFit/>
          </a:bodyPr>
          <a:lstStyle/>
          <a:p>
            <a:r>
              <a:rPr lang="en-US" sz="1000" dirty="0">
                <a:latin typeface="Comic Sans MS"/>
                <a:cs typeface="Comic Sans MS"/>
              </a:rPr>
              <a:t>Treatment of disease and illness</a:t>
            </a:r>
          </a:p>
        </p:txBody>
      </p:sp>
      <p:sp>
        <p:nvSpPr>
          <p:cNvPr id="15" name="TextBox 14"/>
          <p:cNvSpPr txBox="1"/>
          <p:nvPr/>
        </p:nvSpPr>
        <p:spPr>
          <a:xfrm>
            <a:off x="1730320" y="5847255"/>
            <a:ext cx="975773" cy="553998"/>
          </a:xfrm>
          <a:prstGeom prst="rect">
            <a:avLst/>
          </a:prstGeom>
          <a:noFill/>
        </p:spPr>
        <p:txBody>
          <a:bodyPr wrap="square" rtlCol="0">
            <a:spAutoFit/>
          </a:bodyPr>
          <a:lstStyle/>
          <a:p>
            <a:r>
              <a:rPr lang="en-US" sz="1000" dirty="0">
                <a:latin typeface="Comic Sans MS"/>
                <a:cs typeface="Comic Sans MS"/>
              </a:rPr>
              <a:t>Prevention of disease and illness</a:t>
            </a:r>
          </a:p>
        </p:txBody>
      </p:sp>
      <p:sp>
        <p:nvSpPr>
          <p:cNvPr id="16" name="TextBox 15"/>
          <p:cNvSpPr txBox="1"/>
          <p:nvPr/>
        </p:nvSpPr>
        <p:spPr>
          <a:xfrm>
            <a:off x="3212243" y="4136304"/>
            <a:ext cx="975773" cy="707886"/>
          </a:xfrm>
          <a:prstGeom prst="rect">
            <a:avLst/>
          </a:prstGeom>
          <a:noFill/>
        </p:spPr>
        <p:txBody>
          <a:bodyPr wrap="square" rtlCol="0">
            <a:spAutoFit/>
          </a:bodyPr>
          <a:lstStyle/>
          <a:p>
            <a:r>
              <a:rPr lang="en-US" sz="1000" dirty="0">
                <a:latin typeface="Comic Sans MS"/>
                <a:cs typeface="Comic Sans MS"/>
              </a:rPr>
              <a:t>Ideas about the causes of disease and illness</a:t>
            </a:r>
          </a:p>
        </p:txBody>
      </p:sp>
      <p:sp>
        <p:nvSpPr>
          <p:cNvPr id="17" name="Isosceles Triangle 16"/>
          <p:cNvSpPr/>
          <p:nvPr/>
        </p:nvSpPr>
        <p:spPr>
          <a:xfrm>
            <a:off x="7494802" y="4810977"/>
            <a:ext cx="1626289" cy="1230929"/>
          </a:xfrm>
          <a:prstGeom prst="triangle">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800" dirty="0">
                <a:solidFill>
                  <a:srgbClr val="000000"/>
                </a:solidFill>
                <a:latin typeface="Comic Sans MS"/>
                <a:cs typeface="Comic Sans MS"/>
              </a:rPr>
              <a:t>Modern medicine</a:t>
            </a:r>
          </a:p>
          <a:p>
            <a:pPr algn="ctr"/>
            <a:r>
              <a:rPr lang="en-US" sz="800" dirty="0">
                <a:solidFill>
                  <a:srgbClr val="000000"/>
                </a:solidFill>
                <a:latin typeface="Comic Sans MS"/>
                <a:cs typeface="Comic Sans MS"/>
              </a:rPr>
              <a:t>c.1900-present</a:t>
            </a:r>
          </a:p>
        </p:txBody>
      </p:sp>
      <p:sp>
        <p:nvSpPr>
          <p:cNvPr id="18" name="TextBox 17"/>
          <p:cNvSpPr txBox="1"/>
          <p:nvPr/>
        </p:nvSpPr>
        <p:spPr>
          <a:xfrm>
            <a:off x="9141549" y="5808042"/>
            <a:ext cx="975773" cy="553998"/>
          </a:xfrm>
          <a:prstGeom prst="rect">
            <a:avLst/>
          </a:prstGeom>
          <a:noFill/>
        </p:spPr>
        <p:txBody>
          <a:bodyPr wrap="square" rtlCol="0">
            <a:spAutoFit/>
          </a:bodyPr>
          <a:lstStyle/>
          <a:p>
            <a:r>
              <a:rPr lang="en-US" sz="1000" dirty="0">
                <a:latin typeface="Comic Sans MS"/>
                <a:cs typeface="Comic Sans MS"/>
              </a:rPr>
              <a:t>Treatment of disease and illness</a:t>
            </a:r>
          </a:p>
        </p:txBody>
      </p:sp>
      <p:sp>
        <p:nvSpPr>
          <p:cNvPr id="19" name="TextBox 18"/>
          <p:cNvSpPr txBox="1"/>
          <p:nvPr/>
        </p:nvSpPr>
        <p:spPr>
          <a:xfrm>
            <a:off x="6366630" y="5808042"/>
            <a:ext cx="975773" cy="553998"/>
          </a:xfrm>
          <a:prstGeom prst="rect">
            <a:avLst/>
          </a:prstGeom>
          <a:noFill/>
        </p:spPr>
        <p:txBody>
          <a:bodyPr wrap="square" rtlCol="0">
            <a:spAutoFit/>
          </a:bodyPr>
          <a:lstStyle/>
          <a:p>
            <a:r>
              <a:rPr lang="en-US" sz="1000" dirty="0">
                <a:latin typeface="Comic Sans MS"/>
                <a:cs typeface="Comic Sans MS"/>
              </a:rPr>
              <a:t>Prevention of disease and illness</a:t>
            </a:r>
          </a:p>
        </p:txBody>
      </p:sp>
      <p:sp>
        <p:nvSpPr>
          <p:cNvPr id="20" name="TextBox 19"/>
          <p:cNvSpPr txBox="1"/>
          <p:nvPr/>
        </p:nvSpPr>
        <p:spPr>
          <a:xfrm>
            <a:off x="8000952" y="4126939"/>
            <a:ext cx="975773" cy="707886"/>
          </a:xfrm>
          <a:prstGeom prst="rect">
            <a:avLst/>
          </a:prstGeom>
          <a:noFill/>
        </p:spPr>
        <p:txBody>
          <a:bodyPr wrap="square" rtlCol="0">
            <a:spAutoFit/>
          </a:bodyPr>
          <a:lstStyle/>
          <a:p>
            <a:r>
              <a:rPr lang="en-US" sz="1000" dirty="0">
                <a:latin typeface="Comic Sans MS"/>
                <a:cs typeface="Comic Sans MS"/>
              </a:rPr>
              <a:t>Ideas about the causes of disease and illness</a:t>
            </a:r>
          </a:p>
        </p:txBody>
      </p:sp>
    </p:spTree>
    <p:extLst>
      <p:ext uri="{BB962C8B-B14F-4D97-AF65-F5344CB8AC3E}">
        <p14:creationId xmlns:p14="http://schemas.microsoft.com/office/powerpoint/2010/main" val="28430427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41E17-5741-4150-807D-23FB0CA404B7}"/>
              </a:ext>
            </a:extLst>
          </p:cNvPr>
          <p:cNvSpPr>
            <a:spLocks noGrp="1"/>
          </p:cNvSpPr>
          <p:nvPr>
            <p:ph type="title"/>
          </p:nvPr>
        </p:nvSpPr>
        <p:spPr>
          <a:xfrm>
            <a:off x="896923" y="2445594"/>
            <a:ext cx="10515600" cy="1325563"/>
          </a:xfrm>
        </p:spPr>
        <p:txBody>
          <a:bodyPr/>
          <a:lstStyle/>
          <a:p>
            <a:pPr algn="ctr"/>
            <a:r>
              <a:rPr lang="en-GB" b="1" dirty="0"/>
              <a:t>Exam question guidance</a:t>
            </a:r>
          </a:p>
        </p:txBody>
      </p:sp>
    </p:spTree>
    <p:extLst>
      <p:ext uri="{BB962C8B-B14F-4D97-AF65-F5344CB8AC3E}">
        <p14:creationId xmlns:p14="http://schemas.microsoft.com/office/powerpoint/2010/main" val="3783989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4C878-C508-767A-FB3A-37B9310C64F0}"/>
              </a:ext>
            </a:extLst>
          </p:cNvPr>
          <p:cNvSpPr>
            <a:spLocks noGrp="1"/>
          </p:cNvSpPr>
          <p:nvPr>
            <p:ph type="title"/>
          </p:nvPr>
        </p:nvSpPr>
        <p:spPr>
          <a:xfrm>
            <a:off x="624191" y="219209"/>
            <a:ext cx="10515600" cy="1325563"/>
          </a:xfrm>
        </p:spPr>
        <p:txBody>
          <a:bodyPr>
            <a:noAutofit/>
          </a:bodyPr>
          <a:lstStyle/>
          <a:p>
            <a:r>
              <a:rPr lang="en-GB" sz="3200">
                <a:latin typeface="Comic Sans MS" panose="030F0702030302020204" pitchFamily="66" charset="0"/>
              </a:rPr>
              <a:t>Paper 1</a:t>
            </a:r>
            <a:br>
              <a:rPr lang="en-GB" sz="3200">
                <a:latin typeface="Comic Sans MS" panose="030F0702030302020204" pitchFamily="66" charset="0"/>
              </a:rPr>
            </a:br>
            <a:r>
              <a:rPr lang="en-GB" sz="800">
                <a:latin typeface="Comic Sans MS" panose="030F0702030302020204" pitchFamily="66" charset="0"/>
              </a:rPr>
              <a:t> </a:t>
            </a:r>
            <a:br>
              <a:rPr lang="en-US" sz="2400" b="0" u="none" strike="noStrike" kern="1200">
                <a:solidFill>
                  <a:schemeClr val="dk1"/>
                </a:solidFill>
                <a:effectLst/>
                <a:latin typeface="Comic Sans MS" panose="030F0702030302020204" pitchFamily="66" charset="0"/>
              </a:rPr>
            </a:br>
            <a:r>
              <a:rPr lang="en-GB" sz="2400" b="0" u="none" strike="noStrike" kern="1200">
                <a:solidFill>
                  <a:schemeClr val="dk1"/>
                </a:solidFill>
                <a:effectLst/>
                <a:latin typeface="Comic Sans MS" panose="030F0702030302020204" pitchFamily="66" charset="0"/>
              </a:rPr>
              <a:t>Part 1: </a:t>
            </a:r>
            <a:r>
              <a:rPr lang="en-US" sz="2400" b="0" u="none" strike="noStrike" kern="1200">
                <a:solidFill>
                  <a:schemeClr val="dk1"/>
                </a:solidFill>
                <a:effectLst/>
                <a:latin typeface="Comic Sans MS" panose="030F0702030302020204" pitchFamily="66" charset="0"/>
              </a:rPr>
              <a:t>The British sector of the Western Front 1914-18: injuries treatment and the trenches </a:t>
            </a:r>
            <a:br>
              <a:rPr lang="en-GB" sz="3200" b="0">
                <a:latin typeface="Comic Sans MS" panose="030F0702030302020204" pitchFamily="66" charset="0"/>
              </a:rPr>
            </a:br>
            <a:endParaRPr lang="en-GB" sz="3200">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37C6B6B6-8C41-2EE2-B06A-B45D3C04493A}"/>
              </a:ext>
            </a:extLst>
          </p:cNvPr>
          <p:cNvGraphicFramePr>
            <a:graphicFrameLocks noGrp="1"/>
          </p:cNvGraphicFramePr>
          <p:nvPr/>
        </p:nvGraphicFramePr>
        <p:xfrm>
          <a:off x="729458" y="1324029"/>
          <a:ext cx="10733084" cy="1767840"/>
        </p:xfrm>
        <a:graphic>
          <a:graphicData uri="http://schemas.openxmlformats.org/drawingml/2006/table">
            <a:tbl>
              <a:tblPr/>
              <a:tblGrid>
                <a:gridCol w="3560440">
                  <a:extLst>
                    <a:ext uri="{9D8B030D-6E8A-4147-A177-3AD203B41FA5}">
                      <a16:colId xmlns:a16="http://schemas.microsoft.com/office/drawing/2014/main" val="2469691654"/>
                    </a:ext>
                  </a:extLst>
                </a:gridCol>
                <a:gridCol w="7172644">
                  <a:extLst>
                    <a:ext uri="{9D8B030D-6E8A-4147-A177-3AD203B41FA5}">
                      <a16:colId xmlns:a16="http://schemas.microsoft.com/office/drawing/2014/main" val="3419112281"/>
                    </a:ext>
                  </a:extLst>
                </a:gridCol>
              </a:tblGrid>
              <a:tr h="1704968">
                <a:tc>
                  <a:txBody>
                    <a:bodyPr/>
                    <a:lstStyle/>
                    <a:p>
                      <a:pPr marL="0" indent="0">
                        <a:buNone/>
                      </a:pPr>
                      <a:r>
                        <a:rPr lang="en-GB" sz="2000" b="1">
                          <a:latin typeface="Comic Sans MS" panose="030F0702030302020204" pitchFamily="66" charset="0"/>
                        </a:rPr>
                        <a:t>1. Describe two features (4)</a:t>
                      </a:r>
                    </a:p>
                    <a:p>
                      <a:pPr marL="457200" indent="-457200">
                        <a:buAutoNum type="arabicPeriod"/>
                      </a:pPr>
                      <a:endParaRPr lang="en-GB" sz="2000">
                        <a:latin typeface="Comic Sans MS" panose="030F0702030302020204" pitchFamily="66" charset="0"/>
                      </a:endParaRPr>
                    </a:p>
                    <a:p>
                      <a:pPr algn="l" fontAlgn="base"/>
                      <a:endParaRPr lang="en-GB" sz="1800" b="0" i="0">
                        <a:solidFill>
                          <a:srgbClr val="000000"/>
                        </a:solidFill>
                        <a:effectLst/>
                        <a:latin typeface="Comic Sans MS" panose="030F0702030302020204" pitchFamily="66" charset="0"/>
                      </a:endParaRPr>
                    </a:p>
                    <a:p>
                      <a:pPr algn="l" fontAlgn="base"/>
                      <a:endParaRPr lang="en-GB" sz="1600" b="0" i="0">
                        <a:solidFill>
                          <a:srgbClr val="000000"/>
                        </a:solidFill>
                        <a:effectLst/>
                      </a:endParaRPr>
                    </a:p>
                    <a:p>
                      <a:pPr algn="l" fontAlgn="base"/>
                      <a:endParaRPr lang="en-GB" sz="1600" b="0" i="0">
                        <a:solidFill>
                          <a:srgbClr val="000000"/>
                        </a:solidFill>
                        <a:effectLst/>
                      </a:endParaRP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2DCDB"/>
                    </a:solidFill>
                  </a:tcPr>
                </a:tc>
                <a:tc>
                  <a:txBody>
                    <a:bodyPr/>
                    <a:lstStyle/>
                    <a:p>
                      <a:pPr rtl="0" fontAlgn="base">
                        <a:spcBef>
                          <a:spcPts val="300"/>
                        </a:spcBef>
                        <a:spcAft>
                          <a:spcPts val="300"/>
                        </a:spcAft>
                      </a:pPr>
                      <a:r>
                        <a:rPr lang="en-GB" sz="1800" b="0" i="0" u="none" strike="noStrike" kern="1200">
                          <a:solidFill>
                            <a:schemeClr val="tx1"/>
                          </a:solidFill>
                          <a:effectLst/>
                          <a:latin typeface="Comic Sans MS" panose="030F0702030302020204" pitchFamily="66" charset="0"/>
                          <a:ea typeface="+mn-ea"/>
                          <a:cs typeface="+mn-cs"/>
                        </a:rPr>
                        <a:t>One feature is…</a:t>
                      </a:r>
                      <a:r>
                        <a:rPr lang="en-US" sz="1800" b="0" i="0" kern="1200">
                          <a:solidFill>
                            <a:schemeClr val="tx1"/>
                          </a:solidFill>
                          <a:effectLst/>
                          <a:latin typeface="Comic Sans MS" panose="030F0702030302020204" pitchFamily="66" charset="0"/>
                          <a:ea typeface="+mn-ea"/>
                          <a:cs typeface="+mn-cs"/>
                        </a:rPr>
                        <a:t>​</a:t>
                      </a:r>
                    </a:p>
                    <a:p>
                      <a:pPr rtl="0" fontAlgn="base">
                        <a:spcBef>
                          <a:spcPts val="300"/>
                        </a:spcBef>
                        <a:spcAft>
                          <a:spcPts val="300"/>
                        </a:spcAft>
                      </a:pPr>
                      <a:r>
                        <a:rPr lang="en-GB" sz="1800" b="0" i="0" u="none" strike="noStrike" kern="1200">
                          <a:solidFill>
                            <a:schemeClr val="tx1"/>
                          </a:solidFill>
                          <a:effectLst/>
                          <a:latin typeface="Comic Sans MS" panose="030F0702030302020204" pitchFamily="66" charset="0"/>
                          <a:ea typeface="+mn-ea"/>
                          <a:cs typeface="+mn-cs"/>
                        </a:rPr>
                        <a:t>An extra detail is…</a:t>
                      </a:r>
                      <a:r>
                        <a:rPr lang="en-US" sz="1800" b="0" i="0" kern="1200">
                          <a:solidFill>
                            <a:schemeClr val="tx1"/>
                          </a:solidFill>
                          <a:effectLst/>
                          <a:latin typeface="Comic Sans MS" panose="030F0702030302020204" pitchFamily="66" charset="0"/>
                          <a:ea typeface="+mn-ea"/>
                          <a:cs typeface="+mn-cs"/>
                        </a:rPr>
                        <a:t>​</a:t>
                      </a:r>
                    </a:p>
                    <a:p>
                      <a:pPr rtl="0" fontAlgn="base">
                        <a:spcBef>
                          <a:spcPts val="300"/>
                        </a:spcBef>
                        <a:spcAft>
                          <a:spcPts val="300"/>
                        </a:spcAft>
                      </a:pPr>
                      <a:r>
                        <a:rPr lang="en-GB" sz="1800" b="0" i="0" u="none" strike="noStrike" kern="1200">
                          <a:solidFill>
                            <a:schemeClr val="tx1"/>
                          </a:solidFill>
                          <a:effectLst/>
                          <a:latin typeface="Comic Sans MS" panose="030F0702030302020204" pitchFamily="66" charset="0"/>
                          <a:ea typeface="+mn-ea"/>
                          <a:cs typeface="+mn-cs"/>
                        </a:rPr>
                        <a:t>A second feature is…</a:t>
                      </a:r>
                      <a:r>
                        <a:rPr lang="en-US" sz="1800" b="0" i="0" kern="1200">
                          <a:solidFill>
                            <a:schemeClr val="tx1"/>
                          </a:solidFill>
                          <a:effectLst/>
                          <a:latin typeface="Comic Sans MS" panose="030F0702030302020204" pitchFamily="66" charset="0"/>
                          <a:ea typeface="+mn-ea"/>
                          <a:cs typeface="+mn-cs"/>
                        </a:rPr>
                        <a:t>​</a:t>
                      </a:r>
                    </a:p>
                    <a:p>
                      <a:pPr rtl="0" fontAlgn="base">
                        <a:spcBef>
                          <a:spcPts val="300"/>
                        </a:spcBef>
                        <a:spcAft>
                          <a:spcPts val="300"/>
                        </a:spcAft>
                      </a:pPr>
                      <a:r>
                        <a:rPr lang="en-GB" sz="1800" b="0" i="0" u="none" strike="noStrike" kern="1200">
                          <a:solidFill>
                            <a:schemeClr val="tx1"/>
                          </a:solidFill>
                          <a:effectLst/>
                          <a:latin typeface="Comic Sans MS" panose="030F0702030302020204" pitchFamily="66" charset="0"/>
                          <a:ea typeface="+mn-ea"/>
                          <a:cs typeface="+mn-cs"/>
                        </a:rPr>
                        <a:t>An extra detail is…</a:t>
                      </a:r>
                      <a:endParaRPr lang="en-US" sz="1800" b="0" i="0" kern="1200">
                        <a:solidFill>
                          <a:schemeClr val="tx1"/>
                        </a:solidFill>
                        <a:effectLst/>
                        <a:latin typeface="Comic Sans MS" panose="030F0702030302020204" pitchFamily="66" charset="0"/>
                        <a:ea typeface="+mn-ea"/>
                        <a:cs typeface="+mn-cs"/>
                      </a:endParaRP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2DCDB"/>
                    </a:solidFill>
                  </a:tcPr>
                </a:tc>
                <a:extLst>
                  <a:ext uri="{0D108BD9-81ED-4DB2-BD59-A6C34878D82A}">
                    <a16:rowId xmlns:a16="http://schemas.microsoft.com/office/drawing/2014/main" val="58382838"/>
                  </a:ext>
                </a:extLst>
              </a:tr>
            </a:tbl>
          </a:graphicData>
        </a:graphic>
      </p:graphicFrame>
      <p:sp>
        <p:nvSpPr>
          <p:cNvPr id="4" name="Rectangle 1">
            <a:extLst>
              <a:ext uri="{FF2B5EF4-FFF2-40B4-BE49-F238E27FC236}">
                <a16:creationId xmlns:a16="http://schemas.microsoft.com/office/drawing/2014/main" id="{4270B557-1B79-5526-0F5C-0BE00BA9F038}"/>
              </a:ext>
            </a:extLst>
          </p:cNvPr>
          <p:cNvSpPr>
            <a:spLocks noChangeArrowheads="1"/>
          </p:cNvSpPr>
          <p:nvPr/>
        </p:nvSpPr>
        <p:spPr bwMode="auto">
          <a:xfrm>
            <a:off x="3074988" y="25844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051" name="Picture 3" descr="Download Clock No Hands File HQ PNG Image | FreePNGImg">
            <a:extLst>
              <a:ext uri="{FF2B5EF4-FFF2-40B4-BE49-F238E27FC236}">
                <a16:creationId xmlns:a16="http://schemas.microsoft.com/office/drawing/2014/main" id="{8F88F0E3-E966-6465-9025-A621A899BA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3135" y="1405175"/>
            <a:ext cx="1081500" cy="1081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E7AA155-45A6-3138-EEBE-486A165BD94C}"/>
              </a:ext>
            </a:extLst>
          </p:cNvPr>
          <p:cNvSpPr txBox="1"/>
          <p:nvPr/>
        </p:nvSpPr>
        <p:spPr>
          <a:xfrm>
            <a:off x="10605612" y="1653537"/>
            <a:ext cx="914400" cy="584775"/>
          </a:xfrm>
          <a:prstGeom prst="rect">
            <a:avLst/>
          </a:prstGeom>
          <a:noFill/>
        </p:spPr>
        <p:txBody>
          <a:bodyPr wrap="square" rtlCol="0">
            <a:spAutoFit/>
          </a:bodyPr>
          <a:lstStyle/>
          <a:p>
            <a:r>
              <a:rPr lang="en-GB" sz="3200">
                <a:latin typeface="Comic Sans MS" panose="030F0702030302020204" pitchFamily="66" charset="0"/>
              </a:rPr>
              <a:t>5</a:t>
            </a:r>
          </a:p>
        </p:txBody>
      </p:sp>
      <p:graphicFrame>
        <p:nvGraphicFramePr>
          <p:cNvPr id="6" name="Table 5">
            <a:extLst>
              <a:ext uri="{FF2B5EF4-FFF2-40B4-BE49-F238E27FC236}">
                <a16:creationId xmlns:a16="http://schemas.microsoft.com/office/drawing/2014/main" id="{7787BCEB-73A5-5CD8-6230-E3577F563A5A}"/>
              </a:ext>
            </a:extLst>
          </p:cNvPr>
          <p:cNvGraphicFramePr>
            <a:graphicFrameLocks noGrp="1"/>
          </p:cNvGraphicFramePr>
          <p:nvPr/>
        </p:nvGraphicFramePr>
        <p:xfrm>
          <a:off x="727379" y="3091621"/>
          <a:ext cx="10733083" cy="2225040"/>
        </p:xfrm>
        <a:graphic>
          <a:graphicData uri="http://schemas.openxmlformats.org/drawingml/2006/table">
            <a:tbl>
              <a:tblPr/>
              <a:tblGrid>
                <a:gridCol w="3570163">
                  <a:extLst>
                    <a:ext uri="{9D8B030D-6E8A-4147-A177-3AD203B41FA5}">
                      <a16:colId xmlns:a16="http://schemas.microsoft.com/office/drawing/2014/main" val="204330425"/>
                    </a:ext>
                  </a:extLst>
                </a:gridCol>
                <a:gridCol w="7162920">
                  <a:extLst>
                    <a:ext uri="{9D8B030D-6E8A-4147-A177-3AD203B41FA5}">
                      <a16:colId xmlns:a16="http://schemas.microsoft.com/office/drawing/2014/main" val="3004080608"/>
                    </a:ext>
                  </a:extLst>
                </a:gridCol>
              </a:tblGrid>
              <a:tr h="1762321">
                <a:tc>
                  <a:txBody>
                    <a:bodyPr/>
                    <a:lstStyle/>
                    <a:p>
                      <a:r>
                        <a:rPr lang="en-GB" sz="2000" b="1">
                          <a:latin typeface="Comic Sans MS" panose="030F0702030302020204" pitchFamily="66" charset="0"/>
                        </a:rPr>
                        <a:t>2a.How useful are sources A and B for an enquiry into…? (8)</a:t>
                      </a:r>
                    </a:p>
                    <a:p>
                      <a:endParaRPr lang="en-GB" sz="2000" b="1">
                        <a:latin typeface="Comic Sans MS" panose="030F0702030302020204" pitchFamily="66" charset="0"/>
                      </a:endParaRPr>
                    </a:p>
                    <a:p>
                      <a:endParaRPr lang="en-GB" sz="2000" b="1">
                        <a:latin typeface="Comic Sans MS" panose="030F0702030302020204" pitchFamily="66" charset="0"/>
                      </a:endParaRPr>
                    </a:p>
                    <a:p>
                      <a:endParaRPr lang="en-GB" sz="2000" b="1">
                        <a:latin typeface="Comic Sans MS" panose="030F0702030302020204" pitchFamily="66" charset="0"/>
                      </a:endParaRPr>
                    </a:p>
                    <a:p>
                      <a:endParaRPr lang="en-GB" sz="2000" b="1">
                        <a:latin typeface="Comic Sans MS" panose="030F0702030302020204" pitchFamily="66" charset="0"/>
                      </a:endParaRP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BE5D6"/>
                    </a:solidFill>
                  </a:tcPr>
                </a:tc>
                <a:tc>
                  <a:txBody>
                    <a:bodyPr/>
                    <a:lstStyle/>
                    <a:p>
                      <a:pPr rtl="0" fontAlgn="base"/>
                      <a:r>
                        <a:rPr lang="en-GB" sz="1800" b="0" i="0" u="none" strike="noStrike" kern="1200">
                          <a:solidFill>
                            <a:schemeClr val="tx1"/>
                          </a:solidFill>
                          <a:effectLst/>
                          <a:latin typeface="Comic Sans MS" panose="030F0702030302020204" pitchFamily="66" charset="0"/>
                          <a:ea typeface="+mn-ea"/>
                          <a:cs typeface="+mn-cs"/>
                        </a:rPr>
                        <a:t>1 paragraph on source A (SKP)</a:t>
                      </a:r>
                    </a:p>
                    <a:p>
                      <a:pPr rtl="0" fontAlgn="base"/>
                      <a:r>
                        <a:rPr lang="en-GB" sz="1800" b="0" i="0" u="none" strike="noStrike" kern="1200">
                          <a:solidFill>
                            <a:schemeClr val="tx1"/>
                          </a:solidFill>
                          <a:effectLst/>
                          <a:latin typeface="Comic Sans MS" panose="030F0702030302020204" pitchFamily="66" charset="0"/>
                          <a:ea typeface="+mn-ea"/>
                          <a:cs typeface="+mn-cs"/>
                        </a:rPr>
                        <a:t>1 paragraph on source B (SKP)</a:t>
                      </a:r>
                    </a:p>
                    <a:p>
                      <a:pPr rtl="0" fontAlgn="base"/>
                      <a:endParaRPr lang="en-GB" sz="1200" b="1" i="0" u="none" strike="noStrike" kern="1200">
                        <a:solidFill>
                          <a:schemeClr val="tx1"/>
                        </a:solidFill>
                        <a:effectLst/>
                        <a:latin typeface="Comic Sans MS" panose="030F0702030302020204" pitchFamily="66" charset="0"/>
                        <a:ea typeface="+mn-ea"/>
                        <a:cs typeface="+mn-cs"/>
                      </a:endParaRPr>
                    </a:p>
                    <a:p>
                      <a:pPr rtl="0" fontAlgn="base"/>
                      <a:r>
                        <a:rPr lang="en-GB" sz="1400" b="1" i="0" u="none" strike="noStrike" kern="1200">
                          <a:solidFill>
                            <a:schemeClr val="tx1"/>
                          </a:solidFill>
                          <a:effectLst/>
                          <a:latin typeface="Comic Sans MS" panose="030F0702030302020204" pitchFamily="66" charset="0"/>
                          <a:ea typeface="+mn-ea"/>
                          <a:cs typeface="+mn-cs"/>
                        </a:rPr>
                        <a:t>S</a:t>
                      </a:r>
                      <a:r>
                        <a:rPr lang="en-GB" sz="1400" b="0" i="0" u="none" strike="noStrike" kern="1200">
                          <a:solidFill>
                            <a:schemeClr val="tx1"/>
                          </a:solidFill>
                          <a:effectLst/>
                          <a:latin typeface="Comic Sans MS" panose="030F0702030302020204" pitchFamily="66" charset="0"/>
                          <a:ea typeface="+mn-ea"/>
                          <a:cs typeface="+mn-cs"/>
                        </a:rPr>
                        <a:t> - Source __ tells me… This is useful for an enquiry into X because…</a:t>
                      </a:r>
                      <a:r>
                        <a:rPr lang="en-US" sz="1400" b="0" i="0" kern="1200">
                          <a:solidFill>
                            <a:schemeClr val="tx1"/>
                          </a:solidFill>
                          <a:effectLst/>
                          <a:latin typeface="Comic Sans MS" panose="030F0702030302020204" pitchFamily="66" charset="0"/>
                          <a:ea typeface="+mn-ea"/>
                          <a:cs typeface="+mn-cs"/>
                        </a:rPr>
                        <a:t>​</a:t>
                      </a:r>
                    </a:p>
                    <a:p>
                      <a:pPr rtl="0" fontAlgn="base"/>
                      <a:r>
                        <a:rPr lang="en-GB" sz="1400" b="1" i="0" u="none" strike="noStrike" kern="1200">
                          <a:solidFill>
                            <a:schemeClr val="tx1"/>
                          </a:solidFill>
                          <a:effectLst/>
                          <a:latin typeface="Comic Sans MS" panose="030F0702030302020204" pitchFamily="66" charset="0"/>
                          <a:ea typeface="+mn-ea"/>
                          <a:cs typeface="+mn-cs"/>
                        </a:rPr>
                        <a:t>K</a:t>
                      </a:r>
                      <a:r>
                        <a:rPr lang="en-GB" sz="1400" b="0" i="0" u="none" strike="noStrike" kern="1200">
                          <a:solidFill>
                            <a:schemeClr val="tx1"/>
                          </a:solidFill>
                          <a:effectLst/>
                          <a:latin typeface="Comic Sans MS" panose="030F0702030302020204" pitchFamily="66" charset="0"/>
                          <a:ea typeface="+mn-ea"/>
                          <a:cs typeface="+mn-cs"/>
                        </a:rPr>
                        <a:t> - The source is also useful because it fits in with my knowledge that...</a:t>
                      </a:r>
                      <a:r>
                        <a:rPr lang="en-GB" sz="1400" b="0" i="0" kern="1200">
                          <a:solidFill>
                            <a:schemeClr val="tx1"/>
                          </a:solidFill>
                          <a:effectLst/>
                          <a:latin typeface="Comic Sans MS" panose="030F0702030302020204" pitchFamily="66" charset="0"/>
                          <a:ea typeface="+mn-ea"/>
                          <a:cs typeface="+mn-cs"/>
                        </a:rPr>
                        <a:t>​</a:t>
                      </a:r>
                    </a:p>
                    <a:p>
                      <a:pPr rtl="0" fontAlgn="base"/>
                      <a:r>
                        <a:rPr lang="en-GB" sz="1400" b="1" i="0" u="none" strike="noStrike" kern="1200">
                          <a:solidFill>
                            <a:schemeClr val="tx1"/>
                          </a:solidFill>
                          <a:effectLst/>
                          <a:latin typeface="Comic Sans MS" panose="030F0702030302020204" pitchFamily="66" charset="0"/>
                          <a:ea typeface="+mn-ea"/>
                          <a:cs typeface="+mn-cs"/>
                        </a:rPr>
                        <a:t>P </a:t>
                      </a:r>
                      <a:r>
                        <a:rPr lang="en-GB" sz="1400" b="0" i="0" u="none" strike="noStrike" kern="1200">
                          <a:solidFill>
                            <a:schemeClr val="tx1"/>
                          </a:solidFill>
                          <a:effectLst/>
                          <a:latin typeface="Comic Sans MS" panose="030F0702030302020204" pitchFamily="66" charset="0"/>
                          <a:ea typeface="+mn-ea"/>
                          <a:cs typeface="+mn-cs"/>
                        </a:rPr>
                        <a:t>- The origin(author)/nature(type)/purpose of source __ means it is useful/limited because...</a:t>
                      </a:r>
                      <a:r>
                        <a:rPr lang="en-GB" sz="1400" b="0" i="0" kern="1200">
                          <a:solidFill>
                            <a:schemeClr val="tx1"/>
                          </a:solidFill>
                          <a:effectLst/>
                          <a:latin typeface="Comic Sans MS" panose="030F0702030302020204" pitchFamily="66" charset="0"/>
                          <a:ea typeface="+mn-ea"/>
                          <a:cs typeface="+mn-cs"/>
                        </a:rPr>
                        <a:t>​</a:t>
                      </a:r>
                    </a:p>
                    <a:p>
                      <a:pPr rtl="0" fontAlgn="base"/>
                      <a:endParaRPr lang="en-GB" sz="1400" b="0" i="0" kern="1200">
                        <a:solidFill>
                          <a:schemeClr val="tx1"/>
                        </a:solidFill>
                        <a:effectLst/>
                        <a:latin typeface="Comic Sans MS" panose="030F0702030302020204" pitchFamily="66" charset="0"/>
                        <a:ea typeface="+mn-ea"/>
                        <a:cs typeface="+mn-cs"/>
                      </a:endParaRPr>
                    </a:p>
                    <a:p>
                      <a:pPr rtl="0" fontAlgn="base"/>
                      <a:r>
                        <a:rPr lang="en-GB" sz="1200" b="0" i="0" kern="1200">
                          <a:solidFill>
                            <a:schemeClr val="tx1"/>
                          </a:solidFill>
                          <a:effectLst/>
                          <a:latin typeface="Comic Sans MS" panose="030F0702030302020204" pitchFamily="66" charset="0"/>
                          <a:ea typeface="+mn-ea"/>
                          <a:cs typeface="+mn-cs"/>
                        </a:rPr>
                        <a:t>​</a:t>
                      </a:r>
                      <a:r>
                        <a:rPr lang="en-GB" sz="1800" b="0" i="0" kern="1200">
                          <a:solidFill>
                            <a:schemeClr val="tx1"/>
                          </a:solidFill>
                          <a:effectLst/>
                          <a:latin typeface="Comic Sans MS" panose="030F0702030302020204" pitchFamily="66" charset="0"/>
                          <a:ea typeface="+mn-ea"/>
                          <a:cs typeface="+mn-cs"/>
                        </a:rPr>
                        <a:t>​</a:t>
                      </a: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BE5D6"/>
                    </a:solidFill>
                  </a:tcPr>
                </a:tc>
                <a:extLst>
                  <a:ext uri="{0D108BD9-81ED-4DB2-BD59-A6C34878D82A}">
                    <a16:rowId xmlns:a16="http://schemas.microsoft.com/office/drawing/2014/main" val="2475586980"/>
                  </a:ext>
                </a:extLst>
              </a:tr>
            </a:tbl>
          </a:graphicData>
        </a:graphic>
      </p:graphicFrame>
      <p:pic>
        <p:nvPicPr>
          <p:cNvPr id="8" name="Picture 3" descr="Download Clock No Hands File HQ PNG Image | FreePNGImg">
            <a:extLst>
              <a:ext uri="{FF2B5EF4-FFF2-40B4-BE49-F238E27FC236}">
                <a16:creationId xmlns:a16="http://schemas.microsoft.com/office/drawing/2014/main" id="{B286F07E-7725-813B-09B1-B6E8091896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90501" y="3158179"/>
            <a:ext cx="1081500" cy="10815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38D10DA-9A91-D8E9-77EF-C0486DEAEE1C}"/>
              </a:ext>
            </a:extLst>
          </p:cNvPr>
          <p:cNvSpPr txBox="1"/>
          <p:nvPr/>
        </p:nvSpPr>
        <p:spPr>
          <a:xfrm>
            <a:off x="10495276" y="3416269"/>
            <a:ext cx="914400" cy="584775"/>
          </a:xfrm>
          <a:prstGeom prst="rect">
            <a:avLst/>
          </a:prstGeom>
          <a:noFill/>
        </p:spPr>
        <p:txBody>
          <a:bodyPr wrap="square" rtlCol="0">
            <a:spAutoFit/>
          </a:bodyPr>
          <a:lstStyle/>
          <a:p>
            <a:r>
              <a:rPr lang="en-GB" sz="3200">
                <a:latin typeface="Comic Sans MS" panose="030F0702030302020204" pitchFamily="66" charset="0"/>
              </a:rPr>
              <a:t>15</a:t>
            </a:r>
          </a:p>
        </p:txBody>
      </p:sp>
      <p:graphicFrame>
        <p:nvGraphicFramePr>
          <p:cNvPr id="10" name="Table 10">
            <a:extLst>
              <a:ext uri="{FF2B5EF4-FFF2-40B4-BE49-F238E27FC236}">
                <a16:creationId xmlns:a16="http://schemas.microsoft.com/office/drawing/2014/main" id="{FBB96B6B-0A02-20C6-E1AF-51BD58309301}"/>
              </a:ext>
            </a:extLst>
          </p:cNvPr>
          <p:cNvGraphicFramePr>
            <a:graphicFrameLocks noGrp="1"/>
          </p:cNvGraphicFramePr>
          <p:nvPr/>
        </p:nvGraphicFramePr>
        <p:xfrm>
          <a:off x="1499101" y="2412734"/>
          <a:ext cx="2564859" cy="527300"/>
        </p:xfrm>
        <a:graphic>
          <a:graphicData uri="http://schemas.openxmlformats.org/drawingml/2006/table">
            <a:tbl>
              <a:tblPr firstRow="1" bandRow="1">
                <a:tableStyleId>{5C22544A-7EE6-4342-B048-85BDC9FD1C3A}</a:tableStyleId>
              </a:tblPr>
              <a:tblGrid>
                <a:gridCol w="2564859">
                  <a:extLst>
                    <a:ext uri="{9D8B030D-6E8A-4147-A177-3AD203B41FA5}">
                      <a16:colId xmlns:a16="http://schemas.microsoft.com/office/drawing/2014/main" val="870182750"/>
                    </a:ext>
                  </a:extLst>
                </a:gridCol>
              </a:tblGrid>
              <a:tr h="527300">
                <a:tc>
                  <a:txBody>
                    <a:bodyPr/>
                    <a:lstStyle/>
                    <a:p>
                      <a:r>
                        <a:rPr lang="en-GB" sz="1400">
                          <a:latin typeface="Comic Sans MS" panose="030F0702030302020204" pitchFamily="66" charset="0"/>
                        </a:rPr>
                        <a:t>Give a supporting detail for each feature</a:t>
                      </a:r>
                    </a:p>
                  </a:txBody>
                  <a:tcPr>
                    <a:solidFill>
                      <a:schemeClr val="bg2">
                        <a:lumMod val="25000"/>
                      </a:schemeClr>
                    </a:solidFill>
                  </a:tcPr>
                </a:tc>
                <a:extLst>
                  <a:ext uri="{0D108BD9-81ED-4DB2-BD59-A6C34878D82A}">
                    <a16:rowId xmlns:a16="http://schemas.microsoft.com/office/drawing/2014/main" val="4141211074"/>
                  </a:ext>
                </a:extLst>
              </a:tr>
            </a:tbl>
          </a:graphicData>
        </a:graphic>
      </p:graphicFrame>
      <p:pic>
        <p:nvPicPr>
          <p:cNvPr id="2054" name="Picture 6" descr="Exclamation mark - Wikiwand">
            <a:extLst>
              <a:ext uri="{FF2B5EF4-FFF2-40B4-BE49-F238E27FC236}">
                <a16:creationId xmlns:a16="http://schemas.microsoft.com/office/drawing/2014/main" id="{032C0F69-0478-9BAD-8B20-1B9DAB67952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7104" y="2412738"/>
            <a:ext cx="602620" cy="5272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2" name="Table 10">
            <a:extLst>
              <a:ext uri="{FF2B5EF4-FFF2-40B4-BE49-F238E27FC236}">
                <a16:creationId xmlns:a16="http://schemas.microsoft.com/office/drawing/2014/main" id="{3FE415B9-C647-87F7-A16B-9B4A161D0773}"/>
              </a:ext>
            </a:extLst>
          </p:cNvPr>
          <p:cNvGraphicFramePr>
            <a:graphicFrameLocks noGrp="1"/>
          </p:cNvGraphicFramePr>
          <p:nvPr/>
        </p:nvGraphicFramePr>
        <p:xfrm>
          <a:off x="1444561" y="4251736"/>
          <a:ext cx="2712974" cy="527300"/>
        </p:xfrm>
        <a:graphic>
          <a:graphicData uri="http://schemas.openxmlformats.org/drawingml/2006/table">
            <a:tbl>
              <a:tblPr firstRow="1" bandRow="1">
                <a:tableStyleId>{5C22544A-7EE6-4342-B048-85BDC9FD1C3A}</a:tableStyleId>
              </a:tblPr>
              <a:tblGrid>
                <a:gridCol w="2712974">
                  <a:extLst>
                    <a:ext uri="{9D8B030D-6E8A-4147-A177-3AD203B41FA5}">
                      <a16:colId xmlns:a16="http://schemas.microsoft.com/office/drawing/2014/main" val="870182750"/>
                    </a:ext>
                  </a:extLst>
                </a:gridCol>
              </a:tblGrid>
              <a:tr h="527300">
                <a:tc>
                  <a:txBody>
                    <a:bodyPr/>
                    <a:lstStyle/>
                    <a:p>
                      <a:r>
                        <a:rPr lang="en-GB" sz="1400">
                          <a:latin typeface="Comic Sans MS" panose="030F0702030302020204" pitchFamily="66" charset="0"/>
                        </a:rPr>
                        <a:t>SKP for each source</a:t>
                      </a:r>
                    </a:p>
                    <a:p>
                      <a:r>
                        <a:rPr lang="en-GB" sz="1400">
                          <a:latin typeface="Comic Sans MS" panose="030F0702030302020204" pitchFamily="66" charset="0"/>
                        </a:rPr>
                        <a:t>Use the word USEFUL a lot!</a:t>
                      </a:r>
                    </a:p>
                  </a:txBody>
                  <a:tcPr>
                    <a:solidFill>
                      <a:schemeClr val="bg2">
                        <a:lumMod val="25000"/>
                      </a:schemeClr>
                    </a:solidFill>
                  </a:tcPr>
                </a:tc>
                <a:extLst>
                  <a:ext uri="{0D108BD9-81ED-4DB2-BD59-A6C34878D82A}">
                    <a16:rowId xmlns:a16="http://schemas.microsoft.com/office/drawing/2014/main" val="4141211074"/>
                  </a:ext>
                </a:extLst>
              </a:tr>
            </a:tbl>
          </a:graphicData>
        </a:graphic>
      </p:graphicFrame>
      <p:pic>
        <p:nvPicPr>
          <p:cNvPr id="13" name="Picture 6" descr="Exclamation mark - Wikiwand">
            <a:extLst>
              <a:ext uri="{FF2B5EF4-FFF2-40B4-BE49-F238E27FC236}">
                <a16:creationId xmlns:a16="http://schemas.microsoft.com/office/drawing/2014/main" id="{40DE1B68-378D-C7D7-94E9-50A149BED9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8603" y="4244340"/>
            <a:ext cx="602620" cy="5272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6" name="Table 15">
            <a:extLst>
              <a:ext uri="{FF2B5EF4-FFF2-40B4-BE49-F238E27FC236}">
                <a16:creationId xmlns:a16="http://schemas.microsoft.com/office/drawing/2014/main" id="{4FDE9E12-3597-A5AC-02DB-150FDA4530BF}"/>
              </a:ext>
            </a:extLst>
          </p:cNvPr>
          <p:cNvGraphicFramePr>
            <a:graphicFrameLocks noGrp="1"/>
          </p:cNvGraphicFramePr>
          <p:nvPr/>
        </p:nvGraphicFramePr>
        <p:xfrm>
          <a:off x="725299" y="4854921"/>
          <a:ext cx="10733082" cy="1920240"/>
        </p:xfrm>
        <a:graphic>
          <a:graphicData uri="http://schemas.openxmlformats.org/drawingml/2006/table">
            <a:tbl>
              <a:tblPr/>
              <a:tblGrid>
                <a:gridCol w="3571609">
                  <a:extLst>
                    <a:ext uri="{9D8B030D-6E8A-4147-A177-3AD203B41FA5}">
                      <a16:colId xmlns:a16="http://schemas.microsoft.com/office/drawing/2014/main" val="2536210031"/>
                    </a:ext>
                  </a:extLst>
                </a:gridCol>
                <a:gridCol w="7161473">
                  <a:extLst>
                    <a:ext uri="{9D8B030D-6E8A-4147-A177-3AD203B41FA5}">
                      <a16:colId xmlns:a16="http://schemas.microsoft.com/office/drawing/2014/main" val="3425067530"/>
                    </a:ext>
                  </a:extLst>
                </a:gridCol>
              </a:tblGrid>
              <a:tr h="1578165">
                <a:tc>
                  <a:txBody>
                    <a:bodyPr/>
                    <a:lstStyle/>
                    <a:p>
                      <a:r>
                        <a:rPr lang="en-GB" sz="2000" b="1">
                          <a:latin typeface="Comic Sans MS" panose="030F0702030302020204" pitchFamily="66" charset="0"/>
                        </a:rPr>
                        <a:t>2b. How could you follow up source…? (4)</a:t>
                      </a:r>
                    </a:p>
                    <a:p>
                      <a:endParaRPr lang="en-GB" sz="2000" b="1">
                        <a:latin typeface="Comic Sans MS" panose="030F0702030302020204" pitchFamily="66" charset="0"/>
                      </a:endParaRPr>
                    </a:p>
                    <a:p>
                      <a:pPr algn="l" fontAlgn="base"/>
                      <a:endParaRPr lang="en-GB" sz="2000" b="1" i="0" u="none">
                        <a:solidFill>
                          <a:srgbClr val="000000"/>
                        </a:solidFill>
                        <a:effectLst/>
                        <a:latin typeface="Comic Sans MS" panose="030F0702030302020204" pitchFamily="66" charset="0"/>
                      </a:endParaRPr>
                    </a:p>
                    <a:p>
                      <a:pPr algn="l" fontAlgn="base"/>
                      <a:endParaRPr lang="en-GB" sz="2000" b="1" i="0" u="none">
                        <a:solidFill>
                          <a:srgbClr val="000000"/>
                        </a:solidFill>
                        <a:effectLst/>
                        <a:latin typeface="Comic Sans MS" panose="030F0702030302020204" pitchFamily="66" charset="0"/>
                      </a:endParaRPr>
                    </a:p>
                    <a:p>
                      <a:pPr algn="l" fontAlgn="base"/>
                      <a:endParaRPr lang="en-GB" sz="2000" b="1" i="0" u="none">
                        <a:solidFill>
                          <a:srgbClr val="000000"/>
                        </a:solidFill>
                        <a:effectLst/>
                        <a:latin typeface="Comic Sans MS" panose="030F0702030302020204" pitchFamily="66" charset="0"/>
                      </a:endParaRP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4">
                        <a:lumMod val="20000"/>
                        <a:lumOff val="80000"/>
                      </a:schemeClr>
                    </a:solidFill>
                  </a:tcPr>
                </a:tc>
                <a:tc>
                  <a:txBody>
                    <a:bodyPr/>
                    <a:lstStyle/>
                    <a:p>
                      <a:pPr rtl="0" fontAlgn="base"/>
                      <a:r>
                        <a:rPr lang="en-GB" sz="1600" b="0" i="0" u="sng" kern="1200">
                          <a:solidFill>
                            <a:schemeClr val="tx1"/>
                          </a:solidFill>
                          <a:effectLst/>
                          <a:latin typeface="Comic Sans MS" panose="030F0702030302020204" pitchFamily="66" charset="0"/>
                          <a:ea typeface="+mn-ea"/>
                          <a:cs typeface="+mn-cs"/>
                        </a:rPr>
                        <a:t>Detail in the source I would follow up: </a:t>
                      </a:r>
                      <a:r>
                        <a:rPr lang="en-US" sz="1600" b="0" i="0" kern="1200">
                          <a:solidFill>
                            <a:schemeClr val="tx1"/>
                          </a:solidFill>
                          <a:effectLst/>
                          <a:latin typeface="Comic Sans MS" panose="030F0702030302020204" pitchFamily="66" charset="0"/>
                          <a:ea typeface="+mn-ea"/>
                          <a:cs typeface="+mn-cs"/>
                        </a:rPr>
                        <a:t>​</a:t>
                      </a:r>
                    </a:p>
                    <a:p>
                      <a:pPr rtl="0" fontAlgn="base"/>
                      <a:r>
                        <a:rPr lang="en-GB" sz="1400" b="0" i="1" u="none" strike="noStrike" kern="1200">
                          <a:solidFill>
                            <a:schemeClr val="tx1"/>
                          </a:solidFill>
                          <a:effectLst/>
                          <a:latin typeface="Comic Sans MS" panose="030F0702030302020204" pitchFamily="66" charset="0"/>
                          <a:ea typeface="+mn-ea"/>
                          <a:cs typeface="+mn-cs"/>
                        </a:rPr>
                        <a:t>State a detail from the source </a:t>
                      </a:r>
                      <a:r>
                        <a:rPr lang="en-GB" sz="1400" b="1" i="1" u="none" strike="noStrike" kern="1200">
                          <a:solidFill>
                            <a:schemeClr val="tx1"/>
                          </a:solidFill>
                          <a:effectLst/>
                          <a:latin typeface="Comic Sans MS" panose="030F0702030302020204" pitchFamily="66" charset="0"/>
                          <a:ea typeface="+mn-ea"/>
                          <a:cs typeface="+mn-cs"/>
                        </a:rPr>
                        <a:t>linked to the enquiry</a:t>
                      </a:r>
                      <a:r>
                        <a:rPr lang="en-US" sz="1400" b="1" i="0" kern="1200">
                          <a:solidFill>
                            <a:schemeClr val="tx1"/>
                          </a:solidFill>
                          <a:effectLst/>
                          <a:latin typeface="Comic Sans MS" panose="030F0702030302020204" pitchFamily="66" charset="0"/>
                          <a:ea typeface="+mn-ea"/>
                          <a:cs typeface="+mn-cs"/>
                        </a:rPr>
                        <a:t>​</a:t>
                      </a:r>
                    </a:p>
                    <a:p>
                      <a:pPr rtl="0" fontAlgn="base"/>
                      <a:r>
                        <a:rPr lang="en-GB" sz="1600" b="0" i="0" u="sng" kern="1200">
                          <a:solidFill>
                            <a:schemeClr val="tx1"/>
                          </a:solidFill>
                          <a:effectLst/>
                          <a:latin typeface="Comic Sans MS" panose="030F0702030302020204" pitchFamily="66" charset="0"/>
                          <a:ea typeface="+mn-ea"/>
                          <a:cs typeface="+mn-cs"/>
                        </a:rPr>
                        <a:t>Question I would ask:</a:t>
                      </a:r>
                      <a:r>
                        <a:rPr lang="en-US" sz="1600" b="0" i="0" kern="1200">
                          <a:solidFill>
                            <a:schemeClr val="tx1"/>
                          </a:solidFill>
                          <a:effectLst/>
                          <a:latin typeface="Comic Sans MS" panose="030F0702030302020204" pitchFamily="66" charset="0"/>
                          <a:ea typeface="+mn-ea"/>
                          <a:cs typeface="+mn-cs"/>
                        </a:rPr>
                        <a:t>​</a:t>
                      </a:r>
                    </a:p>
                    <a:p>
                      <a:pPr rtl="0" fontAlgn="base"/>
                      <a:r>
                        <a:rPr lang="en-GB" sz="1400" b="1" i="1" u="none" strike="noStrike" kern="1200">
                          <a:solidFill>
                            <a:schemeClr val="tx1"/>
                          </a:solidFill>
                          <a:effectLst/>
                          <a:latin typeface="Comic Sans MS" panose="030F0702030302020204" pitchFamily="66" charset="0"/>
                          <a:ea typeface="+mn-ea"/>
                          <a:cs typeface="+mn-cs"/>
                        </a:rPr>
                        <a:t>Link</a:t>
                      </a:r>
                      <a:r>
                        <a:rPr lang="en-GB" sz="1400" b="0" i="1" u="none" strike="noStrike" kern="1200">
                          <a:solidFill>
                            <a:schemeClr val="tx1"/>
                          </a:solidFill>
                          <a:effectLst/>
                          <a:latin typeface="Comic Sans MS" panose="030F0702030302020204" pitchFamily="66" charset="0"/>
                          <a:ea typeface="+mn-ea"/>
                          <a:cs typeface="+mn-cs"/>
                        </a:rPr>
                        <a:t> the question to the detail</a:t>
                      </a:r>
                      <a:r>
                        <a:rPr lang="en-US" sz="1400" b="0" i="0" kern="1200">
                          <a:solidFill>
                            <a:schemeClr val="tx1"/>
                          </a:solidFill>
                          <a:effectLst/>
                          <a:latin typeface="Comic Sans MS" panose="030F0702030302020204" pitchFamily="66" charset="0"/>
                          <a:ea typeface="+mn-ea"/>
                          <a:cs typeface="+mn-cs"/>
                        </a:rPr>
                        <a:t>​</a:t>
                      </a:r>
                    </a:p>
                    <a:p>
                      <a:pPr rtl="0" fontAlgn="base"/>
                      <a:r>
                        <a:rPr lang="en-GB" sz="1600" b="0" i="0" u="sng" kern="1200">
                          <a:solidFill>
                            <a:schemeClr val="tx1"/>
                          </a:solidFill>
                          <a:effectLst/>
                          <a:latin typeface="Comic Sans MS" panose="030F0702030302020204" pitchFamily="66" charset="0"/>
                          <a:ea typeface="+mn-ea"/>
                          <a:cs typeface="+mn-cs"/>
                        </a:rPr>
                        <a:t>What type of source I could use:</a:t>
                      </a:r>
                      <a:r>
                        <a:rPr lang="en-US" sz="1600" b="0" i="0" kern="1200">
                          <a:solidFill>
                            <a:schemeClr val="tx1"/>
                          </a:solidFill>
                          <a:effectLst/>
                          <a:latin typeface="Comic Sans MS" panose="030F0702030302020204" pitchFamily="66" charset="0"/>
                          <a:ea typeface="+mn-ea"/>
                          <a:cs typeface="+mn-cs"/>
                        </a:rPr>
                        <a:t>​</a:t>
                      </a:r>
                    </a:p>
                    <a:p>
                      <a:pPr rtl="0" fontAlgn="base"/>
                      <a:r>
                        <a:rPr lang="en-GB" sz="1400" b="1" i="1" u="none" strike="noStrike" kern="1200">
                          <a:solidFill>
                            <a:schemeClr val="tx1"/>
                          </a:solidFill>
                          <a:effectLst/>
                          <a:latin typeface="Comic Sans MS" panose="030F0702030302020204" pitchFamily="66" charset="0"/>
                          <a:ea typeface="+mn-ea"/>
                          <a:cs typeface="+mn-cs"/>
                        </a:rPr>
                        <a:t>Link </a:t>
                      </a:r>
                      <a:r>
                        <a:rPr lang="en-GB" sz="1400" b="0" i="1" u="none" strike="noStrike" kern="1200">
                          <a:solidFill>
                            <a:schemeClr val="tx1"/>
                          </a:solidFill>
                          <a:effectLst/>
                          <a:latin typeface="Comic Sans MS" panose="030F0702030302020204" pitchFamily="66" charset="0"/>
                          <a:ea typeface="+mn-ea"/>
                          <a:cs typeface="+mn-cs"/>
                        </a:rPr>
                        <a:t>the type of source to the question</a:t>
                      </a:r>
                      <a:r>
                        <a:rPr lang="en-US" sz="1400" b="0" i="0" kern="1200">
                          <a:solidFill>
                            <a:schemeClr val="tx1"/>
                          </a:solidFill>
                          <a:effectLst/>
                          <a:latin typeface="Comic Sans MS" panose="030F0702030302020204" pitchFamily="66" charset="0"/>
                          <a:ea typeface="+mn-ea"/>
                          <a:cs typeface="+mn-cs"/>
                        </a:rPr>
                        <a:t>​</a:t>
                      </a:r>
                    </a:p>
                    <a:p>
                      <a:pPr rtl="0" fontAlgn="base"/>
                      <a:r>
                        <a:rPr lang="en-GB" sz="1600" b="0" i="0" u="sng" kern="1200">
                          <a:solidFill>
                            <a:schemeClr val="tx1"/>
                          </a:solidFill>
                          <a:effectLst/>
                          <a:latin typeface="Comic Sans MS" panose="030F0702030302020204" pitchFamily="66" charset="0"/>
                          <a:ea typeface="+mn-ea"/>
                          <a:cs typeface="+mn-cs"/>
                        </a:rPr>
                        <a:t>How this might help answer my question:</a:t>
                      </a:r>
                      <a:r>
                        <a:rPr lang="en-US" sz="1600" b="0" i="0" kern="1200">
                          <a:solidFill>
                            <a:schemeClr val="tx1"/>
                          </a:solidFill>
                          <a:effectLst/>
                          <a:latin typeface="Comic Sans MS" panose="030F0702030302020204" pitchFamily="66" charset="0"/>
                          <a:ea typeface="+mn-ea"/>
                          <a:cs typeface="+mn-cs"/>
                        </a:rPr>
                        <a:t>​</a:t>
                      </a:r>
                    </a:p>
                    <a:p>
                      <a:pPr rtl="0" fontAlgn="base"/>
                      <a:r>
                        <a:rPr lang="en-GB" sz="1400" b="0" i="1" u="none" strike="noStrike" kern="1200">
                          <a:solidFill>
                            <a:schemeClr val="tx1"/>
                          </a:solidFill>
                          <a:effectLst/>
                          <a:latin typeface="Comic Sans MS" panose="030F0702030302020204" pitchFamily="66" charset="0"/>
                          <a:ea typeface="+mn-ea"/>
                          <a:cs typeface="+mn-cs"/>
                        </a:rPr>
                        <a:t>Explain what information the source might give you</a:t>
                      </a:r>
                      <a:endParaRPr lang="en-US" sz="1400" b="0" i="0" kern="1200">
                        <a:solidFill>
                          <a:schemeClr val="tx1"/>
                        </a:solidFill>
                        <a:effectLst/>
                        <a:latin typeface="Comic Sans MS" panose="030F0702030302020204" pitchFamily="66" charset="0"/>
                        <a:ea typeface="+mn-ea"/>
                        <a:cs typeface="+mn-cs"/>
                      </a:endParaRP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498887070"/>
                  </a:ext>
                </a:extLst>
              </a:tr>
            </a:tbl>
          </a:graphicData>
        </a:graphic>
      </p:graphicFrame>
      <p:pic>
        <p:nvPicPr>
          <p:cNvPr id="21" name="Picture 3" descr="Download Clock No Hands File HQ PNG Image | FreePNGImg">
            <a:extLst>
              <a:ext uri="{FF2B5EF4-FFF2-40B4-BE49-F238E27FC236}">
                <a16:creationId xmlns:a16="http://schemas.microsoft.com/office/drawing/2014/main" id="{7EDC7CFC-14FB-23AF-E9E7-F4F799E1EE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14064" y="4928832"/>
            <a:ext cx="1070571" cy="1070571"/>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5ACF4842-CF88-BDDA-E298-A9C6A517C8ED}"/>
              </a:ext>
            </a:extLst>
          </p:cNvPr>
          <p:cNvSpPr txBox="1"/>
          <p:nvPr/>
        </p:nvSpPr>
        <p:spPr>
          <a:xfrm>
            <a:off x="10669516" y="5172175"/>
            <a:ext cx="772883" cy="584775"/>
          </a:xfrm>
          <a:prstGeom prst="rect">
            <a:avLst/>
          </a:prstGeom>
          <a:noFill/>
        </p:spPr>
        <p:txBody>
          <a:bodyPr wrap="square" rtlCol="0">
            <a:spAutoFit/>
          </a:bodyPr>
          <a:lstStyle/>
          <a:p>
            <a:r>
              <a:rPr lang="en-GB" sz="3200">
                <a:latin typeface="Comic Sans MS" panose="030F0702030302020204" pitchFamily="66" charset="0"/>
              </a:rPr>
              <a:t>5</a:t>
            </a:r>
          </a:p>
        </p:txBody>
      </p:sp>
      <p:graphicFrame>
        <p:nvGraphicFramePr>
          <p:cNvPr id="30" name="Table 10">
            <a:extLst>
              <a:ext uri="{FF2B5EF4-FFF2-40B4-BE49-F238E27FC236}">
                <a16:creationId xmlns:a16="http://schemas.microsoft.com/office/drawing/2014/main" id="{C87487CD-1C6A-90EF-5038-CC42B49F50B8}"/>
              </a:ext>
            </a:extLst>
          </p:cNvPr>
          <p:cNvGraphicFramePr>
            <a:graphicFrameLocks noGrp="1"/>
          </p:cNvGraphicFramePr>
          <p:nvPr/>
        </p:nvGraphicFramePr>
        <p:xfrm>
          <a:off x="1479833" y="5999403"/>
          <a:ext cx="2564859" cy="527300"/>
        </p:xfrm>
        <a:graphic>
          <a:graphicData uri="http://schemas.openxmlformats.org/drawingml/2006/table">
            <a:tbl>
              <a:tblPr firstRow="1" bandRow="1">
                <a:tableStyleId>{5C22544A-7EE6-4342-B048-85BDC9FD1C3A}</a:tableStyleId>
              </a:tblPr>
              <a:tblGrid>
                <a:gridCol w="2564859">
                  <a:extLst>
                    <a:ext uri="{9D8B030D-6E8A-4147-A177-3AD203B41FA5}">
                      <a16:colId xmlns:a16="http://schemas.microsoft.com/office/drawing/2014/main" val="870182750"/>
                    </a:ext>
                  </a:extLst>
                </a:gridCol>
              </a:tblGrid>
              <a:tr h="527300">
                <a:tc>
                  <a:txBody>
                    <a:bodyPr/>
                    <a:lstStyle/>
                    <a:p>
                      <a:r>
                        <a:rPr lang="en-GB" sz="1400">
                          <a:latin typeface="Comic Sans MS" panose="030F0702030302020204" pitchFamily="66" charset="0"/>
                        </a:rPr>
                        <a:t>Name a source specific to WWI e.g. a diary from…</a:t>
                      </a:r>
                    </a:p>
                  </a:txBody>
                  <a:tcPr>
                    <a:solidFill>
                      <a:schemeClr val="bg2">
                        <a:lumMod val="25000"/>
                      </a:schemeClr>
                    </a:solidFill>
                  </a:tcPr>
                </a:tc>
                <a:extLst>
                  <a:ext uri="{0D108BD9-81ED-4DB2-BD59-A6C34878D82A}">
                    <a16:rowId xmlns:a16="http://schemas.microsoft.com/office/drawing/2014/main" val="4141211074"/>
                  </a:ext>
                </a:extLst>
              </a:tr>
            </a:tbl>
          </a:graphicData>
        </a:graphic>
      </p:graphicFrame>
      <p:pic>
        <p:nvPicPr>
          <p:cNvPr id="31" name="Picture 6" descr="Exclamation mark - Wikiwand">
            <a:extLst>
              <a:ext uri="{FF2B5EF4-FFF2-40B4-BE49-F238E27FC236}">
                <a16:creationId xmlns:a16="http://schemas.microsoft.com/office/drawing/2014/main" id="{097ACAEE-DF93-AEE8-5289-004E191FD6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3876" y="5992007"/>
            <a:ext cx="602620" cy="527293"/>
          </a:xfrm>
          <a:prstGeom prst="rect">
            <a:avLst/>
          </a:prstGeom>
          <a:noFill/>
          <a:extLst>
            <a:ext uri="{909E8E84-426E-40DD-AFC4-6F175D3DCCD1}">
              <a14:hiddenFill xmlns:a14="http://schemas.microsoft.com/office/drawing/2010/main">
                <a:solidFill>
                  <a:srgbClr val="FFFFFF"/>
                </a:solidFill>
              </a14:hiddenFill>
            </a:ext>
          </a:extLst>
        </p:spPr>
      </p:pic>
      <p:pic>
        <p:nvPicPr>
          <p:cNvPr id="2071" name="Picture 23" descr="Gold Leaf Poppy released to mark World War I centenary on Remembrance Day -  Hull Live">
            <a:extLst>
              <a:ext uri="{FF2B5EF4-FFF2-40B4-BE49-F238E27FC236}">
                <a16:creationId xmlns:a16="http://schemas.microsoft.com/office/drawing/2014/main" id="{1E10C31D-6342-4A79-8A59-0FF236E4A3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0957" y="97542"/>
            <a:ext cx="931752" cy="1138298"/>
          </a:xfrm>
          <a:prstGeom prst="rect">
            <a:avLst/>
          </a:prstGeom>
          <a:noFill/>
          <a:extLst>
            <a:ext uri="{909E8E84-426E-40DD-AFC4-6F175D3DCCD1}">
              <a14:hiddenFill xmlns:a14="http://schemas.microsoft.com/office/drawing/2010/main">
                <a:solidFill>
                  <a:srgbClr val="FFFFFF"/>
                </a:solidFill>
              </a14:hiddenFill>
            </a:ext>
          </a:extLst>
        </p:spPr>
      </p:pic>
      <p:pic>
        <p:nvPicPr>
          <p:cNvPr id="2075" name="Picture 27" descr="Link Symbol Images - Free Download on Freepik">
            <a:extLst>
              <a:ext uri="{FF2B5EF4-FFF2-40B4-BE49-F238E27FC236}">
                <a16:creationId xmlns:a16="http://schemas.microsoft.com/office/drawing/2014/main" id="{5F9C65FE-0EF0-BE4E-E18F-91BE7A98362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43845" y="5533971"/>
            <a:ext cx="841341" cy="841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2712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graphicFrame>
        <p:nvGraphicFramePr>
          <p:cNvPr id="84" name="Shape 84"/>
          <p:cNvGraphicFramePr/>
          <p:nvPr/>
        </p:nvGraphicFramePr>
        <p:xfrm>
          <a:off x="28754" y="14377"/>
          <a:ext cx="12140441" cy="6832779"/>
        </p:xfrm>
        <a:graphic>
          <a:graphicData uri="http://schemas.openxmlformats.org/drawingml/2006/table">
            <a:tbl>
              <a:tblPr firstRow="1" bandRow="1">
                <a:noFill/>
              </a:tblPr>
              <a:tblGrid>
                <a:gridCol w="1288934">
                  <a:extLst>
                    <a:ext uri="{9D8B030D-6E8A-4147-A177-3AD203B41FA5}">
                      <a16:colId xmlns:a16="http://schemas.microsoft.com/office/drawing/2014/main" val="20000"/>
                    </a:ext>
                  </a:extLst>
                </a:gridCol>
                <a:gridCol w="5297389">
                  <a:extLst>
                    <a:ext uri="{9D8B030D-6E8A-4147-A177-3AD203B41FA5}">
                      <a16:colId xmlns:a16="http://schemas.microsoft.com/office/drawing/2014/main" val="20001"/>
                    </a:ext>
                  </a:extLst>
                </a:gridCol>
                <a:gridCol w="5554118">
                  <a:extLst>
                    <a:ext uri="{9D8B030D-6E8A-4147-A177-3AD203B41FA5}">
                      <a16:colId xmlns:a16="http://schemas.microsoft.com/office/drawing/2014/main" val="2448662531"/>
                    </a:ext>
                  </a:extLst>
                </a:gridCol>
              </a:tblGrid>
              <a:tr h="428625">
                <a:tc gridSpan="3">
                  <a:txBody>
                    <a:bodyPr/>
                    <a:lstStyle/>
                    <a:p>
                      <a:pPr marL="0" marR="0" lvl="0" indent="0" algn="ctr" rtl="0">
                        <a:spcBef>
                          <a:spcPts val="0"/>
                        </a:spcBef>
                        <a:buSzPct val="25000"/>
                        <a:buNone/>
                      </a:pPr>
                      <a:r>
                        <a:rPr lang="en-GB" sz="1000" b="1" i="1" u="sng" strike="noStrike" cap="none">
                          <a:latin typeface="Comic Sans MS" panose="030F0702030302020204" pitchFamily="66" charset="0"/>
                          <a:ea typeface="Comic Sans MS"/>
                          <a:cs typeface="Comic Sans MS"/>
                          <a:sym typeface="Comic Sans MS"/>
                        </a:rPr>
                        <a:t>How do I answer questions for the British Sector of the Western Front?</a:t>
                      </a:r>
                    </a:p>
                    <a:p>
                      <a:pPr marL="0" marR="0" lvl="0" indent="0" algn="ctr" rtl="0">
                        <a:spcBef>
                          <a:spcPts val="0"/>
                        </a:spcBef>
                        <a:buSzPct val="25000"/>
                        <a:buNone/>
                      </a:pPr>
                      <a:r>
                        <a:rPr lang="en-GB" sz="1000" i="1" u="none" strike="noStrike" cap="none">
                          <a:latin typeface="Comic Sans MS" panose="030F0702030302020204" pitchFamily="66" charset="0"/>
                          <a:ea typeface="Comic Sans MS"/>
                          <a:cs typeface="Comic Sans MS"/>
                          <a:sym typeface="Comic Sans MS"/>
                        </a:rPr>
                        <a:t>25-30 minutes of the</a:t>
                      </a:r>
                      <a:r>
                        <a:rPr lang="en-GB" sz="1000" i="1" u="none" strike="noStrike" cap="none" baseline="0">
                          <a:latin typeface="Comic Sans MS" panose="030F0702030302020204" pitchFamily="66" charset="0"/>
                          <a:ea typeface="Comic Sans MS"/>
                          <a:cs typeface="Comic Sans MS"/>
                          <a:sym typeface="Comic Sans MS"/>
                        </a:rPr>
                        <a:t> Medicine Paper</a:t>
                      </a:r>
                      <a:endParaRPr lang="en-GB" sz="1000" i="1" u="none" strike="noStrike" cap="none">
                        <a:latin typeface="Comic Sans MS" panose="030F0702030302020204" pitchFamily="66" charset="0"/>
                        <a:ea typeface="Comic Sans MS"/>
                        <a:cs typeface="Comic Sans MS"/>
                        <a:sym typeface="Comic Sans MS"/>
                      </a:endParaRPr>
                    </a:p>
                  </a:txBody>
                  <a:tcPr marL="74303" marR="74303" marT="37152" marB="37152">
                    <a:solidFill>
                      <a:schemeClr val="accent4">
                        <a:lumMod val="20000"/>
                        <a:lumOff val="80000"/>
                      </a:schemeClr>
                    </a:solidFill>
                  </a:tcPr>
                </a:tc>
                <a:tc hMerge="1">
                  <a:txBody>
                    <a:bodyPr/>
                    <a:lstStyle/>
                    <a:p>
                      <a:endParaRPr lang="en-US"/>
                    </a:p>
                  </a:txBody>
                  <a:tcPr/>
                </a:tc>
                <a:tc hMerge="1">
                  <a:txBody>
                    <a:bodyPr/>
                    <a:lstStyle/>
                    <a:p>
                      <a:pPr marL="0" marR="0" lvl="0" indent="0" algn="ctr" rtl="0">
                        <a:spcBef>
                          <a:spcPts val="0"/>
                        </a:spcBef>
                        <a:buSzPct val="25000"/>
                        <a:buNone/>
                      </a:pPr>
                      <a:endParaRPr lang="en-GB" sz="1800" i="1" u="none" strike="noStrike" cap="none">
                        <a:latin typeface="Rockwell" panose="02060603020205020403" pitchFamily="18" charset="0"/>
                        <a:ea typeface="Comic Sans MS"/>
                        <a:cs typeface="Comic Sans MS"/>
                        <a:sym typeface="Comic Sans MS"/>
                      </a:endParaRPr>
                    </a:p>
                  </a:txBody>
                  <a:tcPr marL="91450" marR="91450" marT="45725" marB="45725">
                    <a:solidFill>
                      <a:srgbClr val="D8D8D8"/>
                    </a:solidFill>
                  </a:tcPr>
                </a:tc>
                <a:extLst>
                  <a:ext uri="{0D108BD9-81ED-4DB2-BD59-A6C34878D82A}">
                    <a16:rowId xmlns:a16="http://schemas.microsoft.com/office/drawing/2014/main" val="10000"/>
                  </a:ext>
                </a:extLst>
              </a:tr>
              <a:tr h="1311087">
                <a:tc>
                  <a:txBody>
                    <a:bodyPr/>
                    <a:lstStyle/>
                    <a:p>
                      <a:pPr marL="0" marR="0" lvl="0" indent="0" algn="ctr" rtl="0">
                        <a:spcBef>
                          <a:spcPts val="0"/>
                        </a:spcBef>
                        <a:buSzPct val="25000"/>
                        <a:buNone/>
                      </a:pPr>
                      <a:r>
                        <a:rPr lang="en-GB" sz="1000" b="1" u="sng" strike="noStrike" cap="none">
                          <a:latin typeface="Comic Sans MS" panose="030F0702030302020204" pitchFamily="66" charset="0"/>
                          <a:ea typeface="Comic Sans MS"/>
                          <a:cs typeface="Comic Sans MS"/>
                          <a:sym typeface="Comic Sans MS"/>
                        </a:rPr>
                        <a:t>4 marker </a:t>
                      </a:r>
                    </a:p>
                    <a:p>
                      <a:pPr marL="0" marR="0" lvl="0" indent="0" algn="ctr" rtl="0">
                        <a:spcBef>
                          <a:spcPts val="0"/>
                        </a:spcBef>
                        <a:buSzPct val="25000"/>
                        <a:buNone/>
                      </a:pPr>
                      <a:r>
                        <a:rPr lang="en-GB" sz="1000" i="1">
                          <a:latin typeface="Comic Sans MS" panose="030F0702030302020204" pitchFamily="66" charset="0"/>
                          <a:ea typeface="Comic Sans MS"/>
                          <a:cs typeface="Comic Sans MS"/>
                          <a:sym typeface="Comic Sans MS"/>
                        </a:rPr>
                        <a:t>Describe</a:t>
                      </a:r>
                      <a:r>
                        <a:rPr lang="en-GB" sz="1000">
                          <a:latin typeface="Comic Sans MS" panose="030F0702030302020204" pitchFamily="66" charset="0"/>
                          <a:ea typeface="Comic Sans MS"/>
                          <a:cs typeface="Comic Sans MS"/>
                          <a:sym typeface="Comic Sans MS"/>
                        </a:rPr>
                        <a:t> </a:t>
                      </a:r>
                      <a:r>
                        <a:rPr lang="en-GB" sz="1000" b="1">
                          <a:latin typeface="Comic Sans MS" panose="030F0702030302020204" pitchFamily="66" charset="0"/>
                          <a:ea typeface="Comic Sans MS"/>
                          <a:cs typeface="Comic Sans MS"/>
                          <a:sym typeface="Comic Sans MS"/>
                        </a:rPr>
                        <a:t>TWO</a:t>
                      </a:r>
                      <a:r>
                        <a:rPr lang="en-GB" sz="1000">
                          <a:latin typeface="Comic Sans MS" panose="030F0702030302020204" pitchFamily="66" charset="0"/>
                          <a:ea typeface="Comic Sans MS"/>
                          <a:cs typeface="Comic Sans MS"/>
                          <a:sym typeface="Comic Sans MS"/>
                        </a:rPr>
                        <a:t> features of…</a:t>
                      </a:r>
                    </a:p>
                    <a:p>
                      <a:pPr marL="0" marR="0" lvl="0" indent="0" algn="ctr" rtl="0">
                        <a:spcBef>
                          <a:spcPts val="0"/>
                        </a:spcBef>
                        <a:buSzPct val="25000"/>
                        <a:buNone/>
                      </a:pPr>
                      <a:endParaRPr sz="1000">
                        <a:latin typeface="Comic Sans MS" panose="030F0702030302020204" pitchFamily="66" charset="0"/>
                        <a:ea typeface="Comic Sans MS"/>
                        <a:cs typeface="Comic Sans MS"/>
                        <a:sym typeface="Comic Sans MS"/>
                      </a:endParaRPr>
                    </a:p>
                    <a:p>
                      <a:pPr marL="0" marR="0" lvl="0" indent="0" algn="ctr" rtl="0">
                        <a:spcBef>
                          <a:spcPts val="0"/>
                        </a:spcBef>
                        <a:buSzPct val="25000"/>
                        <a:buNone/>
                      </a:pPr>
                      <a:r>
                        <a:rPr lang="en-GB" sz="1000" i="1">
                          <a:latin typeface="Comic Sans MS" panose="030F0702030302020204" pitchFamily="66" charset="0"/>
                          <a:ea typeface="Comic Sans MS"/>
                          <a:cs typeface="Comic Sans MS"/>
                          <a:sym typeface="Comic Sans MS"/>
                        </a:rPr>
                        <a:t>(5 minutes) </a:t>
                      </a:r>
                    </a:p>
                  </a:txBody>
                  <a:tcPr marL="74303" marR="74303" marT="37152" marB="37152" anchor="ctr">
                    <a:solidFill>
                      <a:schemeClr val="accent4">
                        <a:lumMod val="20000"/>
                        <a:lumOff val="80000"/>
                      </a:schemeClr>
                    </a:solidFill>
                  </a:tcPr>
                </a:tc>
                <a:tc>
                  <a:txBody>
                    <a:bodyPr/>
                    <a:lstStyle/>
                    <a:p>
                      <a:pPr fontAlgn="base"/>
                      <a:r>
                        <a:rPr lang="en-GB" sz="1000">
                          <a:latin typeface="Comic Sans MS" panose="030F0902030302020204" pitchFamily="66" charset="0"/>
                        </a:rPr>
                        <a:t>Approximately 5 minutes </a:t>
                      </a:r>
                    </a:p>
                    <a:p>
                      <a:pPr marL="285750" indent="-285750" fontAlgn="base">
                        <a:buFontTx/>
                        <a:buChar char="-"/>
                      </a:pPr>
                      <a:r>
                        <a:rPr lang="en-GB" sz="1000">
                          <a:latin typeface="Comic Sans MS" panose="030F0902030302020204" pitchFamily="66" charset="0"/>
                        </a:rPr>
                        <a:t>Short and simple </a:t>
                      </a:r>
                    </a:p>
                    <a:p>
                      <a:pPr marL="0" indent="0" fontAlgn="base">
                        <a:buFontTx/>
                        <a:buNone/>
                      </a:pPr>
                      <a:endParaRPr lang="en-GB" sz="1000">
                        <a:latin typeface="Comic Sans MS" panose="030F0902030302020204" pitchFamily="66" charset="0"/>
                      </a:endParaRPr>
                    </a:p>
                    <a:p>
                      <a:pPr fontAlgn="base"/>
                      <a:r>
                        <a:rPr lang="en-GB" sz="1000">
                          <a:latin typeface="Comic Sans MS" panose="030F0902030302020204" pitchFamily="66" charset="0"/>
                        </a:rPr>
                        <a:t>One feature is…</a:t>
                      </a:r>
                    </a:p>
                    <a:p>
                      <a:pPr fontAlgn="base"/>
                      <a:r>
                        <a:rPr lang="en-GB" sz="1000">
                          <a:latin typeface="Comic Sans MS" panose="030F0902030302020204" pitchFamily="66" charset="0"/>
                        </a:rPr>
                        <a:t>An extra detail is…</a:t>
                      </a:r>
                    </a:p>
                    <a:p>
                      <a:pPr fontAlgn="base"/>
                      <a:r>
                        <a:rPr lang="en-GB" sz="1000">
                          <a:latin typeface="Comic Sans MS" panose="030F0902030302020204" pitchFamily="66" charset="0"/>
                        </a:rPr>
                        <a:t>A second feature is…</a:t>
                      </a:r>
                    </a:p>
                    <a:p>
                      <a:pPr fontAlgn="base"/>
                      <a:r>
                        <a:rPr lang="en-GB" sz="1000">
                          <a:latin typeface="Comic Sans MS" panose="030F0902030302020204" pitchFamily="66" charset="0"/>
                        </a:rPr>
                        <a:t>An extra detail is…</a:t>
                      </a:r>
                    </a:p>
                  </a:txBody>
                  <a:tcPr marL="74303" marR="74303" marT="37152" marB="37152" anchor="ctr">
                    <a:solidFill>
                      <a:schemeClr val="accent4">
                        <a:lumMod val="20000"/>
                        <a:lumOff val="80000"/>
                      </a:schemeClr>
                    </a:solidFill>
                  </a:tcPr>
                </a:tc>
                <a:tc>
                  <a:txBody>
                    <a:bodyPr/>
                    <a:lstStyle/>
                    <a:p>
                      <a:r>
                        <a:rPr lang="en-US" sz="1000" b="1" u="sng">
                          <a:latin typeface="Comic Sans MS"/>
                          <a:cs typeface="Comic Sans MS"/>
                        </a:rPr>
                        <a:t>Examples</a:t>
                      </a:r>
                    </a:p>
                    <a:p>
                      <a:pPr marL="342900" indent="-342900">
                        <a:buAutoNum type="arabicParenR"/>
                      </a:pPr>
                      <a:r>
                        <a:rPr lang="en-US" sz="1000">
                          <a:latin typeface="Comic Sans MS"/>
                          <a:cs typeface="Comic Sans MS"/>
                        </a:rPr>
                        <a:t>Describe two features of the methods used to reduce trench foot on the Western Front.</a:t>
                      </a:r>
                    </a:p>
                    <a:p>
                      <a:pPr marL="342900" indent="-342900">
                        <a:buAutoNum type="arabicParenR"/>
                      </a:pPr>
                      <a:r>
                        <a:rPr lang="en-US" sz="1000">
                          <a:latin typeface="Comic Sans MS"/>
                          <a:cs typeface="Comic Sans MS"/>
                        </a:rPr>
                        <a:t>Describe two features of Casualty Clearing Stations.</a:t>
                      </a:r>
                    </a:p>
                    <a:p>
                      <a:pPr marL="342900" indent="-342900">
                        <a:buAutoNum type="arabicParenR"/>
                      </a:pPr>
                      <a:r>
                        <a:rPr lang="en-US" sz="1000">
                          <a:latin typeface="Comic Sans MS"/>
                          <a:cs typeface="Comic Sans MS"/>
                        </a:rPr>
                        <a:t>Describe two features of the work of nursing units such as FANY.</a:t>
                      </a:r>
                    </a:p>
                    <a:p>
                      <a:pPr marL="342900" indent="-342900">
                        <a:buAutoNum type="arabicParenR"/>
                      </a:pPr>
                      <a:r>
                        <a:rPr lang="en-US" sz="1000">
                          <a:latin typeface="Comic Sans MS"/>
                          <a:cs typeface="Comic Sans MS"/>
                        </a:rPr>
                        <a:t>Describe two features of the methods of used to reduce the risk of trench fever</a:t>
                      </a:r>
                      <a:endParaRPr lang="en-GB" sz="1000">
                        <a:latin typeface="Comic Sans MS" panose="030F0702030302020204" pitchFamily="66" charset="0"/>
                        <a:ea typeface="Comic Sans MS"/>
                        <a:cs typeface="Comic Sans MS"/>
                        <a:sym typeface="Comic Sans MS"/>
                      </a:endParaRPr>
                    </a:p>
                  </a:txBody>
                  <a:tcPr marL="74303" marR="74303" marT="37152" marB="37152" anchor="ctr">
                    <a:solidFill>
                      <a:schemeClr val="accent4">
                        <a:lumMod val="20000"/>
                        <a:lumOff val="80000"/>
                      </a:schemeClr>
                    </a:solidFill>
                  </a:tcPr>
                </a:tc>
                <a:extLst>
                  <a:ext uri="{0D108BD9-81ED-4DB2-BD59-A6C34878D82A}">
                    <a16:rowId xmlns:a16="http://schemas.microsoft.com/office/drawing/2014/main" val="10001"/>
                  </a:ext>
                </a:extLst>
              </a:tr>
              <a:tr h="2899516">
                <a:tc>
                  <a:txBody>
                    <a:bodyPr/>
                    <a:lstStyle/>
                    <a:p>
                      <a:pPr marL="0" marR="0" lvl="0" indent="0" algn="ctr" rtl="0">
                        <a:spcBef>
                          <a:spcPts val="0"/>
                        </a:spcBef>
                        <a:buSzPct val="25000"/>
                        <a:buNone/>
                      </a:pPr>
                      <a:r>
                        <a:rPr lang="en-GB" sz="1000" b="1" u="sng" dirty="0">
                          <a:latin typeface="Comic Sans MS" panose="030F0702030302020204" pitchFamily="66" charset="0"/>
                          <a:ea typeface="Comic Sans MS"/>
                          <a:cs typeface="Comic Sans MS"/>
                          <a:sym typeface="Comic Sans MS"/>
                        </a:rPr>
                        <a:t>8 marker</a:t>
                      </a:r>
                    </a:p>
                    <a:p>
                      <a:pPr marL="0" marR="0" lvl="0" indent="0" algn="ctr" rtl="0">
                        <a:spcBef>
                          <a:spcPts val="0"/>
                        </a:spcBef>
                        <a:buSzPct val="25000"/>
                        <a:buNone/>
                      </a:pPr>
                      <a:r>
                        <a:rPr lang="en-GB" sz="1000" b="0" i="1" u="none" dirty="0">
                          <a:latin typeface="Comic Sans MS" panose="030F0702030302020204" pitchFamily="66" charset="0"/>
                          <a:ea typeface="Comic Sans MS"/>
                          <a:cs typeface="Comic Sans MS"/>
                          <a:sym typeface="Comic Sans MS"/>
                        </a:rPr>
                        <a:t>How useful</a:t>
                      </a:r>
                      <a:r>
                        <a:rPr lang="en-GB" sz="1000" b="0" i="1" u="none" baseline="0" dirty="0">
                          <a:latin typeface="Comic Sans MS" panose="030F0702030302020204" pitchFamily="66" charset="0"/>
                          <a:ea typeface="Comic Sans MS"/>
                          <a:cs typeface="Comic Sans MS"/>
                          <a:sym typeface="Comic Sans MS"/>
                        </a:rPr>
                        <a:t> are sources A and B for an enquiry into</a:t>
                      </a:r>
                      <a:r>
                        <a:rPr lang="en-GB" sz="1000" b="0" i="1" u="none" dirty="0">
                          <a:latin typeface="Comic Sans MS" panose="030F0702030302020204" pitchFamily="66" charset="0"/>
                          <a:ea typeface="Comic Sans MS"/>
                          <a:cs typeface="Comic Sans MS"/>
                          <a:sym typeface="Comic Sans MS"/>
                        </a:rPr>
                        <a:t>…</a:t>
                      </a:r>
                    </a:p>
                    <a:p>
                      <a:pPr marL="0" marR="0" lvl="0" indent="0" algn="ctr" rtl="0">
                        <a:spcBef>
                          <a:spcPts val="0"/>
                        </a:spcBef>
                        <a:buSzPct val="25000"/>
                        <a:buNone/>
                      </a:pPr>
                      <a:endParaRPr sz="1000" b="0" i="1" u="none" dirty="0">
                        <a:latin typeface="Comic Sans MS" panose="030F0702030302020204" pitchFamily="66" charset="0"/>
                        <a:ea typeface="Comic Sans MS"/>
                        <a:cs typeface="Comic Sans MS"/>
                        <a:sym typeface="Comic Sans MS"/>
                      </a:endParaRPr>
                    </a:p>
                    <a:p>
                      <a:pPr marL="0" marR="0" lvl="0" indent="0" algn="ctr" rtl="0">
                        <a:spcBef>
                          <a:spcPts val="0"/>
                        </a:spcBef>
                        <a:buSzPct val="25000"/>
                        <a:buNone/>
                      </a:pPr>
                      <a:r>
                        <a:rPr lang="en-GB" sz="1000" b="0" i="1" u="none" dirty="0">
                          <a:latin typeface="Comic Sans MS" panose="030F0702030302020204" pitchFamily="66" charset="0"/>
                          <a:ea typeface="Comic Sans MS"/>
                          <a:cs typeface="Comic Sans MS"/>
                          <a:sym typeface="Comic Sans MS"/>
                        </a:rPr>
                        <a:t>15-20 minutes</a:t>
                      </a:r>
                    </a:p>
                    <a:p>
                      <a:pPr marL="0" marR="0" lvl="0" indent="0" algn="ctr" rtl="0">
                        <a:spcBef>
                          <a:spcPts val="0"/>
                        </a:spcBef>
                        <a:buSzPct val="25000"/>
                        <a:buNone/>
                      </a:pPr>
                      <a:endParaRPr sz="1000" b="0" i="1" u="none" dirty="0">
                        <a:latin typeface="Comic Sans MS" panose="030F0702030302020204" pitchFamily="66" charset="0"/>
                        <a:ea typeface="Comic Sans MS"/>
                        <a:cs typeface="Comic Sans MS"/>
                        <a:sym typeface="Comic Sans MS"/>
                      </a:endParaRPr>
                    </a:p>
                  </a:txBody>
                  <a:tcPr marL="74303" marR="74303" marT="37152" marB="37152" anchor="ctr">
                    <a:solidFill>
                      <a:schemeClr val="accent4">
                        <a:lumMod val="20000"/>
                        <a:lumOff val="80000"/>
                      </a:schemeClr>
                    </a:solidFill>
                  </a:tcPr>
                </a:tc>
                <a:tc>
                  <a:txBody>
                    <a:bodyPr/>
                    <a:lstStyle/>
                    <a:p>
                      <a:pPr marL="0" marR="0" lvl="0" indent="0" algn="l" rtl="0">
                        <a:spcBef>
                          <a:spcPts val="0"/>
                        </a:spcBef>
                        <a:buSzPct val="25000"/>
                        <a:buNone/>
                      </a:pPr>
                      <a:r>
                        <a:rPr lang="en-GB" sz="1000" b="1" i="1">
                          <a:latin typeface="Comic Sans MS" panose="030F0702030302020204" pitchFamily="66" charset="0"/>
                          <a:ea typeface="Comic Sans MS"/>
                          <a:cs typeface="Comic Sans MS"/>
                          <a:sym typeface="Comic Sans MS"/>
                        </a:rPr>
                        <a:t>Consider each source separately: S K P (in any order but make sure you do all three elements for each source)</a:t>
                      </a:r>
                    </a:p>
                    <a:p>
                      <a:pPr marL="0" marR="0" lvl="0" indent="0" algn="l" rtl="0">
                        <a:spcBef>
                          <a:spcPts val="0"/>
                        </a:spcBef>
                        <a:buSzPct val="25000"/>
                        <a:buNone/>
                      </a:pPr>
                      <a:endParaRPr lang="en-GB" sz="1000" b="1" i="1">
                        <a:latin typeface="Comic Sans MS" panose="030F0702030302020204" pitchFamily="66" charset="0"/>
                        <a:ea typeface="Comic Sans MS"/>
                        <a:cs typeface="Comic Sans MS"/>
                        <a:sym typeface="Comic Sans MS"/>
                      </a:endParaRPr>
                    </a:p>
                    <a:p>
                      <a:pPr fontAlgn="base"/>
                      <a:r>
                        <a:rPr lang="en-GB" sz="1000" b="1">
                          <a:latin typeface="Comic Sans MS" panose="030F0902030302020204" pitchFamily="66" charset="0"/>
                        </a:rPr>
                        <a:t>S</a:t>
                      </a:r>
                      <a:r>
                        <a:rPr lang="en-GB" sz="1000">
                          <a:latin typeface="Comic Sans MS" panose="030F0902030302020204" pitchFamily="66" charset="0"/>
                        </a:rPr>
                        <a:t> - Source A tells me… This is useful for an enquiry into X because…</a:t>
                      </a:r>
                    </a:p>
                    <a:p>
                      <a:pPr fontAlgn="base"/>
                      <a:r>
                        <a:rPr lang="en-GB" sz="1000" b="1">
                          <a:latin typeface="Comic Sans MS" panose="030F0902030302020204" pitchFamily="66" charset="0"/>
                        </a:rPr>
                        <a:t>K</a:t>
                      </a:r>
                      <a:r>
                        <a:rPr lang="en-GB" sz="1000">
                          <a:latin typeface="Comic Sans MS" panose="030F0902030302020204" pitchFamily="66" charset="0"/>
                        </a:rPr>
                        <a:t> - </a:t>
                      </a:r>
                      <a:r>
                        <a:rPr lang="en-GB" sz="1000">
                          <a:latin typeface="Comic Sans MS" panose="030F0702030302020204" pitchFamily="66" charset="0"/>
                        </a:rPr>
                        <a:t>The source is also useful because it fits in with my knowledge that...</a:t>
                      </a:r>
                      <a:endParaRPr lang="en-GB" sz="1000">
                        <a:latin typeface="Comic Sans MS" panose="030F0902030302020204" pitchFamily="66"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GB" sz="1000" b="1">
                          <a:latin typeface="Comic Sans MS"/>
                        </a:rPr>
                        <a:t>P </a:t>
                      </a:r>
                      <a:r>
                        <a:rPr lang="en-GB" sz="1000">
                          <a:latin typeface="Comic Sans MS"/>
                        </a:rPr>
                        <a:t>- The origin/nature/purpose of source A means it is useful/limited because... </a:t>
                      </a:r>
                      <a:endParaRPr lang="en-GB" sz="1000">
                        <a:latin typeface="Comic Sans MS" panose="030F0902030302020204" pitchFamily="66" charset="0"/>
                      </a:endParaRPr>
                    </a:p>
                    <a:p>
                      <a:pPr fontAlgn="base"/>
                      <a:endParaRPr lang="en-GB" sz="1000">
                        <a:latin typeface="Comic Sans MS" panose="030F0902030302020204" pitchFamily="66" charset="0"/>
                      </a:endParaRPr>
                    </a:p>
                    <a:p>
                      <a:pPr fontAlgn="base"/>
                      <a:r>
                        <a:rPr lang="en-GB" sz="1000" b="1">
                          <a:latin typeface="Comic Sans MS" panose="030F0902030302020204" pitchFamily="66" charset="0"/>
                        </a:rPr>
                        <a:t>S</a:t>
                      </a:r>
                      <a:r>
                        <a:rPr lang="en-GB" sz="1000">
                          <a:latin typeface="Comic Sans MS" panose="030F0902030302020204" pitchFamily="66" charset="0"/>
                        </a:rPr>
                        <a:t> - Source B tells me… This is useful for an enquiry into X because…</a:t>
                      </a:r>
                    </a:p>
                    <a:p>
                      <a:pPr fontAlgn="base"/>
                      <a:r>
                        <a:rPr lang="en-GB" sz="1000" b="1">
                          <a:latin typeface="Comic Sans MS" panose="030F0902030302020204" pitchFamily="66" charset="0"/>
                        </a:rPr>
                        <a:t>K</a:t>
                      </a:r>
                      <a:r>
                        <a:rPr lang="en-GB" sz="1000">
                          <a:latin typeface="Comic Sans MS" panose="030F0902030302020204" pitchFamily="66" charset="0"/>
                        </a:rPr>
                        <a:t> - </a:t>
                      </a:r>
                      <a:r>
                        <a:rPr lang="en-GB" sz="1000">
                          <a:latin typeface="Comic Sans MS" panose="030F0702030302020204" pitchFamily="66" charset="0"/>
                        </a:rPr>
                        <a:t>The source is also useful because it fits in with my knowledge that...</a:t>
                      </a:r>
                      <a:endParaRPr lang="en-GB" sz="1000">
                        <a:latin typeface="Comic Sans MS" panose="030F0902030302020204" pitchFamily="66"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GB" sz="1000" b="1">
                          <a:latin typeface="Comic Sans MS"/>
                        </a:rPr>
                        <a:t>P</a:t>
                      </a:r>
                      <a:r>
                        <a:rPr lang="en-GB" sz="1000">
                          <a:latin typeface="Comic Sans MS"/>
                        </a:rPr>
                        <a:t> - The origin/nature/purpose of source B means it is useful/limited because... </a:t>
                      </a:r>
                      <a:endParaRPr lang="en-GB" sz="1000" b="1" i="1" baseline="0">
                        <a:solidFill>
                          <a:schemeClr val="tx1"/>
                        </a:solidFill>
                        <a:latin typeface="Comic Sans MS" panose="030F0702030302020204" pitchFamily="66" charset="0"/>
                        <a:ea typeface="Comic Sans MS"/>
                        <a:cs typeface="Comic Sans MS"/>
                        <a:sym typeface="Comic Sans MS"/>
                      </a:endParaRPr>
                    </a:p>
                    <a:p>
                      <a:pPr marL="0" marR="0" lvl="0" indent="0" algn="l" rtl="0">
                        <a:spcBef>
                          <a:spcPts val="0"/>
                        </a:spcBef>
                        <a:buSzPct val="25000"/>
                        <a:buFont typeface="Arial" panose="020B0604020202020204" pitchFamily="34" charset="0"/>
                        <a:buNone/>
                      </a:pPr>
                      <a:endParaRPr lang="en-GB" sz="1000" i="1" baseline="0">
                        <a:latin typeface="Comic Sans MS" panose="030F0702030302020204" pitchFamily="66" charset="0"/>
                        <a:ea typeface="Comic Sans MS"/>
                        <a:cs typeface="Comic Sans MS"/>
                        <a:sym typeface="Comic Sans MS"/>
                      </a:endParaRPr>
                    </a:p>
                    <a:p>
                      <a:pPr marL="0" marR="0" lvl="0" indent="0" algn="l" rtl="0">
                        <a:spcBef>
                          <a:spcPts val="0"/>
                        </a:spcBef>
                        <a:buSzPct val="25000"/>
                        <a:buFont typeface="Arial" panose="020B0604020202020204" pitchFamily="34" charset="0"/>
                        <a:buNone/>
                      </a:pPr>
                      <a:r>
                        <a:rPr lang="en-GB" sz="1000" b="1" i="1" baseline="0">
                          <a:solidFill>
                            <a:schemeClr val="tx1"/>
                          </a:solidFill>
                          <a:latin typeface="Comic Sans MS" panose="030F0702030302020204" pitchFamily="66" charset="0"/>
                          <a:ea typeface="Comic Sans MS"/>
                          <a:cs typeface="Comic Sans MS"/>
                          <a:sym typeface="Comic Sans MS"/>
                        </a:rPr>
                        <a:t>Use the words useful and not useful a lot!</a:t>
                      </a:r>
                    </a:p>
                  </a:txBody>
                  <a:tcPr marL="74303" marR="74303" marT="37152" marB="37152" anchor="ctr">
                    <a:solidFill>
                      <a:schemeClr val="accent4">
                        <a:lumMod val="20000"/>
                        <a:lumOff val="80000"/>
                      </a:schemeClr>
                    </a:solidFill>
                  </a:tcPr>
                </a:tc>
                <a:tc>
                  <a:txBody>
                    <a:bodyPr/>
                    <a:lstStyle/>
                    <a:p>
                      <a:pPr marL="0" marR="0" lvl="0" indent="0" algn="l" rtl="0">
                        <a:spcBef>
                          <a:spcPts val="0"/>
                        </a:spcBef>
                        <a:buSzPct val="25000"/>
                        <a:buFont typeface="Arial" panose="020B0604020202020204" pitchFamily="34" charset="0"/>
                        <a:buNone/>
                      </a:pPr>
                      <a:r>
                        <a:rPr lang="en-GB" sz="1000" b="1" i="0" u="sng" baseline="0">
                          <a:solidFill>
                            <a:schemeClr val="tx1"/>
                          </a:solidFill>
                          <a:latin typeface="Comic Sans MS" panose="030F0702030302020204" pitchFamily="66" charset="0"/>
                          <a:ea typeface="Comic Sans MS"/>
                          <a:cs typeface="Comic Sans MS"/>
                          <a:sym typeface="Comic Sans MS"/>
                        </a:rPr>
                        <a:t>Questions to consider when evaluating the sources</a:t>
                      </a:r>
                    </a:p>
                    <a:p>
                      <a:pPr marL="0" marR="0" lvl="0" indent="0" algn="l" rtl="0">
                        <a:spcBef>
                          <a:spcPts val="0"/>
                        </a:spcBef>
                        <a:buSzPct val="25000"/>
                        <a:buFont typeface="Arial" panose="020B0604020202020204" pitchFamily="34" charset="0"/>
                        <a:buNone/>
                      </a:pPr>
                      <a:endParaRPr lang="en-GB" sz="1000" b="1" i="1" baseline="0">
                        <a:solidFill>
                          <a:schemeClr val="tx1"/>
                        </a:solidFill>
                        <a:latin typeface="Comic Sans MS" panose="030F0702030302020204" pitchFamily="66" charset="0"/>
                        <a:ea typeface="Comic Sans MS"/>
                        <a:cs typeface="Comic Sans MS"/>
                        <a:sym typeface="Comic Sans MS"/>
                      </a:endParaRPr>
                    </a:p>
                    <a:p>
                      <a:pPr marL="0" marR="0" lvl="0" indent="0" algn="l" rtl="0">
                        <a:spcBef>
                          <a:spcPts val="0"/>
                        </a:spcBef>
                        <a:buSzPct val="25000"/>
                        <a:buNone/>
                      </a:pPr>
                      <a:r>
                        <a:rPr lang="en-GB" sz="1000" b="1" i="1">
                          <a:latin typeface="Comic Sans MS" panose="030F0702030302020204" pitchFamily="66" charset="0"/>
                          <a:ea typeface="Comic Sans MS"/>
                          <a:cs typeface="Comic Sans MS"/>
                          <a:sym typeface="Comic Sans MS"/>
                        </a:rPr>
                        <a:t>Source content: </a:t>
                      </a:r>
                      <a:r>
                        <a:rPr lang="en-GB" sz="1000" b="0" i="1">
                          <a:latin typeface="Comic Sans MS" panose="030F0702030302020204" pitchFamily="66" charset="0"/>
                          <a:ea typeface="Comic Sans MS"/>
                          <a:cs typeface="Comic Sans MS"/>
                          <a:sym typeface="Comic Sans MS"/>
                        </a:rPr>
                        <a:t>What does the source tell you that’s relevant to the enquiry focus of the question?</a:t>
                      </a:r>
                      <a:endParaRPr lang="en-GB" sz="1000" b="1" i="1">
                        <a:latin typeface="Comic Sans MS" panose="030F0702030302020204" pitchFamily="66" charset="0"/>
                        <a:ea typeface="Comic Sans MS"/>
                        <a:cs typeface="Comic Sans MS"/>
                        <a:sym typeface="Comic Sans MS"/>
                      </a:endParaRPr>
                    </a:p>
                    <a:p>
                      <a:pPr marL="0" marR="0" lvl="0" indent="0" algn="l" defTabSz="914400" rtl="0" eaLnBrk="1" fontAlgn="auto" latinLnBrk="0" hangingPunct="1">
                        <a:lnSpc>
                          <a:spcPct val="100000"/>
                        </a:lnSpc>
                        <a:spcBef>
                          <a:spcPts val="0"/>
                        </a:spcBef>
                        <a:spcAft>
                          <a:spcPts val="0"/>
                        </a:spcAft>
                        <a:buClrTx/>
                        <a:buSzPct val="25000"/>
                        <a:buFontTx/>
                        <a:buNone/>
                        <a:tabLst/>
                        <a:defRPr/>
                      </a:pPr>
                      <a:r>
                        <a:rPr lang="en-GB" sz="1000" b="1" i="1" baseline="0">
                          <a:latin typeface="Comic Sans MS" panose="030F0702030302020204" pitchFamily="66" charset="0"/>
                          <a:ea typeface="Comic Sans MS"/>
                          <a:cs typeface="Comic Sans MS"/>
                          <a:sym typeface="Comic Sans MS"/>
                        </a:rPr>
                        <a:t>Knowledge: </a:t>
                      </a:r>
                      <a:r>
                        <a:rPr lang="en-GB" sz="1000" i="1">
                          <a:latin typeface="Comic Sans MS" panose="030F0702030302020204" pitchFamily="66" charset="0"/>
                          <a:ea typeface="Comic Sans MS"/>
                          <a:cs typeface="Comic Sans MS"/>
                          <a:sym typeface="Comic Sans MS"/>
                        </a:rPr>
                        <a:t>How does the source match with what you know? By supporting it with your knowledge you are suggesting the content is correct and so the source is useful.</a:t>
                      </a:r>
                      <a:endParaRPr lang="en-GB" sz="1000" b="1" i="1">
                        <a:latin typeface="Comic Sans MS" panose="030F0702030302020204" pitchFamily="66" charset="0"/>
                        <a:ea typeface="Comic Sans MS"/>
                        <a:cs typeface="Comic Sans MS"/>
                        <a:sym typeface="Comic Sans MS"/>
                      </a:endParaRPr>
                    </a:p>
                    <a:p>
                      <a:pPr marL="0" marR="0" lvl="0" indent="0" algn="l" rtl="0">
                        <a:spcBef>
                          <a:spcPts val="0"/>
                        </a:spcBef>
                        <a:buSzPct val="25000"/>
                        <a:buNone/>
                      </a:pPr>
                      <a:r>
                        <a:rPr lang="en-GB" sz="1000" b="1" i="1">
                          <a:latin typeface="Comic Sans MS" panose="030F0702030302020204" pitchFamily="66" charset="0"/>
                          <a:ea typeface="Comic Sans MS"/>
                          <a:cs typeface="Comic Sans MS"/>
                          <a:sym typeface="Comic Sans MS"/>
                        </a:rPr>
                        <a:t>Provenance: </a:t>
                      </a:r>
                      <a:r>
                        <a:rPr lang="en-GB" sz="1000" b="0" i="1">
                          <a:latin typeface="Comic Sans MS" panose="030F0702030302020204" pitchFamily="66" charset="0"/>
                          <a:ea typeface="Comic Sans MS"/>
                          <a:cs typeface="Comic Sans MS"/>
                          <a:sym typeface="Comic Sans MS"/>
                        </a:rPr>
                        <a:t>How do the nature, origin or purpose make the source more or less useful? Questions to consider...</a:t>
                      </a:r>
                    </a:p>
                    <a:p>
                      <a:pPr marL="285750" marR="0" lvl="0" indent="-285750" algn="l" rtl="0">
                        <a:spcBef>
                          <a:spcPts val="0"/>
                        </a:spcBef>
                        <a:buSzPct val="25000"/>
                        <a:buFont typeface="Arial" panose="020B0604020202020204" pitchFamily="34" charset="0"/>
                        <a:buChar char="•"/>
                      </a:pPr>
                      <a:r>
                        <a:rPr lang="en-GB" sz="1000" b="0" i="1">
                          <a:latin typeface="Comic Sans MS" panose="030F0702030302020204" pitchFamily="66" charset="0"/>
                          <a:ea typeface="Comic Sans MS"/>
                          <a:cs typeface="Comic Sans MS"/>
                          <a:sym typeface="Comic Sans MS"/>
                        </a:rPr>
                        <a:t>Is the source representative of the whole time period or every area on the Western front?</a:t>
                      </a:r>
                    </a:p>
                    <a:p>
                      <a:pPr marL="285750" marR="0" lvl="0" indent="-285750" algn="l" rtl="0">
                        <a:spcBef>
                          <a:spcPts val="0"/>
                        </a:spcBef>
                        <a:buSzPct val="25000"/>
                        <a:buFont typeface="Arial" panose="020B0604020202020204" pitchFamily="34" charset="0"/>
                        <a:buChar char="•"/>
                      </a:pPr>
                      <a:r>
                        <a:rPr lang="en-GB" sz="1000" b="0" i="1">
                          <a:latin typeface="Comic Sans MS" panose="030F0702030302020204" pitchFamily="66" charset="0"/>
                          <a:ea typeface="Comic Sans MS"/>
                          <a:cs typeface="Comic Sans MS"/>
                          <a:sym typeface="Comic Sans MS"/>
                        </a:rPr>
                        <a:t>Is the author an expert or emotionally influenced?</a:t>
                      </a:r>
                    </a:p>
                    <a:p>
                      <a:pPr marL="285750" marR="0" lvl="0" indent="-285750" algn="l" rtl="0">
                        <a:spcBef>
                          <a:spcPts val="0"/>
                        </a:spcBef>
                        <a:buSzPct val="25000"/>
                        <a:buFont typeface="Arial" panose="020B0604020202020204" pitchFamily="34" charset="0"/>
                        <a:buChar char="•"/>
                      </a:pPr>
                      <a:r>
                        <a:rPr lang="en-GB" sz="1000" b="0" i="1">
                          <a:latin typeface="Comic Sans MS" panose="030F0702030302020204" pitchFamily="66" charset="0"/>
                          <a:ea typeface="Comic Sans MS"/>
                          <a:cs typeface="Comic Sans MS"/>
                          <a:sym typeface="Comic Sans MS"/>
                        </a:rPr>
                        <a:t>Is the purpose to commemorate or give a factual account?</a:t>
                      </a:r>
                    </a:p>
                    <a:p>
                      <a:pPr marL="285750" marR="0" lvl="0" indent="-285750" algn="l" rtl="0">
                        <a:spcBef>
                          <a:spcPts val="0"/>
                        </a:spcBef>
                        <a:buSzPct val="25000"/>
                        <a:buFont typeface="Arial" panose="020B0604020202020204" pitchFamily="34" charset="0"/>
                        <a:buChar char="•"/>
                      </a:pPr>
                      <a:r>
                        <a:rPr lang="en-GB" sz="1000" b="0" i="1">
                          <a:latin typeface="Comic Sans MS" panose="030F0702030302020204" pitchFamily="66" charset="0"/>
                          <a:ea typeface="Comic Sans MS"/>
                          <a:cs typeface="Comic Sans MS"/>
                          <a:sym typeface="Comic Sans MS"/>
                        </a:rPr>
                        <a:t>Does the nature mean it could have been censored?</a:t>
                      </a:r>
                    </a:p>
                  </a:txBody>
                  <a:tcPr marL="74303" marR="74303" marT="37152" marB="37152" anchor="ctr">
                    <a:solidFill>
                      <a:schemeClr val="accent4">
                        <a:lumMod val="20000"/>
                        <a:lumOff val="80000"/>
                      </a:schemeClr>
                    </a:solidFill>
                  </a:tcPr>
                </a:tc>
                <a:extLst>
                  <a:ext uri="{0D108BD9-81ED-4DB2-BD59-A6C34878D82A}">
                    <a16:rowId xmlns:a16="http://schemas.microsoft.com/office/drawing/2014/main" val="10002"/>
                  </a:ext>
                </a:extLst>
              </a:tr>
              <a:tr h="2193551">
                <a:tc>
                  <a:txBody>
                    <a:bodyPr/>
                    <a:lstStyle/>
                    <a:p>
                      <a:pPr marL="0" marR="0" lvl="0" indent="0" algn="ctr" rtl="0">
                        <a:spcBef>
                          <a:spcPts val="0"/>
                        </a:spcBef>
                        <a:buSzPct val="25000"/>
                        <a:buNone/>
                      </a:pPr>
                      <a:r>
                        <a:rPr lang="en-GB" sz="1000" b="1" i="0" u="sng">
                          <a:latin typeface="Comic Sans MS" panose="030F0702030302020204" pitchFamily="66" charset="0"/>
                          <a:ea typeface="Comic Sans MS"/>
                          <a:cs typeface="Comic Sans MS"/>
                          <a:sym typeface="Comic Sans MS"/>
                        </a:rPr>
                        <a:t>4</a:t>
                      </a:r>
                      <a:r>
                        <a:rPr lang="en-GB" sz="1000" b="1" i="0" u="sng" baseline="0">
                          <a:latin typeface="Comic Sans MS" panose="030F0702030302020204" pitchFamily="66" charset="0"/>
                          <a:ea typeface="Comic Sans MS"/>
                          <a:cs typeface="Comic Sans MS"/>
                          <a:sym typeface="Comic Sans MS"/>
                        </a:rPr>
                        <a:t> marker</a:t>
                      </a:r>
                    </a:p>
                    <a:p>
                      <a:pPr marL="0" marR="0" lvl="0" indent="0" algn="ctr" rtl="0">
                        <a:spcBef>
                          <a:spcPts val="0"/>
                        </a:spcBef>
                        <a:buSzPct val="25000"/>
                        <a:buNone/>
                      </a:pPr>
                      <a:r>
                        <a:rPr lang="en-GB" sz="1000" b="0" i="1" u="none" baseline="0">
                          <a:latin typeface="Comic Sans MS" panose="030F0702030302020204" pitchFamily="66" charset="0"/>
                          <a:ea typeface="Comic Sans MS"/>
                          <a:cs typeface="Comic Sans MS"/>
                          <a:sym typeface="Comic Sans MS"/>
                        </a:rPr>
                        <a:t>How would you follow up Source B to find out more about…</a:t>
                      </a:r>
                      <a:endParaRPr lang="en-GB" sz="1000" b="0" i="1" u="none">
                        <a:latin typeface="Comic Sans MS" panose="030F0702030302020204" pitchFamily="66" charset="0"/>
                        <a:ea typeface="Comic Sans MS"/>
                        <a:cs typeface="Comic Sans MS"/>
                        <a:sym typeface="Comic Sans MS"/>
                      </a:endParaRPr>
                    </a:p>
                    <a:p>
                      <a:pPr marL="0" marR="0" lvl="0" indent="0" algn="ctr" rtl="0">
                        <a:spcBef>
                          <a:spcPts val="0"/>
                        </a:spcBef>
                        <a:buSzPct val="25000"/>
                        <a:buNone/>
                      </a:pPr>
                      <a:endParaRPr sz="1000" b="1" i="1" u="sng">
                        <a:latin typeface="Comic Sans MS" panose="030F0702030302020204" pitchFamily="66" charset="0"/>
                        <a:ea typeface="Comic Sans MS"/>
                        <a:cs typeface="Comic Sans MS"/>
                        <a:sym typeface="Comic Sans MS"/>
                      </a:endParaRPr>
                    </a:p>
                    <a:p>
                      <a:pPr marL="0" marR="0" lvl="0" indent="0" algn="ctr" rtl="0">
                        <a:spcBef>
                          <a:spcPts val="0"/>
                        </a:spcBef>
                        <a:buSzPct val="25000"/>
                        <a:buNone/>
                      </a:pPr>
                      <a:r>
                        <a:rPr lang="en-GB" sz="1000" i="1">
                          <a:latin typeface="Comic Sans MS" panose="030F0702030302020204" pitchFamily="66" charset="0"/>
                          <a:ea typeface="Comic Sans MS"/>
                          <a:cs typeface="Comic Sans MS"/>
                          <a:sym typeface="Comic Sans MS"/>
                        </a:rPr>
                        <a:t>5 minutes </a:t>
                      </a:r>
                    </a:p>
                  </a:txBody>
                  <a:tcPr marL="74303" marR="74303" marT="37152" marB="37152" anchor="ctr">
                    <a:solidFill>
                      <a:schemeClr val="accent4">
                        <a:lumMod val="20000"/>
                        <a:lumOff val="80000"/>
                      </a:schemeClr>
                    </a:solidFill>
                  </a:tcPr>
                </a:tc>
                <a:tc>
                  <a:txBody>
                    <a:bodyPr/>
                    <a:lstStyle/>
                    <a:p>
                      <a:pPr marL="0" marR="0" lvl="0" indent="0" algn="l" rtl="0">
                        <a:spcBef>
                          <a:spcPts val="0"/>
                        </a:spcBef>
                        <a:buSzPct val="25000"/>
                        <a:buNone/>
                      </a:pPr>
                      <a:r>
                        <a:rPr lang="en-GB" sz="1000" u="sng">
                          <a:latin typeface="Comic Sans MS" panose="030F0702030302020204" pitchFamily="66" charset="0"/>
                          <a:ea typeface="Comic Sans MS"/>
                          <a:cs typeface="Comic Sans MS"/>
                          <a:sym typeface="Comic Sans MS"/>
                        </a:rPr>
                        <a:t>Detail in the source I would follow up: </a:t>
                      </a:r>
                    </a:p>
                    <a:p>
                      <a:pPr marL="0" marR="0" lvl="0" indent="0" algn="l" rtl="0">
                        <a:spcBef>
                          <a:spcPts val="0"/>
                        </a:spcBef>
                        <a:buSzPct val="25000"/>
                        <a:buNone/>
                      </a:pPr>
                      <a:r>
                        <a:rPr lang="en-GB" sz="1000" i="1">
                          <a:latin typeface="Comic Sans MS" panose="030F0702030302020204" pitchFamily="66" charset="0"/>
                          <a:ea typeface="Comic Sans MS"/>
                          <a:cs typeface="Comic Sans MS"/>
                          <a:sym typeface="Comic Sans MS"/>
                        </a:rPr>
                        <a:t>State a detail from the source linked to the enquiry</a:t>
                      </a:r>
                    </a:p>
                    <a:p>
                      <a:pPr marL="0" marR="0" lvl="0" indent="0" algn="l" rtl="0">
                        <a:spcBef>
                          <a:spcPts val="0"/>
                        </a:spcBef>
                        <a:buSzPct val="25000"/>
                        <a:buNone/>
                      </a:pPr>
                      <a:r>
                        <a:rPr lang="en-GB" sz="1000" u="sng">
                          <a:latin typeface="Comic Sans MS" panose="030F0702030302020204" pitchFamily="66" charset="0"/>
                          <a:ea typeface="Comic Sans MS"/>
                          <a:cs typeface="Comic Sans MS"/>
                          <a:sym typeface="Comic Sans MS"/>
                        </a:rPr>
                        <a:t>Question I would ask:</a:t>
                      </a:r>
                    </a:p>
                    <a:p>
                      <a:pPr marL="0" marR="0" lvl="0" indent="0" algn="l" rtl="0">
                        <a:spcBef>
                          <a:spcPts val="0"/>
                        </a:spcBef>
                        <a:buSzPct val="25000"/>
                        <a:buNone/>
                      </a:pPr>
                      <a:r>
                        <a:rPr lang="en-GB" sz="1000" i="1">
                          <a:latin typeface="Comic Sans MS" panose="030F0702030302020204" pitchFamily="66" charset="0"/>
                          <a:ea typeface="Comic Sans MS"/>
                          <a:cs typeface="Comic Sans MS"/>
                          <a:sym typeface="Comic Sans MS"/>
                        </a:rPr>
                        <a:t>Link the question to the detail</a:t>
                      </a:r>
                    </a:p>
                    <a:p>
                      <a:pPr marL="0" marR="0" lvl="0" indent="0" algn="l" rtl="0">
                        <a:spcBef>
                          <a:spcPts val="0"/>
                        </a:spcBef>
                        <a:buSzPct val="25000"/>
                        <a:buNone/>
                      </a:pPr>
                      <a:r>
                        <a:rPr lang="en-GB" sz="1000" u="sng">
                          <a:latin typeface="Comic Sans MS" panose="030F0702030302020204" pitchFamily="66" charset="0"/>
                          <a:ea typeface="Comic Sans MS"/>
                          <a:cs typeface="Comic Sans MS"/>
                          <a:sym typeface="Comic Sans MS"/>
                        </a:rPr>
                        <a:t>What type of source I could</a:t>
                      </a:r>
                      <a:r>
                        <a:rPr lang="en-GB" sz="1000" u="sng" baseline="0">
                          <a:latin typeface="Comic Sans MS" panose="030F0702030302020204" pitchFamily="66" charset="0"/>
                          <a:ea typeface="Comic Sans MS"/>
                          <a:cs typeface="Comic Sans MS"/>
                          <a:sym typeface="Comic Sans MS"/>
                        </a:rPr>
                        <a:t> use:</a:t>
                      </a:r>
                    </a:p>
                    <a:p>
                      <a:pPr marL="0" marR="0" lvl="0" indent="0" algn="l" rtl="0">
                        <a:spcBef>
                          <a:spcPts val="0"/>
                        </a:spcBef>
                        <a:buSzPct val="25000"/>
                        <a:buNone/>
                      </a:pPr>
                      <a:r>
                        <a:rPr lang="en-GB" sz="1000" i="1" baseline="0">
                          <a:latin typeface="Comic Sans MS" panose="030F0702030302020204" pitchFamily="66" charset="0"/>
                          <a:ea typeface="Comic Sans MS"/>
                          <a:cs typeface="Comic Sans MS"/>
                          <a:sym typeface="Comic Sans MS"/>
                        </a:rPr>
                        <a:t>Link the type of source to the question</a:t>
                      </a:r>
                    </a:p>
                    <a:p>
                      <a:pPr marL="0" marR="0" lvl="0" indent="0" algn="l" rtl="0">
                        <a:spcBef>
                          <a:spcPts val="0"/>
                        </a:spcBef>
                        <a:buSzPct val="25000"/>
                        <a:buNone/>
                      </a:pPr>
                      <a:r>
                        <a:rPr lang="en-GB" sz="1000" u="sng" baseline="0">
                          <a:latin typeface="Comic Sans MS" panose="030F0702030302020204" pitchFamily="66" charset="0"/>
                          <a:ea typeface="Comic Sans MS"/>
                          <a:cs typeface="Comic Sans MS"/>
                          <a:sym typeface="Comic Sans MS"/>
                        </a:rPr>
                        <a:t>How this might help answer my question:</a:t>
                      </a:r>
                    </a:p>
                    <a:p>
                      <a:pPr marL="0" marR="0" lvl="0" indent="0" algn="l" rtl="0">
                        <a:spcBef>
                          <a:spcPts val="0"/>
                        </a:spcBef>
                        <a:buSzPct val="25000"/>
                        <a:buNone/>
                      </a:pPr>
                      <a:r>
                        <a:rPr lang="en-GB" sz="1000" i="1" baseline="0">
                          <a:latin typeface="Comic Sans MS" panose="030F0702030302020204" pitchFamily="66" charset="0"/>
                          <a:ea typeface="Comic Sans MS"/>
                          <a:cs typeface="Comic Sans MS"/>
                          <a:sym typeface="Comic Sans MS"/>
                        </a:rPr>
                        <a:t>Explain what information the source might give you</a:t>
                      </a:r>
                      <a:endParaRPr sz="1000" i="1">
                        <a:latin typeface="Comic Sans MS" panose="030F0702030302020204" pitchFamily="66" charset="0"/>
                        <a:ea typeface="Comic Sans MS"/>
                        <a:cs typeface="Comic Sans MS"/>
                        <a:sym typeface="Comic Sans MS"/>
                      </a:endParaRPr>
                    </a:p>
                  </a:txBody>
                  <a:tcPr marL="74303" marR="74303" marT="37152" marB="37152" anchor="ctr">
                    <a:solidFill>
                      <a:schemeClr val="accent4">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Pct val="25000"/>
                        <a:buFontTx/>
                        <a:buNone/>
                        <a:tabLst/>
                        <a:defRPr/>
                      </a:pPr>
                      <a:r>
                        <a:rPr lang="en-GB" sz="1000" b="1" u="sng" dirty="0">
                          <a:latin typeface="Comic Sans MS" panose="030F0702030302020204" pitchFamily="66" charset="0"/>
                        </a:rPr>
                        <a:t>Types of sources you could use </a:t>
                      </a:r>
                    </a:p>
                    <a:p>
                      <a:pPr marL="0" marR="0" lvl="0" indent="0" algn="l" defTabSz="914400" rtl="0" eaLnBrk="1" fontAlgn="auto" latinLnBrk="0" hangingPunct="1">
                        <a:lnSpc>
                          <a:spcPct val="100000"/>
                        </a:lnSpc>
                        <a:spcBef>
                          <a:spcPts val="0"/>
                        </a:spcBef>
                        <a:spcAft>
                          <a:spcPts val="0"/>
                        </a:spcAft>
                        <a:buClrTx/>
                        <a:buSzPct val="25000"/>
                        <a:buFontTx/>
                        <a:buNone/>
                        <a:tabLst/>
                        <a:defRPr/>
                      </a:pPr>
                      <a:endParaRPr lang="en-GB" sz="1000" dirty="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Pct val="25000"/>
                        <a:buFontTx/>
                        <a:buNone/>
                        <a:tabLst/>
                        <a:defRPr/>
                      </a:pPr>
                      <a:r>
                        <a:rPr lang="en-GB" sz="1000" b="1" dirty="0">
                          <a:latin typeface="Comic Sans MS" panose="030F0702030302020204" pitchFamily="66" charset="0"/>
                        </a:rPr>
                        <a:t>Diaries and/or letters of...</a:t>
                      </a:r>
                      <a:r>
                        <a:rPr lang="en-GB" sz="1000" dirty="0">
                          <a:latin typeface="Comic Sans MS" panose="030F0702030302020204" pitchFamily="66" charset="0"/>
                        </a:rPr>
                        <a:t> (Soldiers’, doctors’, nurses’ surgeons’),</a:t>
                      </a:r>
                      <a:r>
                        <a:rPr lang="en-GB" sz="1000" b="1" dirty="0">
                          <a:latin typeface="Comic Sans MS" panose="030F0702030302020204" pitchFamily="66" charset="0"/>
                        </a:rPr>
                        <a:t>Hospital/casualty clearing station etc. records </a:t>
                      </a:r>
                      <a:r>
                        <a:rPr lang="en-GB" sz="1000" dirty="0">
                          <a:latin typeface="Comic Sans MS" panose="030F0702030302020204" pitchFamily="66" charset="0"/>
                        </a:rPr>
                        <a:t>(would record admissions,  wounds and illnesses, treatments and death/recovery rates), </a:t>
                      </a:r>
                      <a:r>
                        <a:rPr lang="en-GB" sz="1000" b="1" dirty="0">
                          <a:latin typeface="Comic Sans MS" panose="030F0702030302020204" pitchFamily="66" charset="0"/>
                        </a:rPr>
                        <a:t>Photographs or art work of... </a:t>
                      </a:r>
                      <a:r>
                        <a:rPr lang="en-GB" sz="1000" dirty="0">
                          <a:latin typeface="Comic Sans MS" panose="030F0702030302020204" pitchFamily="66" charset="0"/>
                        </a:rPr>
                        <a:t>(useful if you are looking at conditions of battlegrounds, trenches and treatment areas) </a:t>
                      </a:r>
                      <a:r>
                        <a:rPr lang="en-GB" sz="1000" b="1" dirty="0">
                          <a:latin typeface="Comic Sans MS" panose="030F0702030302020204" pitchFamily="66" charset="0"/>
                        </a:rPr>
                        <a:t>Medical reports</a:t>
                      </a:r>
                      <a:r>
                        <a:rPr lang="en-GB" sz="1000" dirty="0">
                          <a:latin typeface="Comic Sans MS" panose="030F0702030302020204" pitchFamily="66" charset="0"/>
                        </a:rPr>
                        <a:t> </a:t>
                      </a:r>
                      <a:r>
                        <a:rPr lang="en-GB" sz="1000" b="1" dirty="0">
                          <a:latin typeface="Comic Sans MS" panose="030F0702030302020204" pitchFamily="66" charset="0"/>
                        </a:rPr>
                        <a:t>on...</a:t>
                      </a:r>
                      <a:r>
                        <a:rPr lang="en-GB" sz="1000" dirty="0">
                          <a:latin typeface="Comic Sans MS" panose="030F0702030302020204" pitchFamily="66" charset="0"/>
                        </a:rPr>
                        <a:t>(gave details on how different wounds and illnesses were caused and the success of treatments), </a:t>
                      </a:r>
                      <a:r>
                        <a:rPr lang="en-GB" sz="1000" b="1" dirty="0">
                          <a:latin typeface="Comic Sans MS" panose="030F0702030302020204" pitchFamily="66" charset="0"/>
                        </a:rPr>
                        <a:t>Army orders on...</a:t>
                      </a:r>
                      <a:r>
                        <a:rPr lang="en-GB" sz="1000" dirty="0">
                          <a:latin typeface="Comic Sans MS" panose="030F0702030302020204" pitchFamily="66" charset="0"/>
                        </a:rPr>
                        <a:t>(information on how medical care was organised), </a:t>
                      </a:r>
                      <a:r>
                        <a:rPr lang="en-GB" sz="1000" b="1" dirty="0">
                          <a:latin typeface="Comic Sans MS" panose="030F0702030302020204" pitchFamily="66" charset="0"/>
                        </a:rPr>
                        <a:t>Journal of the RAMC article on... </a:t>
                      </a:r>
                      <a:r>
                        <a:rPr lang="en-GB" sz="1000" dirty="0">
                          <a:latin typeface="Comic Sans MS" panose="030F0702030302020204" pitchFamily="66" charset="0"/>
                        </a:rPr>
                        <a:t>(reports on problems and successes in care of wounded/ill soldiers),  </a:t>
                      </a:r>
                      <a:r>
                        <a:rPr lang="en-GB" sz="1000" b="1" dirty="0">
                          <a:latin typeface="Comic Sans MS" panose="030F0702030302020204" pitchFamily="66" charset="0"/>
                        </a:rPr>
                        <a:t>British Medical Journal article on...</a:t>
                      </a:r>
                      <a:r>
                        <a:rPr lang="en-GB" sz="1000" dirty="0">
                          <a:latin typeface="Comic Sans MS" panose="030F0702030302020204" pitchFamily="66" charset="0"/>
                        </a:rPr>
                        <a:t>(articles on new medical problems and treatments)</a:t>
                      </a:r>
                      <a:endParaRPr sz="1000" i="1" dirty="0">
                        <a:latin typeface="Comic Sans MS" panose="030F0702030302020204" pitchFamily="66" charset="0"/>
                        <a:ea typeface="Comic Sans MS"/>
                        <a:cs typeface="Comic Sans MS"/>
                        <a:sym typeface="Comic Sans MS"/>
                      </a:endParaRPr>
                    </a:p>
                  </a:txBody>
                  <a:tcPr marL="74303" marR="74303" marT="37152" marB="37152" anchor="ctr">
                    <a:solidFill>
                      <a:schemeClr val="accent4">
                        <a:lumMod val="20000"/>
                        <a:lumOff val="80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9233276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4C878-C508-767A-FB3A-37B9310C64F0}"/>
              </a:ext>
            </a:extLst>
          </p:cNvPr>
          <p:cNvSpPr>
            <a:spLocks noGrp="1"/>
          </p:cNvSpPr>
          <p:nvPr>
            <p:ph type="title"/>
          </p:nvPr>
        </p:nvSpPr>
        <p:spPr>
          <a:xfrm>
            <a:off x="624191" y="34380"/>
            <a:ext cx="10515600" cy="1325563"/>
          </a:xfrm>
        </p:spPr>
        <p:txBody>
          <a:bodyPr>
            <a:noAutofit/>
          </a:bodyPr>
          <a:lstStyle/>
          <a:p>
            <a:r>
              <a:rPr lang="en-GB" sz="3200">
                <a:latin typeface="Comic Sans MS" panose="030F0702030302020204" pitchFamily="66" charset="0"/>
              </a:rPr>
              <a:t>Paper 1</a:t>
            </a:r>
            <a:br>
              <a:rPr lang="en-GB" sz="3200">
                <a:latin typeface="Comic Sans MS" panose="030F0702030302020204" pitchFamily="66" charset="0"/>
              </a:rPr>
            </a:br>
            <a:r>
              <a:rPr lang="en-GB" sz="800">
                <a:latin typeface="Comic Sans MS" panose="030F0702030302020204" pitchFamily="66" charset="0"/>
              </a:rPr>
              <a:t> </a:t>
            </a:r>
            <a:br>
              <a:rPr lang="en-US" sz="2400" b="0" u="none" strike="noStrike" kern="1200">
                <a:solidFill>
                  <a:schemeClr val="dk1"/>
                </a:solidFill>
                <a:effectLst/>
                <a:latin typeface="Comic Sans MS" panose="030F0702030302020204" pitchFamily="66" charset="0"/>
              </a:rPr>
            </a:br>
            <a:r>
              <a:rPr lang="en-US" sz="2400" b="0" u="none" strike="noStrike" kern="1200">
                <a:solidFill>
                  <a:schemeClr val="dk1"/>
                </a:solidFill>
                <a:effectLst/>
                <a:latin typeface="Comic Sans MS" panose="030F0702030302020204" pitchFamily="66" charset="0"/>
              </a:rPr>
              <a:t>Part 2: </a:t>
            </a:r>
            <a:r>
              <a:rPr lang="en-GB" sz="2400">
                <a:latin typeface="Comic Sans MS" panose="030F0702030302020204" pitchFamily="66" charset="0"/>
              </a:rPr>
              <a:t>Medicine in Britain c.1250-present </a:t>
            </a:r>
            <a:br>
              <a:rPr lang="en-GB" sz="3200" b="0">
                <a:latin typeface="Comic Sans MS" panose="030F0702030302020204" pitchFamily="66" charset="0"/>
              </a:rPr>
            </a:br>
            <a:endParaRPr lang="en-GB" sz="3200">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37C6B6B6-8C41-2EE2-B06A-B45D3C04493A}"/>
              </a:ext>
            </a:extLst>
          </p:cNvPr>
          <p:cNvGraphicFramePr>
            <a:graphicFrameLocks noGrp="1"/>
          </p:cNvGraphicFramePr>
          <p:nvPr/>
        </p:nvGraphicFramePr>
        <p:xfrm>
          <a:off x="729458" y="1012740"/>
          <a:ext cx="10733084" cy="3472808"/>
        </p:xfrm>
        <a:graphic>
          <a:graphicData uri="http://schemas.openxmlformats.org/drawingml/2006/table">
            <a:tbl>
              <a:tblPr/>
              <a:tblGrid>
                <a:gridCol w="3573183">
                  <a:extLst>
                    <a:ext uri="{9D8B030D-6E8A-4147-A177-3AD203B41FA5}">
                      <a16:colId xmlns:a16="http://schemas.microsoft.com/office/drawing/2014/main" val="2469691654"/>
                    </a:ext>
                  </a:extLst>
                </a:gridCol>
                <a:gridCol w="7159901">
                  <a:extLst>
                    <a:ext uri="{9D8B030D-6E8A-4147-A177-3AD203B41FA5}">
                      <a16:colId xmlns:a16="http://schemas.microsoft.com/office/drawing/2014/main" val="3419112281"/>
                    </a:ext>
                  </a:extLst>
                </a:gridCol>
              </a:tblGrid>
              <a:tr h="1704968">
                <a:tc>
                  <a:txBody>
                    <a:bodyPr/>
                    <a:lstStyle/>
                    <a:p>
                      <a:pPr algn="l" fontAlgn="base"/>
                      <a:r>
                        <a:rPr lang="en-GB" sz="2000" b="1" i="0" u="none" strike="noStrike">
                          <a:solidFill>
                            <a:srgbClr val="000000"/>
                          </a:solidFill>
                          <a:effectLst/>
                          <a:latin typeface="Comic Sans MS" panose="030F0702030302020204" pitchFamily="66" charset="0"/>
                        </a:rPr>
                        <a:t>3. Explain one way in which.... were similar /different</a:t>
                      </a:r>
                      <a:r>
                        <a:rPr lang="en-GB" sz="2000" b="1" i="0">
                          <a:solidFill>
                            <a:srgbClr val="000000"/>
                          </a:solidFill>
                          <a:effectLst/>
                          <a:latin typeface="Comic Sans MS" panose="030F0702030302020204" pitchFamily="66" charset="0"/>
                        </a:rPr>
                        <a:t>​ in … (4)</a:t>
                      </a:r>
                    </a:p>
                    <a:p>
                      <a:pPr algn="l" fontAlgn="base"/>
                      <a:endParaRPr lang="en-GB" sz="1800" b="0" i="0">
                        <a:solidFill>
                          <a:srgbClr val="000000"/>
                        </a:solidFill>
                        <a:effectLst/>
                        <a:latin typeface="Comic Sans MS" panose="030F0702030302020204" pitchFamily="66" charset="0"/>
                      </a:endParaRPr>
                    </a:p>
                    <a:p>
                      <a:pPr algn="l" fontAlgn="base"/>
                      <a:endParaRPr lang="en-GB" sz="1600" b="0" i="0">
                        <a:solidFill>
                          <a:srgbClr val="000000"/>
                        </a:solidFill>
                        <a:effectLst/>
                      </a:endParaRPr>
                    </a:p>
                    <a:p>
                      <a:pPr algn="l" fontAlgn="base"/>
                      <a:endParaRPr lang="en-GB" sz="1600" b="0" i="0">
                        <a:solidFill>
                          <a:srgbClr val="000000"/>
                        </a:solidFill>
                        <a:effectLst/>
                      </a:endParaRP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2DCDB"/>
                    </a:solidFill>
                  </a:tcPr>
                </a:tc>
                <a:tc>
                  <a:txBody>
                    <a:bodyPr/>
                    <a:lstStyle/>
                    <a:p>
                      <a:pPr algn="l" fontAlgn="base">
                        <a:spcBef>
                          <a:spcPts val="300"/>
                        </a:spcBef>
                        <a:spcAft>
                          <a:spcPts val="300"/>
                        </a:spcAft>
                      </a:pPr>
                      <a:r>
                        <a:rPr lang="en-GB" sz="1600" b="1" i="0">
                          <a:solidFill>
                            <a:srgbClr val="000000"/>
                          </a:solidFill>
                          <a:effectLst/>
                          <a:latin typeface="Comic Sans MS" panose="030F0702030302020204" pitchFamily="66" charset="0"/>
                        </a:rPr>
                        <a:t>One paragraph</a:t>
                      </a:r>
                    </a:p>
                    <a:p>
                      <a:pPr algn="l" fontAlgn="base">
                        <a:spcBef>
                          <a:spcPts val="300"/>
                        </a:spcBef>
                        <a:spcAft>
                          <a:spcPts val="300"/>
                        </a:spcAft>
                      </a:pPr>
                      <a:r>
                        <a:rPr lang="en-GB" sz="1600" b="0" i="0">
                          <a:solidFill>
                            <a:srgbClr val="000000"/>
                          </a:solidFill>
                          <a:effectLst/>
                          <a:latin typeface="Comic Sans MS" panose="030F0702030302020204" pitchFamily="66" charset="0"/>
                        </a:rPr>
                        <a:t>One way in which.... were similar/different was....​</a:t>
                      </a:r>
                      <a:endParaRPr lang="en-GB" sz="1600" b="0" i="0">
                        <a:solidFill>
                          <a:srgbClr val="000000"/>
                        </a:solidFill>
                        <a:effectLst/>
                      </a:endParaRPr>
                    </a:p>
                    <a:p>
                      <a:pPr algn="l" fontAlgn="base">
                        <a:spcBef>
                          <a:spcPts val="300"/>
                        </a:spcBef>
                        <a:spcAft>
                          <a:spcPts val="300"/>
                        </a:spcAft>
                      </a:pPr>
                      <a:r>
                        <a:rPr lang="en-GB" sz="1600" b="0" i="0">
                          <a:solidFill>
                            <a:srgbClr val="000000"/>
                          </a:solidFill>
                          <a:effectLst/>
                          <a:latin typeface="Comic Sans MS" panose="030F0702030302020204" pitchFamily="66" charset="0"/>
                        </a:rPr>
                        <a:t>​For example, in the … century....​</a:t>
                      </a:r>
                      <a:endParaRPr lang="en-GB" sz="1600" b="0" i="0">
                        <a:solidFill>
                          <a:srgbClr val="000000"/>
                        </a:solidFill>
                        <a:effectLst/>
                      </a:endParaRPr>
                    </a:p>
                    <a:p>
                      <a:pPr algn="l" fontAlgn="base">
                        <a:spcBef>
                          <a:spcPts val="300"/>
                        </a:spcBef>
                        <a:spcAft>
                          <a:spcPts val="300"/>
                        </a:spcAft>
                      </a:pPr>
                      <a:r>
                        <a:rPr lang="en-GB" sz="1600" b="0" i="0">
                          <a:solidFill>
                            <a:srgbClr val="000000"/>
                          </a:solidFill>
                          <a:effectLst/>
                          <a:latin typeface="Comic Sans MS" panose="030F0702030302020204" pitchFamily="66" charset="0"/>
                        </a:rPr>
                        <a:t>​Similarly/whereas, in the … century....​</a:t>
                      </a:r>
                      <a:endParaRPr lang="en-GB" sz="1600" b="0" i="0">
                        <a:solidFill>
                          <a:srgbClr val="000000"/>
                        </a:solidFill>
                        <a:effectLst/>
                        <a:latin typeface="+mn-lt"/>
                      </a:endParaRPr>
                    </a:p>
                    <a:p>
                      <a:pPr algn="l" fontAlgn="base">
                        <a:spcBef>
                          <a:spcPts val="300"/>
                        </a:spcBef>
                        <a:spcAft>
                          <a:spcPts val="300"/>
                        </a:spcAft>
                      </a:pPr>
                      <a:r>
                        <a:rPr lang="en-GB" sz="1600" b="0" i="0">
                          <a:solidFill>
                            <a:srgbClr val="000000"/>
                          </a:solidFill>
                          <a:effectLst/>
                          <a:latin typeface="Comic Sans MS" panose="030F0702030302020204" pitchFamily="66" charset="0"/>
                        </a:rPr>
                        <a:t>​Therefore, … were similar/different because....​</a:t>
                      </a:r>
                      <a:endParaRPr lang="en-GB" sz="1600" b="0" i="0">
                        <a:solidFill>
                          <a:srgbClr val="000000"/>
                        </a:solidFill>
                        <a:effectLst/>
                      </a:endParaRP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2DCDB"/>
                    </a:solidFill>
                  </a:tcPr>
                </a:tc>
                <a:extLst>
                  <a:ext uri="{0D108BD9-81ED-4DB2-BD59-A6C34878D82A}">
                    <a16:rowId xmlns:a16="http://schemas.microsoft.com/office/drawing/2014/main" val="58382838"/>
                  </a:ext>
                </a:extLst>
              </a:tr>
              <a:tr h="1704968">
                <a:tc>
                  <a:txBody>
                    <a:bodyPr/>
                    <a:lstStyle/>
                    <a:p>
                      <a:pPr algn="l" fontAlgn="base"/>
                      <a:endParaRPr lang="en-GB" sz="1600" b="0" i="0">
                        <a:solidFill>
                          <a:srgbClr val="000000"/>
                        </a:solidFill>
                        <a:effectLst/>
                      </a:endParaRP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2DCDB"/>
                    </a:solidFill>
                  </a:tcPr>
                </a:tc>
                <a:tc>
                  <a:txBody>
                    <a:bodyPr/>
                    <a:lstStyle/>
                    <a:p>
                      <a:pPr algn="l" fontAlgn="base">
                        <a:spcBef>
                          <a:spcPts val="300"/>
                        </a:spcBef>
                        <a:spcAft>
                          <a:spcPts val="300"/>
                        </a:spcAft>
                      </a:pPr>
                      <a:endParaRPr lang="en-GB" sz="1600" b="0" i="0">
                        <a:solidFill>
                          <a:srgbClr val="000000"/>
                        </a:solidFill>
                        <a:effectLst/>
                      </a:endParaRP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2DCDB"/>
                    </a:solidFill>
                  </a:tcPr>
                </a:tc>
                <a:extLst>
                  <a:ext uri="{0D108BD9-81ED-4DB2-BD59-A6C34878D82A}">
                    <a16:rowId xmlns:a16="http://schemas.microsoft.com/office/drawing/2014/main" val="3400080928"/>
                  </a:ext>
                </a:extLst>
              </a:tr>
            </a:tbl>
          </a:graphicData>
        </a:graphic>
      </p:graphicFrame>
      <p:sp>
        <p:nvSpPr>
          <p:cNvPr id="4" name="Rectangle 1">
            <a:extLst>
              <a:ext uri="{FF2B5EF4-FFF2-40B4-BE49-F238E27FC236}">
                <a16:creationId xmlns:a16="http://schemas.microsoft.com/office/drawing/2014/main" id="{4270B557-1B79-5526-0F5C-0BE00BA9F038}"/>
              </a:ext>
            </a:extLst>
          </p:cNvPr>
          <p:cNvSpPr>
            <a:spLocks noChangeArrowheads="1"/>
          </p:cNvSpPr>
          <p:nvPr/>
        </p:nvSpPr>
        <p:spPr bwMode="auto">
          <a:xfrm>
            <a:off x="3074988" y="25844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051" name="Picture 3" descr="Download Clock No Hands File HQ PNG Image | FreePNGImg">
            <a:extLst>
              <a:ext uri="{FF2B5EF4-FFF2-40B4-BE49-F238E27FC236}">
                <a16:creationId xmlns:a16="http://schemas.microsoft.com/office/drawing/2014/main" id="{8F88F0E3-E966-6465-9025-A621A899BA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43585" y="1571642"/>
            <a:ext cx="1081500" cy="1081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E7AA155-45A6-3138-EEBE-486A165BD94C}"/>
              </a:ext>
            </a:extLst>
          </p:cNvPr>
          <p:cNvSpPr txBox="1"/>
          <p:nvPr/>
        </p:nvSpPr>
        <p:spPr>
          <a:xfrm>
            <a:off x="10546062" y="1820004"/>
            <a:ext cx="914400" cy="584775"/>
          </a:xfrm>
          <a:prstGeom prst="rect">
            <a:avLst/>
          </a:prstGeom>
          <a:noFill/>
        </p:spPr>
        <p:txBody>
          <a:bodyPr wrap="square" rtlCol="0">
            <a:spAutoFit/>
          </a:bodyPr>
          <a:lstStyle/>
          <a:p>
            <a:r>
              <a:rPr lang="en-GB" sz="3200">
                <a:latin typeface="Comic Sans MS" panose="030F0702030302020204" pitchFamily="66" charset="0"/>
              </a:rPr>
              <a:t>5</a:t>
            </a:r>
          </a:p>
        </p:txBody>
      </p:sp>
      <p:graphicFrame>
        <p:nvGraphicFramePr>
          <p:cNvPr id="6" name="Table 5">
            <a:extLst>
              <a:ext uri="{FF2B5EF4-FFF2-40B4-BE49-F238E27FC236}">
                <a16:creationId xmlns:a16="http://schemas.microsoft.com/office/drawing/2014/main" id="{7787BCEB-73A5-5CD8-6230-E3577F563A5A}"/>
              </a:ext>
            </a:extLst>
          </p:cNvPr>
          <p:cNvGraphicFramePr>
            <a:graphicFrameLocks noGrp="1"/>
          </p:cNvGraphicFramePr>
          <p:nvPr/>
        </p:nvGraphicFramePr>
        <p:xfrm>
          <a:off x="729457" y="2772602"/>
          <a:ext cx="10733083" cy="1386840"/>
        </p:xfrm>
        <a:graphic>
          <a:graphicData uri="http://schemas.openxmlformats.org/drawingml/2006/table">
            <a:tbl>
              <a:tblPr/>
              <a:tblGrid>
                <a:gridCol w="3570163">
                  <a:extLst>
                    <a:ext uri="{9D8B030D-6E8A-4147-A177-3AD203B41FA5}">
                      <a16:colId xmlns:a16="http://schemas.microsoft.com/office/drawing/2014/main" val="204330425"/>
                    </a:ext>
                  </a:extLst>
                </a:gridCol>
                <a:gridCol w="7162920">
                  <a:extLst>
                    <a:ext uri="{9D8B030D-6E8A-4147-A177-3AD203B41FA5}">
                      <a16:colId xmlns:a16="http://schemas.microsoft.com/office/drawing/2014/main" val="3004080608"/>
                    </a:ext>
                  </a:extLst>
                </a:gridCol>
              </a:tblGrid>
              <a:tr h="1325563">
                <a:tc>
                  <a:txBody>
                    <a:bodyPr/>
                    <a:lstStyle/>
                    <a:p>
                      <a:pPr algn="l" fontAlgn="base"/>
                      <a:r>
                        <a:rPr lang="en-GB" sz="2000" b="1" i="0" u="none">
                          <a:solidFill>
                            <a:srgbClr val="000000"/>
                          </a:solidFill>
                          <a:effectLst/>
                          <a:latin typeface="Comic Sans MS" panose="030F0702030302020204" pitchFamily="66" charset="0"/>
                        </a:rPr>
                        <a:t>4. Explain why…(12)</a:t>
                      </a:r>
                      <a:endParaRPr lang="en-GB" sz="1800" b="1" i="0" u="none">
                        <a:solidFill>
                          <a:srgbClr val="000000"/>
                        </a:solidFill>
                        <a:effectLst/>
                        <a:latin typeface="Comic Sans MS" panose="030F0702030302020204" pitchFamily="66" charset="0"/>
                      </a:endParaRPr>
                    </a:p>
                    <a:p>
                      <a:pPr algn="l" fontAlgn="base"/>
                      <a:endParaRPr lang="en-GB" sz="1800" b="1" i="0" u="none">
                        <a:solidFill>
                          <a:srgbClr val="000000"/>
                        </a:solidFill>
                        <a:effectLst/>
                        <a:latin typeface="Comic Sans MS" panose="030F0702030302020204" pitchFamily="66" charset="0"/>
                      </a:endParaRPr>
                    </a:p>
                    <a:p>
                      <a:pPr algn="l" fontAlgn="base"/>
                      <a:endParaRPr lang="en-GB" sz="1800" b="1" i="0" u="none">
                        <a:solidFill>
                          <a:srgbClr val="000000"/>
                        </a:solidFill>
                        <a:effectLst/>
                        <a:latin typeface="Comic Sans MS" panose="030F0702030302020204" pitchFamily="66" charset="0"/>
                      </a:endParaRPr>
                    </a:p>
                    <a:p>
                      <a:pPr algn="l" fontAlgn="base"/>
                      <a:r>
                        <a:rPr lang="en-GB" sz="1800" b="1" i="0" u="none">
                          <a:solidFill>
                            <a:srgbClr val="000000"/>
                          </a:solidFill>
                          <a:effectLst/>
                          <a:latin typeface="Comic Sans MS" panose="030F0702030302020204" pitchFamily="66" charset="0"/>
                        </a:rPr>
                        <a:t>​</a:t>
                      </a:r>
                      <a:endParaRPr lang="en-GB" sz="3200" b="1" i="0" u="none">
                        <a:solidFill>
                          <a:srgbClr val="000000"/>
                        </a:solidFill>
                        <a:effectLst/>
                      </a:endParaRPr>
                    </a:p>
                    <a:p>
                      <a:pPr algn="l" fontAlgn="base"/>
                      <a:r>
                        <a:rPr lang="en-GB" sz="1100" b="0" i="0">
                          <a:solidFill>
                            <a:srgbClr val="000000"/>
                          </a:solidFill>
                          <a:effectLst/>
                          <a:latin typeface="Comic Sans MS" panose="030F0702030302020204" pitchFamily="66" charset="0"/>
                        </a:rPr>
                        <a:t>​</a:t>
                      </a:r>
                      <a:endParaRPr lang="en-GB" b="0" i="0">
                        <a:solidFill>
                          <a:srgbClr val="000000"/>
                        </a:solidFill>
                        <a:effectLst/>
                      </a:endParaRP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BE5D6"/>
                    </a:solidFill>
                  </a:tcPr>
                </a:tc>
                <a:tc>
                  <a:txBody>
                    <a:bodyPr/>
                    <a:lstStyle/>
                    <a:p>
                      <a:pPr marL="1701800" indent="-1701800" algn="l" fontAlgn="base"/>
                      <a:r>
                        <a:rPr lang="en-GB" sz="1600" b="1" i="0">
                          <a:solidFill>
                            <a:srgbClr val="000000"/>
                          </a:solidFill>
                          <a:effectLst/>
                          <a:latin typeface="Comic Sans MS" panose="030F0702030302020204" pitchFamily="66" charset="0"/>
                        </a:rPr>
                        <a:t>    Point </a:t>
                      </a:r>
                      <a:endParaRPr lang="en-GB" sz="4000" b="0" i="0">
                        <a:solidFill>
                          <a:srgbClr val="000000"/>
                        </a:solidFill>
                        <a:effectLst/>
                      </a:endParaRPr>
                    </a:p>
                    <a:p>
                      <a:pPr marL="1701800" indent="-1701800" algn="l" fontAlgn="base"/>
                      <a:r>
                        <a:rPr lang="en-GB" sz="1600" b="1" i="0">
                          <a:solidFill>
                            <a:srgbClr val="000000"/>
                          </a:solidFill>
                          <a:effectLst/>
                          <a:latin typeface="Comic Sans MS" panose="030F0702030302020204" pitchFamily="66" charset="0"/>
                        </a:rPr>
                        <a:t>    Evidence</a:t>
                      </a:r>
                      <a:endParaRPr lang="en-GB" sz="4000" b="0" i="0">
                        <a:solidFill>
                          <a:srgbClr val="000000"/>
                        </a:solidFill>
                        <a:effectLst/>
                      </a:endParaRPr>
                    </a:p>
                    <a:p>
                      <a:pPr marL="1701800" indent="-1701800" algn="l" fontAlgn="base"/>
                      <a:r>
                        <a:rPr lang="en-GB" sz="1600" b="1" i="0">
                          <a:solidFill>
                            <a:srgbClr val="000000"/>
                          </a:solidFill>
                          <a:effectLst/>
                          <a:latin typeface="Comic Sans MS" panose="030F0702030302020204" pitchFamily="66" charset="0"/>
                        </a:rPr>
                        <a:t>    Explanation</a:t>
                      </a:r>
                      <a:r>
                        <a:rPr lang="en-GB" sz="1600" b="0" i="0">
                          <a:solidFill>
                            <a:srgbClr val="000000"/>
                          </a:solidFill>
                          <a:effectLst/>
                          <a:latin typeface="Comic Sans MS" panose="030F0702030302020204" pitchFamily="66" charset="0"/>
                        </a:rPr>
                        <a:t>​</a:t>
                      </a:r>
                      <a:endParaRPr lang="en-GB" sz="4000" b="0" i="0">
                        <a:solidFill>
                          <a:srgbClr val="000000"/>
                        </a:solidFill>
                        <a:effectLst/>
                      </a:endParaRP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BE5D6"/>
                    </a:solidFill>
                  </a:tcPr>
                </a:tc>
                <a:extLst>
                  <a:ext uri="{0D108BD9-81ED-4DB2-BD59-A6C34878D82A}">
                    <a16:rowId xmlns:a16="http://schemas.microsoft.com/office/drawing/2014/main" val="2475586980"/>
                  </a:ext>
                </a:extLst>
              </a:tr>
            </a:tbl>
          </a:graphicData>
        </a:graphic>
      </p:graphicFrame>
      <p:pic>
        <p:nvPicPr>
          <p:cNvPr id="8" name="Picture 3" descr="Download Clock No Hands File HQ PNG Image | FreePNGImg">
            <a:extLst>
              <a:ext uri="{FF2B5EF4-FFF2-40B4-BE49-F238E27FC236}">
                <a16:creationId xmlns:a16="http://schemas.microsoft.com/office/drawing/2014/main" id="{B286F07E-7725-813B-09B1-B6E8091896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41897" y="2986260"/>
            <a:ext cx="1081500" cy="10815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38D10DA-9A91-D8E9-77EF-C0486DEAEE1C}"/>
              </a:ext>
            </a:extLst>
          </p:cNvPr>
          <p:cNvSpPr txBox="1"/>
          <p:nvPr/>
        </p:nvSpPr>
        <p:spPr>
          <a:xfrm>
            <a:off x="10446672" y="3244350"/>
            <a:ext cx="914400" cy="584775"/>
          </a:xfrm>
          <a:prstGeom prst="rect">
            <a:avLst/>
          </a:prstGeom>
          <a:noFill/>
        </p:spPr>
        <p:txBody>
          <a:bodyPr wrap="square" rtlCol="0">
            <a:spAutoFit/>
          </a:bodyPr>
          <a:lstStyle/>
          <a:p>
            <a:r>
              <a:rPr lang="en-GB" sz="3200">
                <a:latin typeface="Comic Sans MS" panose="030F0702030302020204" pitchFamily="66" charset="0"/>
              </a:rPr>
              <a:t>20</a:t>
            </a:r>
          </a:p>
        </p:txBody>
      </p:sp>
      <p:graphicFrame>
        <p:nvGraphicFramePr>
          <p:cNvPr id="10" name="Table 10">
            <a:extLst>
              <a:ext uri="{FF2B5EF4-FFF2-40B4-BE49-F238E27FC236}">
                <a16:creationId xmlns:a16="http://schemas.microsoft.com/office/drawing/2014/main" id="{FBB96B6B-0A02-20C6-E1AF-51BD58309301}"/>
              </a:ext>
            </a:extLst>
          </p:cNvPr>
          <p:cNvGraphicFramePr>
            <a:graphicFrameLocks noGrp="1"/>
          </p:cNvGraphicFramePr>
          <p:nvPr/>
        </p:nvGraphicFramePr>
        <p:xfrm>
          <a:off x="1499101" y="2101445"/>
          <a:ext cx="2564859" cy="527300"/>
        </p:xfrm>
        <a:graphic>
          <a:graphicData uri="http://schemas.openxmlformats.org/drawingml/2006/table">
            <a:tbl>
              <a:tblPr firstRow="1" bandRow="1">
                <a:tableStyleId>{5C22544A-7EE6-4342-B048-85BDC9FD1C3A}</a:tableStyleId>
              </a:tblPr>
              <a:tblGrid>
                <a:gridCol w="2564859">
                  <a:extLst>
                    <a:ext uri="{9D8B030D-6E8A-4147-A177-3AD203B41FA5}">
                      <a16:colId xmlns:a16="http://schemas.microsoft.com/office/drawing/2014/main" val="870182750"/>
                    </a:ext>
                  </a:extLst>
                </a:gridCol>
              </a:tblGrid>
              <a:tr h="527300">
                <a:tc>
                  <a:txBody>
                    <a:bodyPr/>
                    <a:lstStyle/>
                    <a:p>
                      <a:r>
                        <a:rPr lang="en-GB" sz="1400">
                          <a:latin typeface="Comic Sans MS" panose="030F0702030302020204" pitchFamily="66" charset="0"/>
                        </a:rPr>
                        <a:t>Give an example from each time period</a:t>
                      </a:r>
                    </a:p>
                  </a:txBody>
                  <a:tcPr>
                    <a:solidFill>
                      <a:schemeClr val="bg2">
                        <a:lumMod val="25000"/>
                      </a:schemeClr>
                    </a:solidFill>
                  </a:tcPr>
                </a:tc>
                <a:extLst>
                  <a:ext uri="{0D108BD9-81ED-4DB2-BD59-A6C34878D82A}">
                    <a16:rowId xmlns:a16="http://schemas.microsoft.com/office/drawing/2014/main" val="4141211074"/>
                  </a:ext>
                </a:extLst>
              </a:tr>
            </a:tbl>
          </a:graphicData>
        </a:graphic>
      </p:graphicFrame>
      <p:pic>
        <p:nvPicPr>
          <p:cNvPr id="2054" name="Picture 6" descr="Exclamation mark - Wikiwand">
            <a:extLst>
              <a:ext uri="{FF2B5EF4-FFF2-40B4-BE49-F238E27FC236}">
                <a16:creationId xmlns:a16="http://schemas.microsoft.com/office/drawing/2014/main" id="{032C0F69-0478-9BAD-8B20-1B9DAB67952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7104" y="2101449"/>
            <a:ext cx="602620" cy="5272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2" name="Table 10">
            <a:extLst>
              <a:ext uri="{FF2B5EF4-FFF2-40B4-BE49-F238E27FC236}">
                <a16:creationId xmlns:a16="http://schemas.microsoft.com/office/drawing/2014/main" id="{3FE415B9-C647-87F7-A16B-9B4A161D0773}"/>
              </a:ext>
            </a:extLst>
          </p:cNvPr>
          <p:cNvGraphicFramePr>
            <a:graphicFrameLocks noGrp="1"/>
          </p:cNvGraphicFramePr>
          <p:nvPr/>
        </p:nvGraphicFramePr>
        <p:xfrm>
          <a:off x="1499102" y="3495290"/>
          <a:ext cx="2564859" cy="527300"/>
        </p:xfrm>
        <a:graphic>
          <a:graphicData uri="http://schemas.openxmlformats.org/drawingml/2006/table">
            <a:tbl>
              <a:tblPr firstRow="1" bandRow="1">
                <a:tableStyleId>{5C22544A-7EE6-4342-B048-85BDC9FD1C3A}</a:tableStyleId>
              </a:tblPr>
              <a:tblGrid>
                <a:gridCol w="2564859">
                  <a:extLst>
                    <a:ext uri="{9D8B030D-6E8A-4147-A177-3AD203B41FA5}">
                      <a16:colId xmlns:a16="http://schemas.microsoft.com/office/drawing/2014/main" val="870182750"/>
                    </a:ext>
                  </a:extLst>
                </a:gridCol>
              </a:tblGrid>
              <a:tr h="527300">
                <a:tc>
                  <a:txBody>
                    <a:bodyPr/>
                    <a:lstStyle/>
                    <a:p>
                      <a:r>
                        <a:rPr lang="en-GB" sz="1400">
                          <a:latin typeface="Comic Sans MS" panose="030F0702030302020204" pitchFamily="66" charset="0"/>
                        </a:rPr>
                        <a:t>3 points in 3 paragraphs No conclusion needed</a:t>
                      </a:r>
                    </a:p>
                  </a:txBody>
                  <a:tcPr>
                    <a:solidFill>
                      <a:schemeClr val="bg2">
                        <a:lumMod val="25000"/>
                      </a:schemeClr>
                    </a:solidFill>
                  </a:tcPr>
                </a:tc>
                <a:extLst>
                  <a:ext uri="{0D108BD9-81ED-4DB2-BD59-A6C34878D82A}">
                    <a16:rowId xmlns:a16="http://schemas.microsoft.com/office/drawing/2014/main" val="4141211074"/>
                  </a:ext>
                </a:extLst>
              </a:tr>
            </a:tbl>
          </a:graphicData>
        </a:graphic>
      </p:graphicFrame>
      <p:pic>
        <p:nvPicPr>
          <p:cNvPr id="13" name="Picture 6" descr="Exclamation mark - Wikiwand">
            <a:extLst>
              <a:ext uri="{FF2B5EF4-FFF2-40B4-BE49-F238E27FC236}">
                <a16:creationId xmlns:a16="http://schemas.microsoft.com/office/drawing/2014/main" id="{40DE1B68-378D-C7D7-94E9-50A149BED9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3145" y="3487894"/>
            <a:ext cx="602620" cy="527293"/>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F21ABCD7-111F-38F9-59F9-F9082229FE3D}"/>
              </a:ext>
            </a:extLst>
          </p:cNvPr>
          <p:cNvSpPr txBox="1"/>
          <p:nvPr/>
        </p:nvSpPr>
        <p:spPr>
          <a:xfrm>
            <a:off x="5971443" y="3156979"/>
            <a:ext cx="1461180" cy="830997"/>
          </a:xfrm>
          <a:prstGeom prst="rect">
            <a:avLst/>
          </a:prstGeom>
          <a:noFill/>
        </p:spPr>
        <p:txBody>
          <a:bodyPr wrap="square" rtlCol="0">
            <a:spAutoFit/>
          </a:bodyPr>
          <a:lstStyle/>
          <a:p>
            <a:r>
              <a:rPr lang="en-GB" sz="4800"/>
              <a:t>x3</a:t>
            </a:r>
          </a:p>
        </p:txBody>
      </p:sp>
      <p:graphicFrame>
        <p:nvGraphicFramePr>
          <p:cNvPr id="16" name="Table 15">
            <a:extLst>
              <a:ext uri="{FF2B5EF4-FFF2-40B4-BE49-F238E27FC236}">
                <a16:creationId xmlns:a16="http://schemas.microsoft.com/office/drawing/2014/main" id="{4FDE9E12-3597-A5AC-02DB-150FDA4530BF}"/>
              </a:ext>
            </a:extLst>
          </p:cNvPr>
          <p:cNvGraphicFramePr>
            <a:graphicFrameLocks noGrp="1"/>
          </p:cNvGraphicFramePr>
          <p:nvPr/>
        </p:nvGraphicFramePr>
        <p:xfrm>
          <a:off x="729458" y="4166838"/>
          <a:ext cx="10733082" cy="2068592"/>
        </p:xfrm>
        <a:graphic>
          <a:graphicData uri="http://schemas.openxmlformats.org/drawingml/2006/table">
            <a:tbl>
              <a:tblPr/>
              <a:tblGrid>
                <a:gridCol w="3571609">
                  <a:extLst>
                    <a:ext uri="{9D8B030D-6E8A-4147-A177-3AD203B41FA5}">
                      <a16:colId xmlns:a16="http://schemas.microsoft.com/office/drawing/2014/main" val="2536210031"/>
                    </a:ext>
                  </a:extLst>
                </a:gridCol>
                <a:gridCol w="7161473">
                  <a:extLst>
                    <a:ext uri="{9D8B030D-6E8A-4147-A177-3AD203B41FA5}">
                      <a16:colId xmlns:a16="http://schemas.microsoft.com/office/drawing/2014/main" val="3425067530"/>
                    </a:ext>
                  </a:extLst>
                </a:gridCol>
              </a:tblGrid>
              <a:tr h="2068592">
                <a:tc>
                  <a:txBody>
                    <a:bodyPr/>
                    <a:lstStyle/>
                    <a:p>
                      <a:pPr algn="l" fontAlgn="base"/>
                      <a:r>
                        <a:rPr lang="en-GB" sz="2000" b="1" i="0" u="none">
                          <a:solidFill>
                            <a:srgbClr val="000000"/>
                          </a:solidFill>
                          <a:effectLst/>
                          <a:latin typeface="Comic Sans MS" panose="030F0702030302020204" pitchFamily="66" charset="0"/>
                        </a:rPr>
                        <a:t>5/6.</a:t>
                      </a:r>
                      <a:r>
                        <a:rPr lang="en-GB" sz="2000" b="1" i="1" u="none">
                          <a:solidFill>
                            <a:srgbClr val="000000"/>
                          </a:solidFill>
                          <a:effectLst/>
                          <a:latin typeface="Comic Sans MS" panose="030F0702030302020204" pitchFamily="66" charset="0"/>
                        </a:rPr>
                        <a:t>How far do you agree?</a:t>
                      </a:r>
                      <a:r>
                        <a:rPr lang="en-GB" sz="2000" b="1" i="0" u="none">
                          <a:solidFill>
                            <a:srgbClr val="000000"/>
                          </a:solidFill>
                          <a:effectLst/>
                          <a:latin typeface="Comic Sans MS" panose="030F0702030302020204" pitchFamily="66" charset="0"/>
                        </a:rPr>
                        <a:t>​ (16 + 4 </a:t>
                      </a:r>
                      <a:r>
                        <a:rPr lang="en-GB" sz="2000" b="1" i="0" u="none" err="1">
                          <a:solidFill>
                            <a:srgbClr val="000000"/>
                          </a:solidFill>
                          <a:effectLst/>
                          <a:latin typeface="Comic Sans MS" panose="030F0702030302020204" pitchFamily="66" charset="0"/>
                        </a:rPr>
                        <a:t>SPaG</a:t>
                      </a:r>
                      <a:r>
                        <a:rPr lang="en-GB" sz="2000" b="1" i="0" u="none">
                          <a:solidFill>
                            <a:srgbClr val="000000"/>
                          </a:solidFill>
                          <a:effectLst/>
                          <a:latin typeface="Comic Sans MS" panose="030F0702030302020204" pitchFamily="66" charset="0"/>
                        </a:rPr>
                        <a:t>)</a:t>
                      </a:r>
                    </a:p>
                    <a:p>
                      <a:pPr algn="l" fontAlgn="base"/>
                      <a:endParaRPr lang="en-GB" sz="2000" b="1" i="0" u="none">
                        <a:solidFill>
                          <a:srgbClr val="000000"/>
                        </a:solidFill>
                        <a:effectLst/>
                        <a:latin typeface="Comic Sans MS" panose="030F0702030302020204" pitchFamily="66" charset="0"/>
                      </a:endParaRPr>
                    </a:p>
                    <a:p>
                      <a:pPr algn="l" fontAlgn="base"/>
                      <a:endParaRPr lang="en-GB" sz="2000" b="1" i="0" u="none">
                        <a:solidFill>
                          <a:srgbClr val="000000"/>
                        </a:solidFill>
                        <a:effectLst/>
                        <a:latin typeface="Comic Sans MS" panose="030F0702030302020204" pitchFamily="66" charset="0"/>
                      </a:endParaRPr>
                    </a:p>
                    <a:p>
                      <a:pPr algn="l" fontAlgn="base"/>
                      <a:endParaRPr lang="en-GB" sz="2000" b="1" i="0" u="none">
                        <a:solidFill>
                          <a:srgbClr val="000000"/>
                        </a:solidFill>
                        <a:effectLst/>
                        <a:latin typeface="Comic Sans MS" panose="030F0702030302020204" pitchFamily="66" charset="0"/>
                      </a:endParaRPr>
                    </a:p>
                    <a:p>
                      <a:pPr algn="l" fontAlgn="base"/>
                      <a:endParaRPr lang="en-GB" sz="2000" b="1" i="0" u="none">
                        <a:solidFill>
                          <a:srgbClr val="000000"/>
                        </a:solidFill>
                        <a:effectLst/>
                      </a:endParaRP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4">
                        <a:lumMod val="20000"/>
                        <a:lumOff val="80000"/>
                      </a:schemeClr>
                    </a:solidFill>
                  </a:tcPr>
                </a:tc>
                <a:tc>
                  <a:txBody>
                    <a:bodyPr/>
                    <a:lstStyle/>
                    <a:p>
                      <a:pPr marL="342900" indent="-342900" algn="l" fontAlgn="base">
                        <a:spcBef>
                          <a:spcPts val="300"/>
                        </a:spcBef>
                        <a:spcAft>
                          <a:spcPts val="300"/>
                        </a:spcAft>
                        <a:buFont typeface="+mj-lt"/>
                        <a:buAutoNum type="arabicPeriod"/>
                      </a:pPr>
                      <a:r>
                        <a:rPr lang="en-GB" sz="1600" b="0" i="0">
                          <a:solidFill>
                            <a:srgbClr val="000000"/>
                          </a:solidFill>
                          <a:effectLst/>
                          <a:latin typeface="Comic Sans MS" panose="030F0702030302020204" pitchFamily="66" charset="0"/>
                        </a:rPr>
                        <a:t>Give a brief overall argument – agree or disagree with the statement?​</a:t>
                      </a:r>
                      <a:endParaRPr lang="en-GB" sz="2400" b="0" i="0">
                        <a:solidFill>
                          <a:srgbClr val="000000"/>
                        </a:solidFill>
                        <a:effectLst/>
                      </a:endParaRPr>
                    </a:p>
                    <a:p>
                      <a:pPr marL="342900" indent="-342900" algn="l" fontAlgn="base">
                        <a:spcBef>
                          <a:spcPts val="300"/>
                        </a:spcBef>
                        <a:spcAft>
                          <a:spcPts val="300"/>
                        </a:spcAft>
                        <a:buFont typeface="+mj-lt"/>
                        <a:buAutoNum type="arabicPeriod"/>
                      </a:pPr>
                      <a:r>
                        <a:rPr lang="en-GB" sz="1600" b="0" i="0">
                          <a:solidFill>
                            <a:srgbClr val="000000"/>
                          </a:solidFill>
                          <a:effectLst/>
                          <a:latin typeface="Comic Sans MS" panose="030F0702030302020204" pitchFamily="66" charset="0"/>
                        </a:rPr>
                        <a:t>Agree paragraph</a:t>
                      </a:r>
                    </a:p>
                    <a:p>
                      <a:pPr marL="342900" indent="-342900" algn="l" fontAlgn="base">
                        <a:spcBef>
                          <a:spcPts val="300"/>
                        </a:spcBef>
                        <a:spcAft>
                          <a:spcPts val="300"/>
                        </a:spcAft>
                        <a:buFont typeface="+mj-lt"/>
                        <a:buAutoNum type="arabicPeriod"/>
                      </a:pPr>
                      <a:r>
                        <a:rPr lang="en-GB" sz="1600" b="0" i="0">
                          <a:solidFill>
                            <a:srgbClr val="000000"/>
                          </a:solidFill>
                          <a:effectLst/>
                          <a:latin typeface="Comic Sans MS" panose="030F0702030302020204" pitchFamily="66" charset="0"/>
                        </a:rPr>
                        <a:t>Disagree paragraph</a:t>
                      </a:r>
                    </a:p>
                    <a:p>
                      <a:pPr marL="342900" indent="-342900" algn="l" fontAlgn="base">
                        <a:spcBef>
                          <a:spcPts val="300"/>
                        </a:spcBef>
                        <a:spcAft>
                          <a:spcPts val="300"/>
                        </a:spcAft>
                        <a:buFont typeface="+mj-lt"/>
                        <a:buAutoNum type="arabicPeriod"/>
                      </a:pPr>
                      <a:r>
                        <a:rPr lang="en-GB" sz="1600" b="0" i="0">
                          <a:solidFill>
                            <a:srgbClr val="000000"/>
                          </a:solidFill>
                          <a:effectLst/>
                          <a:latin typeface="Comic Sans MS" panose="030F0702030302020204" pitchFamily="66" charset="0"/>
                        </a:rPr>
                        <a:t>Agree or disagree paragraph</a:t>
                      </a:r>
                      <a:endParaRPr lang="en-GB" sz="2400" b="0" i="0">
                        <a:solidFill>
                          <a:srgbClr val="000000"/>
                        </a:solidFill>
                        <a:effectLst/>
                      </a:endParaRPr>
                    </a:p>
                    <a:p>
                      <a:pPr marL="342900" indent="-342900" algn="l" fontAlgn="base">
                        <a:spcBef>
                          <a:spcPts val="300"/>
                        </a:spcBef>
                        <a:spcAft>
                          <a:spcPts val="300"/>
                        </a:spcAft>
                        <a:buFont typeface="+mj-lt"/>
                        <a:buAutoNum type="arabicPeriod"/>
                      </a:pPr>
                      <a:r>
                        <a:rPr lang="en-GB" sz="1600" b="0" i="0">
                          <a:solidFill>
                            <a:srgbClr val="000000"/>
                          </a:solidFill>
                          <a:effectLst/>
                          <a:latin typeface="Comic Sans MS" panose="030F0702030302020204" pitchFamily="66" charset="0"/>
                        </a:rPr>
                        <a:t>Conclusion that fits with your introduction</a:t>
                      </a:r>
                    </a:p>
                    <a:p>
                      <a:pPr marL="0" indent="0" algn="l" fontAlgn="base">
                        <a:spcBef>
                          <a:spcPts val="300"/>
                        </a:spcBef>
                        <a:spcAft>
                          <a:spcPts val="300"/>
                        </a:spcAft>
                        <a:buFont typeface="Arial" panose="020B0604020202020204" pitchFamily="34" charset="0"/>
                        <a:buNone/>
                      </a:pPr>
                      <a:r>
                        <a:rPr lang="en-GB" sz="1600" b="0" i="0">
                          <a:solidFill>
                            <a:srgbClr val="000000"/>
                          </a:solidFill>
                          <a:effectLst/>
                          <a:latin typeface="Comic Sans MS" panose="030F0702030302020204" pitchFamily="66" charset="0"/>
                        </a:rPr>
                        <a:t>      Link to your overall argument throughout your answer</a:t>
                      </a:r>
                      <a:endParaRPr lang="en-GB" sz="2400" b="0" i="0">
                        <a:solidFill>
                          <a:srgbClr val="000000"/>
                        </a:solidFill>
                        <a:effectLst/>
                        <a:latin typeface="Comic Sans MS" panose="030F0702030302020204" pitchFamily="66" charset="0"/>
                      </a:endParaRPr>
                    </a:p>
                  </a:txBody>
                  <a:tcPr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498887070"/>
                  </a:ext>
                </a:extLst>
              </a:tr>
            </a:tbl>
          </a:graphicData>
        </a:graphic>
      </p:graphicFrame>
      <p:pic>
        <p:nvPicPr>
          <p:cNvPr id="21" name="Picture 3" descr="Download Clock No Hands File HQ PNG Image | FreePNGImg">
            <a:extLst>
              <a:ext uri="{FF2B5EF4-FFF2-40B4-BE49-F238E27FC236}">
                <a16:creationId xmlns:a16="http://schemas.microsoft.com/office/drawing/2014/main" id="{7EDC7CFC-14FB-23AF-E9E7-F4F799E1EE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41897" y="5047731"/>
            <a:ext cx="1081500" cy="1081500"/>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5ACF4842-CF88-BDDA-E298-A9C6A517C8ED}"/>
              </a:ext>
            </a:extLst>
          </p:cNvPr>
          <p:cNvSpPr txBox="1"/>
          <p:nvPr/>
        </p:nvSpPr>
        <p:spPr>
          <a:xfrm>
            <a:off x="10441982" y="5313912"/>
            <a:ext cx="914400" cy="584775"/>
          </a:xfrm>
          <a:prstGeom prst="rect">
            <a:avLst/>
          </a:prstGeom>
          <a:noFill/>
        </p:spPr>
        <p:txBody>
          <a:bodyPr wrap="square" rtlCol="0">
            <a:spAutoFit/>
          </a:bodyPr>
          <a:lstStyle/>
          <a:p>
            <a:r>
              <a:rPr lang="en-GB" sz="3200">
                <a:latin typeface="Comic Sans MS" panose="030F0702030302020204" pitchFamily="66" charset="0"/>
              </a:rPr>
              <a:t>25</a:t>
            </a:r>
          </a:p>
        </p:txBody>
      </p:sp>
      <p:pic>
        <p:nvPicPr>
          <p:cNvPr id="2059" name="Picture 11" descr="Hand Symbol Images - Free Download on Freepik">
            <a:extLst>
              <a:ext uri="{FF2B5EF4-FFF2-40B4-BE49-F238E27FC236}">
                <a16:creationId xmlns:a16="http://schemas.microsoft.com/office/drawing/2014/main" id="{13967855-AF28-272A-B129-9597B4EA788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0000" t="50000" r="25201" b="25316"/>
          <a:stretch/>
        </p:blipFill>
        <p:spPr bwMode="auto">
          <a:xfrm>
            <a:off x="6835136" y="4593216"/>
            <a:ext cx="545187" cy="54265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1" descr="Hand Symbol Images - Free Download on Freepik">
            <a:extLst>
              <a:ext uri="{FF2B5EF4-FFF2-40B4-BE49-F238E27FC236}">
                <a16:creationId xmlns:a16="http://schemas.microsoft.com/office/drawing/2014/main" id="{7E878B2A-31C2-3D41-EA5C-F915AC717A1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0000" t="50000" r="25201" b="25316"/>
          <a:stretch/>
        </p:blipFill>
        <p:spPr bwMode="auto">
          <a:xfrm flipH="1">
            <a:off x="7711977" y="4593216"/>
            <a:ext cx="545187" cy="54265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1" descr="Hand Symbol Images - Free Download on Freepik">
            <a:extLst>
              <a:ext uri="{FF2B5EF4-FFF2-40B4-BE49-F238E27FC236}">
                <a16:creationId xmlns:a16="http://schemas.microsoft.com/office/drawing/2014/main" id="{4CEAD2E3-A9DF-523B-E415-0865E53DD0D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0000" t="50000" r="25201" b="25316"/>
          <a:stretch/>
        </p:blipFill>
        <p:spPr bwMode="auto">
          <a:xfrm>
            <a:off x="8650931" y="4583063"/>
            <a:ext cx="545187" cy="54265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1" descr="Hand Symbol Images - Free Download on Freepik">
            <a:extLst>
              <a:ext uri="{FF2B5EF4-FFF2-40B4-BE49-F238E27FC236}">
                <a16:creationId xmlns:a16="http://schemas.microsoft.com/office/drawing/2014/main" id="{BEF52535-0800-E8A6-693B-B8541A157AA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0000" t="50000" r="25201" b="25316"/>
          <a:stretch/>
        </p:blipFill>
        <p:spPr bwMode="auto">
          <a:xfrm flipH="1">
            <a:off x="9580157" y="4583063"/>
            <a:ext cx="545187" cy="542650"/>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E57A74FE-A7AF-4990-90CF-1640512BA3EF}"/>
              </a:ext>
            </a:extLst>
          </p:cNvPr>
          <p:cNvSpPr txBox="1"/>
          <p:nvPr/>
        </p:nvSpPr>
        <p:spPr>
          <a:xfrm>
            <a:off x="8227980" y="4535841"/>
            <a:ext cx="751228" cy="584775"/>
          </a:xfrm>
          <a:prstGeom prst="rect">
            <a:avLst/>
          </a:prstGeom>
          <a:noFill/>
        </p:spPr>
        <p:txBody>
          <a:bodyPr wrap="square" rtlCol="0">
            <a:spAutoFit/>
          </a:bodyPr>
          <a:lstStyle/>
          <a:p>
            <a:r>
              <a:rPr lang="en-GB" sz="3200"/>
              <a:t>+</a:t>
            </a:r>
          </a:p>
        </p:txBody>
      </p:sp>
      <p:sp>
        <p:nvSpPr>
          <p:cNvPr id="29" name="TextBox 28">
            <a:extLst>
              <a:ext uri="{FF2B5EF4-FFF2-40B4-BE49-F238E27FC236}">
                <a16:creationId xmlns:a16="http://schemas.microsoft.com/office/drawing/2014/main" id="{68B69C76-CF3F-F115-B416-30741651126A}"/>
              </a:ext>
            </a:extLst>
          </p:cNvPr>
          <p:cNvSpPr txBox="1"/>
          <p:nvPr/>
        </p:nvSpPr>
        <p:spPr>
          <a:xfrm>
            <a:off x="9192956" y="4647621"/>
            <a:ext cx="751228" cy="400110"/>
          </a:xfrm>
          <a:prstGeom prst="rect">
            <a:avLst/>
          </a:prstGeom>
          <a:noFill/>
        </p:spPr>
        <p:txBody>
          <a:bodyPr wrap="square" rtlCol="0">
            <a:spAutoFit/>
          </a:bodyPr>
          <a:lstStyle/>
          <a:p>
            <a:r>
              <a:rPr lang="en-GB" sz="2000"/>
              <a:t>or</a:t>
            </a:r>
          </a:p>
        </p:txBody>
      </p:sp>
      <p:graphicFrame>
        <p:nvGraphicFramePr>
          <p:cNvPr id="30" name="Table 10">
            <a:extLst>
              <a:ext uri="{FF2B5EF4-FFF2-40B4-BE49-F238E27FC236}">
                <a16:creationId xmlns:a16="http://schemas.microsoft.com/office/drawing/2014/main" id="{C87487CD-1C6A-90EF-5038-CC42B49F50B8}"/>
              </a:ext>
            </a:extLst>
          </p:cNvPr>
          <p:cNvGraphicFramePr>
            <a:graphicFrameLocks noGrp="1"/>
          </p:cNvGraphicFramePr>
          <p:nvPr/>
        </p:nvGraphicFramePr>
        <p:xfrm>
          <a:off x="1479637" y="5452079"/>
          <a:ext cx="2564859" cy="527300"/>
        </p:xfrm>
        <a:graphic>
          <a:graphicData uri="http://schemas.openxmlformats.org/drawingml/2006/table">
            <a:tbl>
              <a:tblPr firstRow="1" bandRow="1">
                <a:tableStyleId>{5C22544A-7EE6-4342-B048-85BDC9FD1C3A}</a:tableStyleId>
              </a:tblPr>
              <a:tblGrid>
                <a:gridCol w="2564859">
                  <a:extLst>
                    <a:ext uri="{9D8B030D-6E8A-4147-A177-3AD203B41FA5}">
                      <a16:colId xmlns:a16="http://schemas.microsoft.com/office/drawing/2014/main" val="870182750"/>
                    </a:ext>
                  </a:extLst>
                </a:gridCol>
              </a:tblGrid>
              <a:tr h="527300">
                <a:tc>
                  <a:txBody>
                    <a:bodyPr/>
                    <a:lstStyle/>
                    <a:p>
                      <a:r>
                        <a:rPr lang="en-GB" sz="1400">
                          <a:latin typeface="Comic Sans MS" panose="030F0702030302020204" pitchFamily="66" charset="0"/>
                        </a:rPr>
                        <a:t>5 paragraphs</a:t>
                      </a:r>
                    </a:p>
                    <a:p>
                      <a:r>
                        <a:rPr lang="en-GB" sz="1400">
                          <a:latin typeface="Comic Sans MS" panose="030F0702030302020204" pitchFamily="66" charset="0"/>
                        </a:rPr>
                        <a:t>Must argue for and against  </a:t>
                      </a:r>
                    </a:p>
                  </a:txBody>
                  <a:tcPr>
                    <a:solidFill>
                      <a:schemeClr val="bg2">
                        <a:lumMod val="25000"/>
                      </a:schemeClr>
                    </a:solidFill>
                  </a:tcPr>
                </a:tc>
                <a:extLst>
                  <a:ext uri="{0D108BD9-81ED-4DB2-BD59-A6C34878D82A}">
                    <a16:rowId xmlns:a16="http://schemas.microsoft.com/office/drawing/2014/main" val="4141211074"/>
                  </a:ext>
                </a:extLst>
              </a:tr>
            </a:tbl>
          </a:graphicData>
        </a:graphic>
      </p:graphicFrame>
      <p:pic>
        <p:nvPicPr>
          <p:cNvPr id="31" name="Picture 6" descr="Exclamation mark - Wikiwand">
            <a:extLst>
              <a:ext uri="{FF2B5EF4-FFF2-40B4-BE49-F238E27FC236}">
                <a16:creationId xmlns:a16="http://schemas.microsoft.com/office/drawing/2014/main" id="{097ACAEE-DF93-AEE8-5289-004E191FD6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3680" y="5444683"/>
            <a:ext cx="602620" cy="527293"/>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FE3A14BC-EE28-7D66-985D-FD36905960D1}"/>
              </a:ext>
            </a:extLst>
          </p:cNvPr>
          <p:cNvSpPr txBox="1"/>
          <p:nvPr/>
        </p:nvSpPr>
        <p:spPr>
          <a:xfrm>
            <a:off x="729456" y="6219281"/>
            <a:ext cx="10731005" cy="707886"/>
          </a:xfrm>
          <a:prstGeom prst="rect">
            <a:avLst/>
          </a:prstGeom>
          <a:noFill/>
        </p:spPr>
        <p:txBody>
          <a:bodyPr wrap="square">
            <a:spAutoFit/>
          </a:bodyPr>
          <a:lstStyle/>
          <a:p>
            <a:pPr algn="ctr" fontAlgn="base"/>
            <a:r>
              <a:rPr lang="en-GB" sz="2000" b="0" i="0">
                <a:solidFill>
                  <a:srgbClr val="000000"/>
                </a:solidFill>
                <a:effectLst/>
                <a:latin typeface="Comic Sans MS" panose="030F0702030302020204" pitchFamily="66" charset="0"/>
              </a:rPr>
              <a:t>For all questions- </a:t>
            </a:r>
            <a:r>
              <a:rPr lang="en-GB" sz="2000" b="1" i="0">
                <a:solidFill>
                  <a:srgbClr val="000000"/>
                </a:solidFill>
                <a:effectLst/>
                <a:latin typeface="Comic Sans MS" panose="030F0702030302020204" pitchFamily="66" charset="0"/>
              </a:rPr>
              <a:t>Use the wording of the question </a:t>
            </a:r>
            <a:r>
              <a:rPr lang="en-GB" sz="2000" b="0" i="0">
                <a:solidFill>
                  <a:srgbClr val="000000"/>
                </a:solidFill>
                <a:effectLst/>
                <a:latin typeface="Comic Sans MS" panose="030F0702030302020204" pitchFamily="66" charset="0"/>
              </a:rPr>
              <a:t>at the start of every paragraph and link back to it to explain ​</a:t>
            </a:r>
            <a:endParaRPr lang="en-GB" sz="4800" b="0" i="0">
              <a:solidFill>
                <a:srgbClr val="000000"/>
              </a:solidFill>
              <a:effectLst/>
            </a:endParaRPr>
          </a:p>
        </p:txBody>
      </p:sp>
      <p:pic>
        <p:nvPicPr>
          <p:cNvPr id="2063" name="Picture 15">
            <a:extLst>
              <a:ext uri="{FF2B5EF4-FFF2-40B4-BE49-F238E27FC236}">
                <a16:creationId xmlns:a16="http://schemas.microsoft.com/office/drawing/2014/main" id="{3D012071-9BBC-D13F-4CDD-F02D2E4F1E3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72372" y="5874981"/>
            <a:ext cx="316360" cy="337451"/>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a:extLst>
              <a:ext uri="{FF2B5EF4-FFF2-40B4-BE49-F238E27FC236}">
                <a16:creationId xmlns:a16="http://schemas.microsoft.com/office/drawing/2014/main" id="{56A8D219-515C-0D55-D6E4-334A4D3F77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41982" y="60718"/>
            <a:ext cx="828675" cy="8382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shopping list Icon - Free PNG &amp; SVG 3113341 - Noun Project">
            <a:extLst>
              <a:ext uri="{FF2B5EF4-FFF2-40B4-BE49-F238E27FC236}">
                <a16:creationId xmlns:a16="http://schemas.microsoft.com/office/drawing/2014/main" id="{0D87B9AE-72D5-9BA8-868B-BD9A2C1577C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71410" y="2863265"/>
            <a:ext cx="1081500" cy="10815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D210C3C-C59C-C7FC-D303-33596082ED53}"/>
              </a:ext>
            </a:extLst>
          </p:cNvPr>
          <p:cNvSpPr txBox="1"/>
          <p:nvPr/>
        </p:nvSpPr>
        <p:spPr>
          <a:xfrm>
            <a:off x="7327881" y="4531635"/>
            <a:ext cx="751228" cy="584775"/>
          </a:xfrm>
          <a:prstGeom prst="rect">
            <a:avLst/>
          </a:prstGeom>
          <a:noFill/>
        </p:spPr>
        <p:txBody>
          <a:bodyPr wrap="square" rtlCol="0">
            <a:spAutoFit/>
          </a:bodyPr>
          <a:lstStyle/>
          <a:p>
            <a:r>
              <a:rPr lang="en-GB" sz="3200"/>
              <a:t>+</a:t>
            </a:r>
          </a:p>
        </p:txBody>
      </p:sp>
      <p:sp>
        <p:nvSpPr>
          <p:cNvPr id="11" name="Rectangle 10">
            <a:extLst>
              <a:ext uri="{FF2B5EF4-FFF2-40B4-BE49-F238E27FC236}">
                <a16:creationId xmlns:a16="http://schemas.microsoft.com/office/drawing/2014/main" id="{7194FC8A-8D71-B80D-5281-4F64EEA0ED38}"/>
              </a:ext>
            </a:extLst>
          </p:cNvPr>
          <p:cNvSpPr/>
          <p:nvPr/>
        </p:nvSpPr>
        <p:spPr>
          <a:xfrm>
            <a:off x="8620494" y="4575598"/>
            <a:ext cx="1530900" cy="56026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FB2D9C6C-699D-5D26-4163-17274ECDE802}"/>
              </a:ext>
            </a:extLst>
          </p:cNvPr>
          <p:cNvSpPr/>
          <p:nvPr/>
        </p:nvSpPr>
        <p:spPr>
          <a:xfrm>
            <a:off x="6814038" y="4570612"/>
            <a:ext cx="566285" cy="56026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9A1AAC8A-5FCF-32D6-1CA8-1DCEA96FDB7E}"/>
              </a:ext>
            </a:extLst>
          </p:cNvPr>
          <p:cNvSpPr/>
          <p:nvPr/>
        </p:nvSpPr>
        <p:spPr>
          <a:xfrm>
            <a:off x="7705471" y="4570612"/>
            <a:ext cx="566285" cy="56026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052289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CE2C4-F3FC-4B31-9009-8B7B1EC82D50}"/>
              </a:ext>
            </a:extLst>
          </p:cNvPr>
          <p:cNvSpPr>
            <a:spLocks noGrp="1"/>
          </p:cNvSpPr>
          <p:nvPr>
            <p:ph type="title"/>
          </p:nvPr>
        </p:nvSpPr>
        <p:spPr>
          <a:xfrm>
            <a:off x="609600" y="138328"/>
            <a:ext cx="10972800" cy="1143000"/>
          </a:xfrm>
        </p:spPr>
        <p:txBody>
          <a:bodyPr>
            <a:normAutofit fontScale="90000"/>
          </a:bodyPr>
          <a:lstStyle/>
          <a:p>
            <a:r>
              <a:rPr lang="en-GB" dirty="0">
                <a:latin typeface="Comic Sans MS" panose="030F0702030302020204" pitchFamily="66" charset="0"/>
              </a:rPr>
              <a:t>Practise questions – Medicine Through Time</a:t>
            </a:r>
          </a:p>
        </p:txBody>
      </p:sp>
      <p:sp>
        <p:nvSpPr>
          <p:cNvPr id="3" name="Content Placeholder 2">
            <a:extLst>
              <a:ext uri="{FF2B5EF4-FFF2-40B4-BE49-F238E27FC236}">
                <a16:creationId xmlns:a16="http://schemas.microsoft.com/office/drawing/2014/main" id="{99CB53BB-4AD8-4A9B-95CB-5377E4AAFC04}"/>
              </a:ext>
            </a:extLst>
          </p:cNvPr>
          <p:cNvSpPr>
            <a:spLocks noGrp="1"/>
          </p:cNvSpPr>
          <p:nvPr>
            <p:ph idx="1"/>
          </p:nvPr>
        </p:nvSpPr>
        <p:spPr>
          <a:xfrm>
            <a:off x="163107" y="2817181"/>
            <a:ext cx="4256493" cy="3720553"/>
          </a:xfrm>
        </p:spPr>
        <p:txBody>
          <a:bodyPr>
            <a:normAutofit fontScale="40000" lnSpcReduction="20000"/>
          </a:bodyPr>
          <a:lstStyle/>
          <a:p>
            <a:pPr marL="0" indent="0" algn="ctr">
              <a:buNone/>
            </a:pPr>
            <a:r>
              <a:rPr lang="en-GB" sz="2500" b="1" dirty="0">
                <a:latin typeface="Comic Sans MS" panose="030F0702030302020204" pitchFamily="66" charset="0"/>
              </a:rPr>
              <a:t>12 mark questions</a:t>
            </a:r>
          </a:p>
          <a:p>
            <a:pPr marL="457200" indent="-457200">
              <a:buFont typeface="+mj-lt"/>
              <a:buAutoNum type="arabicPeriod"/>
            </a:pPr>
            <a:r>
              <a:rPr lang="en-GB" sz="2500" dirty="0">
                <a:latin typeface="Comic Sans MS" panose="030F0702030302020204" pitchFamily="66" charset="0"/>
              </a:rPr>
              <a:t>Explain why there was little change in the care provided by hospitals in the period c1250-c1500.’ </a:t>
            </a:r>
            <a:br>
              <a:rPr lang="en-GB" sz="2500" dirty="0">
                <a:latin typeface="Comic Sans MS" panose="030F0702030302020204" pitchFamily="66" charset="0"/>
              </a:rPr>
            </a:br>
            <a:r>
              <a:rPr lang="en-GB" sz="2500" dirty="0">
                <a:latin typeface="Comic Sans MS" panose="030F0702030302020204" pitchFamily="66" charset="0"/>
              </a:rPr>
              <a:t>• ideas in the Church • herbal remedies</a:t>
            </a:r>
          </a:p>
          <a:p>
            <a:pPr marL="457200" indent="-457200">
              <a:buFont typeface="+mj-lt"/>
              <a:buAutoNum type="arabicPeriod"/>
            </a:pPr>
            <a:r>
              <a:rPr lang="en-GB" sz="2500" dirty="0">
                <a:latin typeface="Comic Sans MS" panose="030F0702030302020204" pitchFamily="66" charset="0"/>
              </a:rPr>
              <a:t>Explain why there was continuity in ideas about the cause of disease during the period c1250-c1500. </a:t>
            </a:r>
            <a:br>
              <a:rPr lang="en-GB" sz="2500" dirty="0">
                <a:latin typeface="Comic Sans MS" panose="030F0702030302020204" pitchFamily="66" charset="0"/>
              </a:rPr>
            </a:br>
            <a:r>
              <a:rPr lang="en-GB" sz="2500" dirty="0">
                <a:latin typeface="Comic Sans MS" panose="030F0702030302020204" pitchFamily="66" charset="0"/>
              </a:rPr>
              <a:t>The Christian Church • Galen</a:t>
            </a:r>
          </a:p>
          <a:p>
            <a:pPr marL="457200" indent="-457200">
              <a:buFont typeface="+mj-lt"/>
              <a:buAutoNum type="arabicPeriod"/>
            </a:pPr>
            <a:r>
              <a:rPr lang="en-GB" sz="2500" dirty="0">
                <a:latin typeface="Comic Sans MS" panose="030F0702030302020204" pitchFamily="66" charset="0"/>
              </a:rPr>
              <a:t>Explain why the role of Church in medicine decreased in importance in the years c1250–c1700. </a:t>
            </a:r>
            <a:br>
              <a:rPr lang="en-GB" sz="2500" dirty="0">
                <a:latin typeface="Comic Sans MS" panose="030F0702030302020204" pitchFamily="66" charset="0"/>
              </a:rPr>
            </a:br>
            <a:r>
              <a:rPr lang="en-GB" sz="2500" dirty="0">
                <a:latin typeface="Comic Sans MS" panose="030F0702030302020204" pitchFamily="66" charset="0"/>
              </a:rPr>
              <a:t>• medical training • William Harvey</a:t>
            </a:r>
          </a:p>
          <a:p>
            <a:pPr marL="457200" indent="-457200">
              <a:buFont typeface="+mj-lt"/>
              <a:buAutoNum type="arabicPeriod"/>
            </a:pPr>
            <a:r>
              <a:rPr lang="en-GB" sz="2500" dirty="0">
                <a:latin typeface="Comic Sans MS" panose="030F0702030302020204" pitchFamily="66" charset="0"/>
              </a:rPr>
              <a:t>Explain why there were changes in the way ideas about the causes of disease and illness were communicated in the period c1500-c1700 </a:t>
            </a:r>
            <a:br>
              <a:rPr lang="en-GB" sz="2500" dirty="0">
                <a:latin typeface="Comic Sans MS" panose="030F0702030302020204" pitchFamily="66" charset="0"/>
              </a:rPr>
            </a:br>
            <a:r>
              <a:rPr lang="en-GB" sz="2500" dirty="0">
                <a:latin typeface="Comic Sans MS" panose="030F0702030302020204" pitchFamily="66" charset="0"/>
              </a:rPr>
              <a:t>• the printing press • the Royal Society</a:t>
            </a:r>
          </a:p>
          <a:p>
            <a:pPr marL="457200" indent="-457200">
              <a:buFont typeface="+mj-lt"/>
              <a:buAutoNum type="arabicPeriod"/>
            </a:pPr>
            <a:r>
              <a:rPr lang="en-GB" sz="2500" dirty="0">
                <a:latin typeface="Comic Sans MS" panose="030F0702030302020204" pitchFamily="66" charset="0"/>
              </a:rPr>
              <a:t>Explain why there was continuity in the way disease was treated in the period c1500-c1700 </a:t>
            </a:r>
            <a:br>
              <a:rPr lang="en-GB" sz="2500" dirty="0">
                <a:latin typeface="Comic Sans MS" panose="030F0702030302020204" pitchFamily="66" charset="0"/>
              </a:rPr>
            </a:br>
            <a:r>
              <a:rPr lang="en-GB" sz="2500" dirty="0">
                <a:latin typeface="Comic Sans MS" panose="030F0702030302020204" pitchFamily="66" charset="0"/>
              </a:rPr>
              <a:t>• the Great Plague • attitudes in society</a:t>
            </a:r>
          </a:p>
          <a:p>
            <a:pPr marL="457200" indent="-457200">
              <a:buFont typeface="+mj-lt"/>
              <a:buAutoNum type="arabicPeriod"/>
            </a:pPr>
            <a:r>
              <a:rPr lang="en-GB" sz="2500" dirty="0">
                <a:latin typeface="Comic Sans MS" panose="030F0702030302020204" pitchFamily="66" charset="0"/>
              </a:rPr>
              <a:t>Explain why there was rapid change in the prevention of smallpox after 1798 </a:t>
            </a:r>
            <a:br>
              <a:rPr lang="en-GB" sz="2500" dirty="0">
                <a:latin typeface="Comic Sans MS" panose="030F0702030302020204" pitchFamily="66" charset="0"/>
              </a:rPr>
            </a:br>
            <a:r>
              <a:rPr lang="en-GB" sz="2500" dirty="0">
                <a:latin typeface="Comic Sans MS" panose="030F0702030302020204" pitchFamily="66" charset="0"/>
              </a:rPr>
              <a:t>• inoculation • the government</a:t>
            </a:r>
          </a:p>
          <a:p>
            <a:pPr marL="457200" indent="-457200">
              <a:buFont typeface="+mj-lt"/>
              <a:buAutoNum type="arabicPeriod"/>
            </a:pPr>
            <a:r>
              <a:rPr lang="en-GB" sz="2500" dirty="0">
                <a:latin typeface="Comic Sans MS" panose="030F0702030302020204" pitchFamily="66" charset="0"/>
              </a:rPr>
              <a:t>Explain why there was both continuity and change in treatments for sickness during the period 1700-1900 </a:t>
            </a:r>
            <a:br>
              <a:rPr lang="en-GB" sz="2500" dirty="0">
                <a:latin typeface="Comic Sans MS" panose="030F0702030302020204" pitchFamily="66" charset="0"/>
              </a:rPr>
            </a:br>
            <a:r>
              <a:rPr lang="en-GB" sz="2500" dirty="0">
                <a:latin typeface="Comic Sans MS" panose="030F0702030302020204" pitchFamily="66" charset="0"/>
              </a:rPr>
              <a:t>• hospital care • carbolic acid</a:t>
            </a: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sp>
        <p:nvSpPr>
          <p:cNvPr id="7" name="Rectangle 6">
            <a:extLst>
              <a:ext uri="{FF2B5EF4-FFF2-40B4-BE49-F238E27FC236}">
                <a16:creationId xmlns:a16="http://schemas.microsoft.com/office/drawing/2014/main" id="{9184F259-2497-4357-95E1-C3CC630B737B}"/>
              </a:ext>
            </a:extLst>
          </p:cNvPr>
          <p:cNvSpPr/>
          <p:nvPr/>
        </p:nvSpPr>
        <p:spPr>
          <a:xfrm>
            <a:off x="4505325" y="2678522"/>
            <a:ext cx="7429499" cy="3970318"/>
          </a:xfrm>
          <a:prstGeom prst="rect">
            <a:avLst/>
          </a:prstGeom>
        </p:spPr>
        <p:txBody>
          <a:bodyPr wrap="square">
            <a:spAutoFit/>
          </a:bodyPr>
          <a:lstStyle/>
          <a:p>
            <a:pPr algn="ctr"/>
            <a:r>
              <a:rPr lang="en-GB" sz="1200" dirty="0">
                <a:latin typeface="Comic Sans MS" panose="030F0702030302020204" pitchFamily="66" charset="0"/>
              </a:rPr>
              <a:t> </a:t>
            </a:r>
            <a:r>
              <a:rPr lang="en-GB" sz="1200" b="1" dirty="0">
                <a:latin typeface="Comic Sans MS" panose="030F0702030302020204" pitchFamily="66" charset="0"/>
              </a:rPr>
              <a:t>16 mark questions</a:t>
            </a:r>
          </a:p>
          <a:p>
            <a:pPr marL="228600" indent="-228600">
              <a:buFont typeface="+mj-lt"/>
              <a:buAutoNum type="arabicPeriod"/>
            </a:pPr>
            <a:r>
              <a:rPr lang="en-GB" sz="1200" dirty="0">
                <a:latin typeface="Comic Sans MS" panose="030F0702030302020204" pitchFamily="66" charset="0"/>
              </a:rPr>
              <a:t>Simpson's use of chloroform as an </a:t>
            </a:r>
            <a:r>
              <a:rPr lang="en-GB" sz="1200" dirty="0" err="1">
                <a:latin typeface="Comic Sans MS" panose="030F0702030302020204" pitchFamily="66" charset="0"/>
              </a:rPr>
              <a:t>anaethestic</a:t>
            </a:r>
            <a:r>
              <a:rPr lang="en-GB" sz="1200" dirty="0">
                <a:latin typeface="Comic Sans MS" panose="030F0702030302020204" pitchFamily="66" charset="0"/>
              </a:rPr>
              <a:t> was a major breakthrough in surgery during the period 1700-1900.’ How far do you agree?</a:t>
            </a:r>
            <a:br>
              <a:rPr lang="en-GB" sz="1200" dirty="0">
                <a:latin typeface="Comic Sans MS" panose="030F0702030302020204" pitchFamily="66" charset="0"/>
              </a:rPr>
            </a:br>
            <a:r>
              <a:rPr lang="en-GB" sz="1200" dirty="0">
                <a:latin typeface="Comic Sans MS" panose="030F0702030302020204" pitchFamily="66" charset="0"/>
              </a:rPr>
              <a:t>• Jenner’s vaccination • the Black period</a:t>
            </a:r>
          </a:p>
          <a:p>
            <a:pPr marL="228600" indent="-228600">
              <a:buFont typeface="+mj-lt"/>
              <a:buAutoNum type="arabicPeriod"/>
            </a:pPr>
            <a:r>
              <a:rPr lang="en-GB" sz="1200" dirty="0">
                <a:latin typeface="Comic Sans MS" panose="030F0702030302020204" pitchFamily="66" charset="0"/>
              </a:rPr>
              <a:t>‘The role of science and technology was the main reason why diagnosis improved in the 18th and 19th centuries.’ How far do you agree?</a:t>
            </a:r>
            <a:br>
              <a:rPr lang="en-GB" sz="1200" dirty="0">
                <a:latin typeface="Comic Sans MS" panose="030F0702030302020204" pitchFamily="66" charset="0"/>
              </a:rPr>
            </a:br>
            <a:r>
              <a:rPr lang="en-GB" sz="1200" dirty="0">
                <a:latin typeface="Comic Sans MS" panose="030F0702030302020204" pitchFamily="66" charset="0"/>
              </a:rPr>
              <a:t>• Microscopes • Robert Koch</a:t>
            </a:r>
          </a:p>
          <a:p>
            <a:pPr marL="228600" indent="-228600">
              <a:buFont typeface="+mj-lt"/>
              <a:buAutoNum type="arabicPeriod"/>
            </a:pPr>
            <a:r>
              <a:rPr lang="en-GB" sz="1200" dirty="0">
                <a:latin typeface="Comic Sans MS" panose="030F0702030302020204" pitchFamily="66" charset="0"/>
              </a:rPr>
              <a:t>‘Louis Pasteur's publication of the Germ theory was the biggest turning point in medicine in the period c1700-c1900.’ How far do you agree?</a:t>
            </a:r>
            <a:br>
              <a:rPr lang="en-GB" sz="1200" dirty="0">
                <a:latin typeface="Comic Sans MS" panose="030F0702030302020204" pitchFamily="66" charset="0"/>
              </a:rPr>
            </a:br>
            <a:r>
              <a:rPr lang="en-GB" sz="1200" dirty="0">
                <a:latin typeface="Comic Sans MS" panose="030F0702030302020204" pitchFamily="66" charset="0"/>
              </a:rPr>
              <a:t>• Edward Jenner • Robert Koch</a:t>
            </a:r>
          </a:p>
          <a:p>
            <a:pPr marL="228600" indent="-228600">
              <a:buFont typeface="+mj-lt"/>
              <a:buAutoNum type="arabicPeriod"/>
            </a:pPr>
            <a:r>
              <a:rPr lang="en-GB" sz="1200" dirty="0">
                <a:latin typeface="Comic Sans MS" panose="030F0702030302020204" pitchFamily="66" charset="0"/>
              </a:rPr>
              <a:t>‘The work of Florence Nightingale was the most important development in the care and treatment provided in hospitals in the years c1700–c1900.’ How far do you agree?</a:t>
            </a:r>
            <a:br>
              <a:rPr lang="en-GB" sz="1200" dirty="0">
                <a:latin typeface="Comic Sans MS" panose="030F0702030302020204" pitchFamily="66" charset="0"/>
              </a:rPr>
            </a:br>
            <a:r>
              <a:rPr lang="en-GB" sz="1200" dirty="0">
                <a:latin typeface="Comic Sans MS" panose="030F0702030302020204" pitchFamily="66" charset="0"/>
              </a:rPr>
              <a:t>• Florence Nightingale’s Notes on Nursing (1859) • anaesthetics</a:t>
            </a:r>
          </a:p>
          <a:p>
            <a:pPr marL="228600" indent="-228600">
              <a:buFont typeface="+mj-lt"/>
              <a:buAutoNum type="arabicPeriod"/>
            </a:pPr>
            <a:r>
              <a:rPr lang="en-GB" sz="1200" dirty="0">
                <a:latin typeface="Comic Sans MS" panose="030F0702030302020204" pitchFamily="66" charset="0"/>
              </a:rPr>
              <a:t>‘Germ theory was the most significant medical breakthrough in the 1800s.’ How far do you agree?</a:t>
            </a:r>
            <a:br>
              <a:rPr lang="en-GB" sz="1200" dirty="0">
                <a:latin typeface="Comic Sans MS" panose="030F0702030302020204" pitchFamily="66" charset="0"/>
              </a:rPr>
            </a:br>
            <a:r>
              <a:rPr lang="en-GB" sz="1200" dirty="0">
                <a:latin typeface="Comic Sans MS" panose="030F0702030302020204" pitchFamily="66" charset="0"/>
              </a:rPr>
              <a:t>• Louis Pasteur • Vaccinations</a:t>
            </a:r>
          </a:p>
          <a:p>
            <a:pPr marL="228600" indent="-228600">
              <a:buFont typeface="+mj-lt"/>
              <a:buAutoNum type="arabicPeriod"/>
            </a:pPr>
            <a:r>
              <a:rPr lang="en-GB" sz="1200" dirty="0">
                <a:latin typeface="Comic Sans MS" panose="030F0702030302020204" pitchFamily="66" charset="0"/>
              </a:rPr>
              <a:t>Treatment of diseases and care of the sick completely changed after c1800.’ How far do you agree?</a:t>
            </a:r>
            <a:br>
              <a:rPr lang="en-GB" sz="1200" dirty="0">
                <a:latin typeface="Comic Sans MS" panose="030F0702030302020204" pitchFamily="66" charset="0"/>
              </a:rPr>
            </a:br>
            <a:r>
              <a:rPr lang="en-GB" sz="1200" dirty="0">
                <a:latin typeface="Comic Sans MS" panose="030F0702030302020204" pitchFamily="66" charset="0"/>
              </a:rPr>
              <a:t>• magic bullets • the NHS</a:t>
            </a:r>
          </a:p>
          <a:p>
            <a:pPr marL="228600" indent="-228600">
              <a:buFont typeface="+mj-lt"/>
              <a:buAutoNum type="arabicPeriod"/>
            </a:pPr>
            <a:r>
              <a:rPr lang="en-GB" sz="1200" dirty="0">
                <a:latin typeface="Comic Sans MS" panose="030F0702030302020204" pitchFamily="66" charset="0"/>
              </a:rPr>
              <a:t>‘Government action is the most important reason why there were improvements in care and treatment in hospitals during the nineteenth and twentieth centuries.’ How far do you agree?</a:t>
            </a:r>
            <a:br>
              <a:rPr lang="en-GB" sz="1200" dirty="0">
                <a:latin typeface="Comic Sans MS" panose="030F0702030302020204" pitchFamily="66" charset="0"/>
              </a:rPr>
            </a:br>
            <a:r>
              <a:rPr lang="en-GB" sz="1200" dirty="0">
                <a:latin typeface="Comic Sans MS" panose="030F0702030302020204" pitchFamily="66" charset="0"/>
              </a:rPr>
              <a:t>• Florence Nightingale • government funding</a:t>
            </a:r>
          </a:p>
        </p:txBody>
      </p:sp>
      <p:sp>
        <p:nvSpPr>
          <p:cNvPr id="8" name="Rectangle 7">
            <a:extLst>
              <a:ext uri="{FF2B5EF4-FFF2-40B4-BE49-F238E27FC236}">
                <a16:creationId xmlns:a16="http://schemas.microsoft.com/office/drawing/2014/main" id="{43B5E48C-37A2-4D9A-92C3-7A39EFD29FA2}"/>
              </a:ext>
            </a:extLst>
          </p:cNvPr>
          <p:cNvSpPr/>
          <p:nvPr/>
        </p:nvSpPr>
        <p:spPr>
          <a:xfrm>
            <a:off x="609600" y="1237287"/>
            <a:ext cx="10020300" cy="1384995"/>
          </a:xfrm>
          <a:prstGeom prst="rect">
            <a:avLst/>
          </a:prstGeom>
        </p:spPr>
        <p:txBody>
          <a:bodyPr wrap="square">
            <a:spAutoFit/>
          </a:bodyPr>
          <a:lstStyle/>
          <a:p>
            <a:pPr algn="ctr"/>
            <a:r>
              <a:rPr lang="en-GB" sz="1200" b="1" dirty="0">
                <a:latin typeface="Comic Sans MS" panose="030F0702030302020204" pitchFamily="66" charset="0"/>
              </a:rPr>
              <a:t>4 mark questions</a:t>
            </a:r>
          </a:p>
          <a:p>
            <a:pPr marL="457200" indent="-457200">
              <a:buFont typeface="+mj-lt"/>
              <a:buAutoNum type="arabicPeriod"/>
            </a:pPr>
            <a:r>
              <a:rPr lang="en-GB" sz="1200" dirty="0">
                <a:latin typeface="Comic Sans MS" panose="030F0702030302020204" pitchFamily="66" charset="0"/>
              </a:rPr>
              <a:t>Explain one way in which ideas about preventing the plague were different in the 14th and 17th centuries.</a:t>
            </a:r>
          </a:p>
          <a:p>
            <a:pPr marL="457200" indent="-457200">
              <a:buFont typeface="+mj-lt"/>
              <a:buAutoNum type="arabicPeriod"/>
            </a:pPr>
            <a:r>
              <a:rPr lang="en-GB" sz="1200" dirty="0">
                <a:latin typeface="Comic Sans MS" panose="030F0702030302020204" pitchFamily="66" charset="0"/>
              </a:rPr>
              <a:t>Explain one way in which ideas about the cause of illness in the years c1700–c1850 were different from ideas about the cause of illness in the years c1900–present.</a:t>
            </a:r>
          </a:p>
          <a:p>
            <a:pPr marL="457200" indent="-457200">
              <a:buFont typeface="+mj-lt"/>
              <a:buAutoNum type="arabicPeriod"/>
            </a:pPr>
            <a:r>
              <a:rPr lang="en-GB" sz="1200" dirty="0">
                <a:latin typeface="Comic Sans MS" panose="030F0702030302020204" pitchFamily="66" charset="0"/>
              </a:rPr>
              <a:t>Explain one way in which understanding of the causes of illness was similar in the late nineteenth and twentieth centuries.</a:t>
            </a:r>
          </a:p>
          <a:p>
            <a:pPr marL="457200" indent="-457200">
              <a:buFont typeface="+mj-lt"/>
              <a:buAutoNum type="arabicPeriod"/>
            </a:pPr>
            <a:r>
              <a:rPr lang="en-GB" sz="1200" dirty="0">
                <a:latin typeface="Comic Sans MS" panose="030F0702030302020204" pitchFamily="66" charset="0"/>
              </a:rPr>
              <a:t>Explain one way in which understanding of the causes of illness was different in the late nineteenth and twentieth centuries.</a:t>
            </a:r>
          </a:p>
          <a:p>
            <a:pPr marL="457200" indent="-457200">
              <a:buFont typeface="+mj-lt"/>
              <a:buAutoNum type="arabicPeriod"/>
            </a:pPr>
            <a:r>
              <a:rPr lang="en-GB" sz="1200" dirty="0">
                <a:latin typeface="Comic Sans MS" panose="030F0702030302020204" pitchFamily="66" charset="0"/>
              </a:rPr>
              <a:t>Explain one way in which ideas about preventing the plague were different in the 14th and 17th centuries.</a:t>
            </a:r>
          </a:p>
        </p:txBody>
      </p:sp>
    </p:spTree>
    <p:extLst>
      <p:ext uri="{BB962C8B-B14F-4D97-AF65-F5344CB8AC3E}">
        <p14:creationId xmlns:p14="http://schemas.microsoft.com/office/powerpoint/2010/main" val="873970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9BFE978-19CC-4D0F-94CA-04A69F9196CC}"/>
              </a:ext>
            </a:extLst>
          </p:cNvPr>
          <p:cNvPicPr>
            <a:picLocks noChangeAspect="1"/>
          </p:cNvPicPr>
          <p:nvPr/>
        </p:nvPicPr>
        <p:blipFill>
          <a:blip r:embed="rId2"/>
          <a:stretch>
            <a:fillRect/>
          </a:stretch>
        </p:blipFill>
        <p:spPr>
          <a:xfrm>
            <a:off x="1508819" y="209549"/>
            <a:ext cx="3310831" cy="2863421"/>
          </a:xfrm>
          <a:prstGeom prst="rect">
            <a:avLst/>
          </a:prstGeom>
        </p:spPr>
      </p:pic>
      <p:pic>
        <p:nvPicPr>
          <p:cNvPr id="3" name="Picture 2">
            <a:extLst>
              <a:ext uri="{FF2B5EF4-FFF2-40B4-BE49-F238E27FC236}">
                <a16:creationId xmlns:a16="http://schemas.microsoft.com/office/drawing/2014/main" id="{60456FF8-B383-4121-844E-6B051965EF65}"/>
              </a:ext>
            </a:extLst>
          </p:cNvPr>
          <p:cNvPicPr>
            <a:picLocks noChangeAspect="1"/>
          </p:cNvPicPr>
          <p:nvPr/>
        </p:nvPicPr>
        <p:blipFill>
          <a:blip r:embed="rId3"/>
          <a:stretch>
            <a:fillRect/>
          </a:stretch>
        </p:blipFill>
        <p:spPr>
          <a:xfrm>
            <a:off x="6958379" y="209549"/>
            <a:ext cx="4608417" cy="1343024"/>
          </a:xfrm>
          <a:prstGeom prst="rect">
            <a:avLst/>
          </a:prstGeom>
        </p:spPr>
      </p:pic>
      <p:pic>
        <p:nvPicPr>
          <p:cNvPr id="4" name="Picture 3">
            <a:extLst>
              <a:ext uri="{FF2B5EF4-FFF2-40B4-BE49-F238E27FC236}">
                <a16:creationId xmlns:a16="http://schemas.microsoft.com/office/drawing/2014/main" id="{6392AEAE-4522-45D1-B0E8-76C18E82CDC3}"/>
              </a:ext>
            </a:extLst>
          </p:cNvPr>
          <p:cNvPicPr>
            <a:picLocks noChangeAspect="1"/>
          </p:cNvPicPr>
          <p:nvPr/>
        </p:nvPicPr>
        <p:blipFill>
          <a:blip r:embed="rId4"/>
          <a:stretch>
            <a:fillRect/>
          </a:stretch>
        </p:blipFill>
        <p:spPr>
          <a:xfrm>
            <a:off x="7204714" y="1641259"/>
            <a:ext cx="4257307" cy="4233221"/>
          </a:xfrm>
          <a:prstGeom prst="rect">
            <a:avLst/>
          </a:prstGeom>
        </p:spPr>
      </p:pic>
      <p:pic>
        <p:nvPicPr>
          <p:cNvPr id="5" name="Picture 4">
            <a:extLst>
              <a:ext uri="{FF2B5EF4-FFF2-40B4-BE49-F238E27FC236}">
                <a16:creationId xmlns:a16="http://schemas.microsoft.com/office/drawing/2014/main" id="{24853DCA-68A5-4DAB-8516-BF3104A75E8F}"/>
              </a:ext>
            </a:extLst>
          </p:cNvPr>
          <p:cNvPicPr>
            <a:picLocks noChangeAspect="1"/>
          </p:cNvPicPr>
          <p:nvPr/>
        </p:nvPicPr>
        <p:blipFill>
          <a:blip r:embed="rId5"/>
          <a:stretch>
            <a:fillRect/>
          </a:stretch>
        </p:blipFill>
        <p:spPr>
          <a:xfrm>
            <a:off x="1508819" y="3072970"/>
            <a:ext cx="3156555" cy="3800474"/>
          </a:xfrm>
          <a:prstGeom prst="rect">
            <a:avLst/>
          </a:prstGeom>
        </p:spPr>
      </p:pic>
    </p:spTree>
    <p:extLst>
      <p:ext uri="{BB962C8B-B14F-4D97-AF65-F5344CB8AC3E}">
        <p14:creationId xmlns:p14="http://schemas.microsoft.com/office/powerpoint/2010/main" val="4604699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A1D7F7B9D71A640947C712B41406207" ma:contentTypeVersion="4" ma:contentTypeDescription="Create a new document." ma:contentTypeScope="" ma:versionID="71e0b4c7d66f337a0f6531a43d9c3942">
  <xsd:schema xmlns:xsd="http://www.w3.org/2001/XMLSchema" xmlns:xs="http://www.w3.org/2001/XMLSchema" xmlns:p="http://schemas.microsoft.com/office/2006/metadata/properties" xmlns:ns2="4128c63d-ce93-4b3b-b965-ccbacd77bffa" targetNamespace="http://schemas.microsoft.com/office/2006/metadata/properties" ma:root="true" ma:fieldsID="42ef9416816eddb070103631441b8162" ns2:_="">
    <xsd:import namespace="4128c63d-ce93-4b3b-b965-ccbacd77bff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28c63d-ce93-4b3b-b965-ccbacd77bff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8A01D84-1D71-40E8-9B73-A727F27CFB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28c63d-ce93-4b3b-b965-ccbacd77bff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51D3AA0-B080-4021-A618-91EEF92A15D1}">
  <ds:schemaRefs>
    <ds:schemaRef ds:uri="http://schemas.microsoft.com/sharepoint/v3/contenttype/forms"/>
  </ds:schemaRefs>
</ds:datastoreItem>
</file>

<file path=customXml/itemProps3.xml><?xml version="1.0" encoding="utf-8"?>
<ds:datastoreItem xmlns:ds="http://schemas.openxmlformats.org/officeDocument/2006/customXml" ds:itemID="{CCB5B30E-CFCC-4063-A85C-C13CBEB70637}">
  <ds:schemaRefs>
    <ds:schemaRef ds:uri="http://schemas.microsoft.com/office/infopath/2007/PartnerControls"/>
    <ds:schemaRef ds:uri="http://schemas.microsoft.com/office/2006/metadata/properties"/>
    <ds:schemaRef ds:uri="http://purl.org/dc/dcmitype/"/>
    <ds:schemaRef ds:uri="http://schemas.microsoft.com/office/2006/documentManagement/types"/>
    <ds:schemaRef ds:uri="http://purl.org/dc/terms/"/>
    <ds:schemaRef ds:uri="d16169bc-20eb-4e2b-9aa7-73fc689b7c63"/>
    <ds:schemaRef ds:uri="http://www.w3.org/XML/1998/namespace"/>
    <ds:schemaRef ds:uri="http://purl.org/dc/elements/1.1/"/>
    <ds:schemaRef ds:uri="http://schemas.openxmlformats.org/package/2006/metadata/core-properties"/>
    <ds:schemaRef ds:uri="55eed747-021d-4554-9e4d-493dfc84f766"/>
  </ds:schemaRefs>
</ds:datastoreItem>
</file>

<file path=docProps/app.xml><?xml version="1.0" encoding="utf-8"?>
<Properties xmlns="http://schemas.openxmlformats.org/officeDocument/2006/extended-properties" xmlns:vt="http://schemas.openxmlformats.org/officeDocument/2006/docPropsVTypes">
  <TotalTime>103</TotalTime>
  <Words>6055</Words>
  <Application>Microsoft Office PowerPoint</Application>
  <PresentationFormat>Widescreen</PresentationFormat>
  <Paragraphs>597</Paragraphs>
  <Slides>23</Slides>
  <Notes>4</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Revising for your mock History GCSE exam</vt:lpstr>
      <vt:lpstr>Topic summaries</vt:lpstr>
      <vt:lpstr>PowerPoint Presentation</vt:lpstr>
      <vt:lpstr>PowerPoint Presentation</vt:lpstr>
      <vt:lpstr>PowerPoint Presentation</vt:lpstr>
      <vt:lpstr>PowerPoint Presentation</vt:lpstr>
      <vt:lpstr>Knowledge organisers</vt:lpstr>
      <vt:lpstr>PowerPoint Presentation</vt:lpstr>
      <vt:lpstr>PowerPoint Presentation</vt:lpstr>
      <vt:lpstr>PowerPoint Presentation</vt:lpstr>
      <vt:lpstr>PowerPoint Presentation</vt:lpstr>
      <vt:lpstr>PowerPoint Presentation</vt:lpstr>
      <vt:lpstr>PowerPoint Presentation</vt:lpstr>
      <vt:lpstr>Check list</vt:lpstr>
      <vt:lpstr>PowerPoint Presentation</vt:lpstr>
      <vt:lpstr>PowerPoint Presentation</vt:lpstr>
      <vt:lpstr>PowerPoint Presentation</vt:lpstr>
      <vt:lpstr>Exam question guidance</vt:lpstr>
      <vt:lpstr>Paper 1   Part 1: The British sector of the Western Front 1914-18: injuries treatment and the trenches  </vt:lpstr>
      <vt:lpstr>PowerPoint Presentation</vt:lpstr>
      <vt:lpstr>Paper 1   Part 2: Medicine in Britain c.1250-present  </vt:lpstr>
      <vt:lpstr>Practise questions – Medicine Through Time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Low</dc:creator>
  <cp:lastModifiedBy>Low, P</cp:lastModifiedBy>
  <cp:revision>359</cp:revision>
  <dcterms:created xsi:type="dcterms:W3CDTF">2023-01-16T20:18:02Z</dcterms:created>
  <dcterms:modified xsi:type="dcterms:W3CDTF">2024-11-15T12:54:37Z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0x010100EA1D7F7B9D71A640947C712B41406207</vt:lpwstr>
  </property>
</Properties>
</file>