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notesMasterIdLst>
    <p:notesMasterId r:id="rId31"/>
  </p:notesMasterIdLst>
  <p:handoutMasterIdLst>
    <p:handoutMasterId r:id="rId32"/>
  </p:handoutMasterIdLst>
  <p:sldIdLst>
    <p:sldId id="413" r:id="rId5"/>
    <p:sldId id="399" r:id="rId6"/>
    <p:sldId id="389" r:id="rId7"/>
    <p:sldId id="446" r:id="rId8"/>
    <p:sldId id="416" r:id="rId9"/>
    <p:sldId id="453" r:id="rId10"/>
    <p:sldId id="428" r:id="rId11"/>
    <p:sldId id="471" r:id="rId12"/>
    <p:sldId id="449" r:id="rId13"/>
    <p:sldId id="459" r:id="rId14"/>
    <p:sldId id="463" r:id="rId15"/>
    <p:sldId id="464" r:id="rId16"/>
    <p:sldId id="465" r:id="rId17"/>
    <p:sldId id="467" r:id="rId18"/>
    <p:sldId id="462" r:id="rId19"/>
    <p:sldId id="468" r:id="rId20"/>
    <p:sldId id="454" r:id="rId21"/>
    <p:sldId id="455" r:id="rId22"/>
    <p:sldId id="260" r:id="rId23"/>
    <p:sldId id="436" r:id="rId24"/>
    <p:sldId id="445" r:id="rId25"/>
    <p:sldId id="472" r:id="rId26"/>
    <p:sldId id="473" r:id="rId27"/>
    <p:sldId id="456" r:id="rId28"/>
    <p:sldId id="457" r:id="rId29"/>
    <p:sldId id="458" r:id="rId30"/>
  </p:sldIdLst>
  <p:sldSz cx="12192000" cy="6858000"/>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0021"/>
    <a:srgbClr val="FF6699"/>
    <a:srgbClr val="D60093"/>
    <a:srgbClr val="CC3300"/>
    <a:srgbClr val="99FF99"/>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7" autoAdjust="0"/>
    <p:restoredTop sz="92982" autoAdjust="0"/>
  </p:normalViewPr>
  <p:slideViewPr>
    <p:cSldViewPr snapToGrid="0">
      <p:cViewPr varScale="1">
        <p:scale>
          <a:sx n="106" d="100"/>
          <a:sy n="106" d="100"/>
        </p:scale>
        <p:origin x="618"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4939" y="0"/>
            <a:ext cx="2949099" cy="498932"/>
          </a:xfrm>
          <a:prstGeom prst="rect">
            <a:avLst/>
          </a:prstGeom>
        </p:spPr>
        <p:txBody>
          <a:bodyPr vert="horz" lIns="91440" tIns="45720" rIns="91440" bIns="45720" rtlCol="0"/>
          <a:lstStyle>
            <a:lvl1pPr algn="r">
              <a:defRPr sz="1200"/>
            </a:lvl1pPr>
          </a:lstStyle>
          <a:p>
            <a:fld id="{D2D77FEF-04F1-4158-A780-CDB5D3D0537C}" type="datetimeFigureOut">
              <a:rPr lang="en-GB" smtClean="0"/>
              <a:t>17/06/2025</a:t>
            </a:fld>
            <a:endParaRPr lang="en-GB"/>
          </a:p>
        </p:txBody>
      </p:sp>
      <p:sp>
        <p:nvSpPr>
          <p:cNvPr id="4" name="Footer Placeholder 3"/>
          <p:cNvSpPr>
            <a:spLocks noGrp="1"/>
          </p:cNvSpPr>
          <p:nvPr>
            <p:ph type="ftr" sz="quarter" idx="2"/>
          </p:nvPr>
        </p:nvSpPr>
        <p:spPr>
          <a:xfrm>
            <a:off x="0" y="9445170"/>
            <a:ext cx="2949099" cy="49893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4939" y="9445170"/>
            <a:ext cx="2949099" cy="498931"/>
          </a:xfrm>
          <a:prstGeom prst="rect">
            <a:avLst/>
          </a:prstGeom>
        </p:spPr>
        <p:txBody>
          <a:bodyPr vert="horz" lIns="91440" tIns="45720" rIns="91440" bIns="45720" rtlCol="0" anchor="b"/>
          <a:lstStyle>
            <a:lvl1pPr algn="r">
              <a:defRPr sz="1200"/>
            </a:lvl1pPr>
          </a:lstStyle>
          <a:p>
            <a:fld id="{F8DB3E9D-A0BA-4416-A001-B52C112FD521}" type="slidenum">
              <a:rPr lang="en-GB" smtClean="0"/>
              <a:t>‹#›</a:t>
            </a:fld>
            <a:endParaRPr lang="en-GB"/>
          </a:p>
        </p:txBody>
      </p:sp>
    </p:spTree>
    <p:extLst>
      <p:ext uri="{BB962C8B-B14F-4D97-AF65-F5344CB8AC3E}">
        <p14:creationId xmlns:p14="http://schemas.microsoft.com/office/powerpoint/2010/main" val="41321270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rtlCol="0"/>
          <a:lstStyle>
            <a:lvl1pPr algn="r">
              <a:defRPr sz="1200"/>
            </a:lvl1pPr>
          </a:lstStyle>
          <a:p>
            <a:fld id="{76599D64-5572-49BB-981B-F9636386E553}" type="datetimeFigureOut">
              <a:rPr lang="en-GB" smtClean="0"/>
              <a:t>17/06/2025</a:t>
            </a:fld>
            <a:endParaRPr lang="en-GB"/>
          </a:p>
        </p:txBody>
      </p:sp>
      <p:sp>
        <p:nvSpPr>
          <p:cNvPr id="4" name="Slide Image Placeholder 3"/>
          <p:cNvSpPr>
            <a:spLocks noGrp="1" noRot="1" noChangeAspect="1"/>
          </p:cNvSpPr>
          <p:nvPr>
            <p:ph type="sldImg" idx="2"/>
          </p:nvPr>
        </p:nvSpPr>
        <p:spPr>
          <a:xfrm>
            <a:off x="420688" y="1243013"/>
            <a:ext cx="5964237" cy="33559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rtlCol="0" anchor="b"/>
          <a:lstStyle>
            <a:lvl1pPr algn="r">
              <a:defRPr sz="1200"/>
            </a:lvl1pPr>
          </a:lstStyle>
          <a:p>
            <a:fld id="{E12253AB-1EE1-4736-AD9E-525F5C0021FB}" type="slidenum">
              <a:rPr lang="en-GB" smtClean="0"/>
              <a:t>‹#›</a:t>
            </a:fld>
            <a:endParaRPr lang="en-GB"/>
          </a:p>
        </p:txBody>
      </p:sp>
    </p:spTree>
    <p:extLst>
      <p:ext uri="{BB962C8B-B14F-4D97-AF65-F5344CB8AC3E}">
        <p14:creationId xmlns:p14="http://schemas.microsoft.com/office/powerpoint/2010/main" val="3596123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7AFFB9B-9FB8-469E-96F9-4D32314110B6}" type="datetimeFigureOut">
              <a:rPr lang="en-US" smtClean="0"/>
              <a:t>6/17/2025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826633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FBDC27-E420-4878-9EE6-7B9656D6442A}" type="datetimeFigureOut">
              <a:rPr lang="en-US" smtClean="0"/>
              <a:t>6/17/2025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09702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7F47CF-67C9-420C-80A5-E2069FF0C2DF}" type="datetimeFigureOut">
              <a:rPr lang="en-US" smtClean="0"/>
              <a:t>6/17/2025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1278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E22DC73-F065-42F5-A9F2-D90B2E42A0B3}" type="datetimeFigureOut">
              <a:rPr lang="en-US" smtClean="0"/>
              <a:t>6/17/2025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0969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6BEA702-9B29-41CC-9BCC-3DF8A0D379FE}" type="datetimeFigureOut">
              <a:rPr lang="en-US" smtClean="0"/>
              <a:t>6/17/2025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16104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97649AC-CB8F-4FF1-9A34-5861C74DD0A7}" type="datetimeFigureOut">
              <a:rPr lang="en-US" smtClean="0"/>
              <a:t>6/17/2025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568620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smtClean="0"/>
              <a:t>6/17/2025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01868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0C3BFE2-83B7-4B0A-B9D3-AB28331082B3}" type="datetimeFigureOut">
              <a:rPr lang="en-US" smtClean="0"/>
              <a:t>6/17/2025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88641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EF78E3-FDA3-4D28-AAA2-0B81F349A39D}" type="datetimeFigureOut">
              <a:rPr lang="en-US" smtClean="0"/>
              <a:t>6/17/2025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16665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9FF1211-4E0C-4AB3-B04F-585959BDAFE8}" type="datetimeFigureOut">
              <a:rPr lang="en-US" smtClean="0"/>
              <a:t>6/17/2025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51362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8BDECAF-D3BE-4069-9C78-642ECCD01477}" type="datetimeFigureOut">
              <a:rPr lang="en-US" smtClean="0"/>
              <a:t>6/17/2025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72718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5BB1C6-BF8F-4481-8AB2-603A1C8A906A}" type="datetimeFigureOut">
              <a:rPr lang="en-US" smtClean="0"/>
              <a:t>6/17/2025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64511346"/>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g"/><Relationship Id="rId1" Type="http://schemas.openxmlformats.org/officeDocument/2006/relationships/slideLayout" Target="../slideLayouts/slideLayout2.xml"/><Relationship Id="rId6" Type="http://schemas.openxmlformats.org/officeDocument/2006/relationships/image" Target="../media/image36.jpeg"/><Relationship Id="rId11" Type="http://schemas.openxmlformats.org/officeDocument/2006/relationships/image" Target="../media/image41.jpeg"/><Relationship Id="rId5" Type="http://schemas.openxmlformats.org/officeDocument/2006/relationships/image" Target="../media/image35.jpeg"/><Relationship Id="rId10" Type="http://schemas.openxmlformats.org/officeDocument/2006/relationships/image" Target="../media/image40.jpeg"/><Relationship Id="rId4" Type="http://schemas.openxmlformats.org/officeDocument/2006/relationships/image" Target="../media/image34.jpeg"/><Relationship Id="rId9"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b="18278"/>
          <a:stretch/>
        </p:blipFill>
        <p:spPr>
          <a:xfrm>
            <a:off x="5928060" y="2861016"/>
            <a:ext cx="6009940" cy="37719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 name="Title 1"/>
          <p:cNvSpPr>
            <a:spLocks noGrp="1"/>
          </p:cNvSpPr>
          <p:nvPr>
            <p:ph type="ctrTitle"/>
          </p:nvPr>
        </p:nvSpPr>
        <p:spPr>
          <a:xfrm rot="20779948">
            <a:off x="292100" y="1312863"/>
            <a:ext cx="9144000" cy="2387600"/>
          </a:xfrm>
          <a:ln w="76200">
            <a:solidFill>
              <a:schemeClr val="accent5">
                <a:lumMod val="75000"/>
              </a:schemeClr>
            </a:solidFill>
          </a:ln>
        </p:spPr>
        <p:style>
          <a:lnRef idx="1">
            <a:schemeClr val="accent2"/>
          </a:lnRef>
          <a:fillRef idx="2">
            <a:schemeClr val="accent2"/>
          </a:fillRef>
          <a:effectRef idx="1">
            <a:schemeClr val="accent2"/>
          </a:effectRef>
          <a:fontRef idx="minor">
            <a:schemeClr val="dk1"/>
          </a:fontRef>
        </p:style>
        <p:txBody>
          <a:bodyPr/>
          <a:lstStyle/>
          <a:p>
            <a:r>
              <a:rPr lang="en-GB" b="1" dirty="0"/>
              <a:t>A Level Psychology</a:t>
            </a:r>
            <a:br>
              <a:rPr lang="en-GB" b="1" dirty="0"/>
            </a:br>
            <a:endParaRPr lang="en-GB" b="1" dirty="0"/>
          </a:p>
        </p:txBody>
      </p:sp>
    </p:spTree>
    <p:extLst>
      <p:ext uri="{BB962C8B-B14F-4D97-AF65-F5344CB8AC3E}">
        <p14:creationId xmlns:p14="http://schemas.microsoft.com/office/powerpoint/2010/main" val="38393215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2171" y="0"/>
            <a:ext cx="11226245" cy="1325563"/>
          </a:xfrm>
        </p:spPr>
        <p:txBody>
          <a:bodyPr>
            <a:normAutofit/>
          </a:bodyPr>
          <a:lstStyle/>
          <a:p>
            <a:pPr algn="ctr"/>
            <a:r>
              <a:rPr lang="en-GB" sz="6000" b="1" dirty="0">
                <a:solidFill>
                  <a:schemeClr val="tx1"/>
                </a:solidFill>
                <a:latin typeface="Cooper Black" panose="0208090404030B020404" pitchFamily="18" charset="0"/>
              </a:rPr>
              <a:t>What is Psychology?</a:t>
            </a:r>
          </a:p>
        </p:txBody>
      </p:sp>
      <p:pic>
        <p:nvPicPr>
          <p:cNvPr id="4" name="Picture 3"/>
          <p:cNvPicPr>
            <a:picLocks noChangeAspect="1"/>
          </p:cNvPicPr>
          <p:nvPr/>
        </p:nvPicPr>
        <p:blipFill>
          <a:blip r:embed="rId2"/>
          <a:stretch>
            <a:fillRect/>
          </a:stretch>
        </p:blipFill>
        <p:spPr>
          <a:xfrm>
            <a:off x="3092510" y="4155444"/>
            <a:ext cx="5965565" cy="2492462"/>
          </a:xfrm>
          <a:prstGeom prst="rect">
            <a:avLst/>
          </a:prstGeom>
        </p:spPr>
      </p:pic>
      <p:sp>
        <p:nvSpPr>
          <p:cNvPr id="5" name="Rectangle 4"/>
          <p:cNvSpPr/>
          <p:nvPr/>
        </p:nvSpPr>
        <p:spPr>
          <a:xfrm rot="20883293">
            <a:off x="462173" y="1632724"/>
            <a:ext cx="4635215" cy="230832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4800" dirty="0">
                <a:solidFill>
                  <a:schemeClr val="tx1"/>
                </a:solidFill>
              </a:rPr>
              <a:t>Psychology is the science of mind and behaviour</a:t>
            </a:r>
          </a:p>
        </p:txBody>
      </p:sp>
      <p:sp>
        <p:nvSpPr>
          <p:cNvPr id="6" name="Rectangle 5"/>
          <p:cNvSpPr/>
          <p:nvPr/>
        </p:nvSpPr>
        <p:spPr>
          <a:xfrm rot="854177">
            <a:off x="5283602" y="1850319"/>
            <a:ext cx="6357343" cy="230832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4800" dirty="0">
                <a:solidFill>
                  <a:schemeClr val="tx1"/>
                </a:solidFill>
              </a:rPr>
              <a:t>Our main goal is to understand why people behave the way they do</a:t>
            </a:r>
          </a:p>
        </p:txBody>
      </p:sp>
    </p:spTree>
    <p:extLst>
      <p:ext uri="{BB962C8B-B14F-4D97-AF65-F5344CB8AC3E}">
        <p14:creationId xmlns:p14="http://schemas.microsoft.com/office/powerpoint/2010/main" val="2334101532"/>
      </p:ext>
    </p:extLst>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00" y="98488"/>
            <a:ext cx="11913311" cy="1325563"/>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sz="6600" b="1" dirty="0">
                <a:solidFill>
                  <a:schemeClr val="tx1"/>
                </a:solidFill>
              </a:rPr>
              <a:t>Course content and assessment </a:t>
            </a:r>
          </a:p>
        </p:txBody>
      </p:sp>
      <p:pic>
        <p:nvPicPr>
          <p:cNvPr id="7" name="Content Placeholder 6"/>
          <p:cNvPicPr>
            <a:picLocks noGrp="1" noChangeAspect="1"/>
          </p:cNvPicPr>
          <p:nvPr>
            <p:ph idx="1"/>
          </p:nvPr>
        </p:nvPicPr>
        <p:blipFill rotWithShape="1">
          <a:blip r:embed="rId2"/>
          <a:srcRect t="8547"/>
          <a:stretch/>
        </p:blipFill>
        <p:spPr>
          <a:xfrm>
            <a:off x="8027111" y="4740528"/>
            <a:ext cx="3987800" cy="1951234"/>
          </a:xfrm>
        </p:spPr>
      </p:pic>
      <p:sp>
        <p:nvSpPr>
          <p:cNvPr id="3" name="TextBox 2"/>
          <p:cNvSpPr txBox="1"/>
          <p:nvPr/>
        </p:nvSpPr>
        <p:spPr>
          <a:xfrm>
            <a:off x="809469" y="1697294"/>
            <a:ext cx="9383842" cy="92333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5400" dirty="0">
                <a:solidFill>
                  <a:schemeClr val="tx1"/>
                </a:solidFill>
              </a:rPr>
              <a:t>2 year A Level course</a:t>
            </a:r>
          </a:p>
        </p:txBody>
      </p:sp>
      <p:sp>
        <p:nvSpPr>
          <p:cNvPr id="5" name="TextBox 4"/>
          <p:cNvSpPr txBox="1"/>
          <p:nvPr/>
        </p:nvSpPr>
        <p:spPr>
          <a:xfrm>
            <a:off x="809467" y="2993456"/>
            <a:ext cx="9383844" cy="92333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5400" dirty="0">
                <a:solidFill>
                  <a:schemeClr val="tx1"/>
                </a:solidFill>
              </a:rPr>
              <a:t>3 externally examined papers </a:t>
            </a:r>
          </a:p>
        </p:txBody>
      </p:sp>
    </p:spTree>
    <p:extLst>
      <p:ext uri="{BB962C8B-B14F-4D97-AF65-F5344CB8AC3E}">
        <p14:creationId xmlns:p14="http://schemas.microsoft.com/office/powerpoint/2010/main" val="572677108"/>
      </p:ext>
    </p:extLst>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rotWithShape="1">
          <a:blip r:embed="rId2"/>
          <a:srcRect l="21458" t="28139" r="1875" b="17563"/>
          <a:stretch/>
        </p:blipFill>
        <p:spPr>
          <a:xfrm>
            <a:off x="289790" y="178111"/>
            <a:ext cx="11754427" cy="6526335"/>
          </a:xfrm>
          <a:prstGeom prst="rect">
            <a:avLst/>
          </a:prstGeom>
        </p:spPr>
      </p:pic>
      <p:sp>
        <p:nvSpPr>
          <p:cNvPr id="7" name="TextBox 6">
            <a:extLst>
              <a:ext uri="{FF2B5EF4-FFF2-40B4-BE49-F238E27FC236}">
                <a16:creationId xmlns:a16="http://schemas.microsoft.com/office/drawing/2014/main" id="{EA62874F-E091-4F91-9272-F015415E7377}"/>
              </a:ext>
            </a:extLst>
          </p:cNvPr>
          <p:cNvSpPr txBox="1"/>
          <p:nvPr/>
        </p:nvSpPr>
        <p:spPr>
          <a:xfrm>
            <a:off x="443700" y="385381"/>
            <a:ext cx="3494557" cy="6124754"/>
          </a:xfrm>
          <a:prstGeom prst="rect">
            <a:avLst/>
          </a:prstGeom>
          <a:solidFill>
            <a:schemeClr val="bg1"/>
          </a:solidFill>
        </p:spPr>
        <p:txBody>
          <a:bodyPr wrap="square" rtlCol="0">
            <a:spAutoFit/>
          </a:bodyPr>
          <a:lstStyle/>
          <a:p>
            <a:pPr algn="ctr"/>
            <a:r>
              <a:rPr lang="en-GB" sz="2800" b="1" u="sng" dirty="0">
                <a:latin typeface="Arial" panose="020B0604020202020204" pitchFamily="34" charset="0"/>
                <a:cs typeface="Arial" panose="020B0604020202020204" pitchFamily="34" charset="0"/>
              </a:rPr>
              <a:t>Paper 1:</a:t>
            </a:r>
          </a:p>
          <a:p>
            <a:pPr algn="ctr"/>
            <a:r>
              <a:rPr lang="en-GB" sz="2800" b="1" dirty="0">
                <a:latin typeface="Arial" panose="020B0604020202020204" pitchFamily="34" charset="0"/>
                <a:cs typeface="Arial" panose="020B0604020202020204" pitchFamily="34" charset="0"/>
              </a:rPr>
              <a:t>Introductory topics in psychology</a:t>
            </a:r>
          </a:p>
          <a:p>
            <a:pPr algn="ctr"/>
            <a:endParaRPr lang="en-GB" sz="2800" b="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Social Influence</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Memory</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Attachment</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Clinical Psychology and Mental Health</a:t>
            </a:r>
          </a:p>
          <a:p>
            <a:endParaRPr lang="en-GB" sz="2800" dirty="0"/>
          </a:p>
        </p:txBody>
      </p:sp>
      <p:sp>
        <p:nvSpPr>
          <p:cNvPr id="9" name="TextBox 8">
            <a:extLst>
              <a:ext uri="{FF2B5EF4-FFF2-40B4-BE49-F238E27FC236}">
                <a16:creationId xmlns:a16="http://schemas.microsoft.com/office/drawing/2014/main" id="{A4886D94-35C9-4D12-BECC-063842FE4A70}"/>
              </a:ext>
            </a:extLst>
          </p:cNvPr>
          <p:cNvSpPr txBox="1"/>
          <p:nvPr/>
        </p:nvSpPr>
        <p:spPr>
          <a:xfrm>
            <a:off x="4115055" y="396462"/>
            <a:ext cx="3335947" cy="6124754"/>
          </a:xfrm>
          <a:prstGeom prst="rect">
            <a:avLst/>
          </a:prstGeom>
          <a:solidFill>
            <a:schemeClr val="bg1"/>
          </a:solidFill>
        </p:spPr>
        <p:txBody>
          <a:bodyPr wrap="square" rtlCol="0">
            <a:spAutoFit/>
          </a:bodyPr>
          <a:lstStyle/>
          <a:p>
            <a:pPr algn="ctr"/>
            <a:r>
              <a:rPr lang="en-GB" sz="2800" b="1" u="sng" dirty="0">
                <a:latin typeface="Arial" panose="020B0604020202020204" pitchFamily="34" charset="0"/>
                <a:cs typeface="Arial" panose="020B0604020202020204" pitchFamily="34" charset="0"/>
              </a:rPr>
              <a:t>Paper 2:</a:t>
            </a:r>
          </a:p>
          <a:p>
            <a:pPr algn="ctr"/>
            <a:r>
              <a:rPr lang="en-GB" sz="2800" b="1" dirty="0">
                <a:latin typeface="Arial" panose="020B0604020202020204" pitchFamily="34" charset="0"/>
                <a:cs typeface="Arial" panose="020B0604020202020204" pitchFamily="34" charset="0"/>
              </a:rPr>
              <a:t>Psychology in Context</a:t>
            </a:r>
          </a:p>
          <a:p>
            <a:pPr algn="ctr"/>
            <a:endParaRPr lang="en-GB" sz="2800" b="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Approaches in Psychology</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Biopsychology</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Research methods</a:t>
            </a:r>
          </a:p>
          <a:p>
            <a:endParaRPr lang="en-GB" sz="2800" dirty="0"/>
          </a:p>
        </p:txBody>
      </p:sp>
      <p:sp>
        <p:nvSpPr>
          <p:cNvPr id="10" name="TextBox 9">
            <a:extLst>
              <a:ext uri="{FF2B5EF4-FFF2-40B4-BE49-F238E27FC236}">
                <a16:creationId xmlns:a16="http://schemas.microsoft.com/office/drawing/2014/main" id="{FA4A7505-8129-41CC-9ED0-0CCE28B7E3CB}"/>
              </a:ext>
            </a:extLst>
          </p:cNvPr>
          <p:cNvSpPr txBox="1"/>
          <p:nvPr/>
        </p:nvSpPr>
        <p:spPr>
          <a:xfrm>
            <a:off x="7885568" y="360716"/>
            <a:ext cx="4016642" cy="6124754"/>
          </a:xfrm>
          <a:prstGeom prst="rect">
            <a:avLst/>
          </a:prstGeom>
          <a:solidFill>
            <a:schemeClr val="bg1"/>
          </a:solidFill>
        </p:spPr>
        <p:txBody>
          <a:bodyPr wrap="square" rtlCol="0">
            <a:spAutoFit/>
          </a:bodyPr>
          <a:lstStyle/>
          <a:p>
            <a:pPr algn="ctr"/>
            <a:r>
              <a:rPr lang="en-GB" sz="2800" b="1" u="sng" dirty="0">
                <a:latin typeface="Arial" panose="020B0604020202020204" pitchFamily="34" charset="0"/>
                <a:cs typeface="Arial" panose="020B0604020202020204" pitchFamily="34" charset="0"/>
              </a:rPr>
              <a:t>Paper 3:</a:t>
            </a:r>
          </a:p>
          <a:p>
            <a:pPr algn="ctr"/>
            <a:r>
              <a:rPr lang="en-GB" sz="2800" b="1" dirty="0">
                <a:latin typeface="Arial" panose="020B0604020202020204" pitchFamily="34" charset="0"/>
                <a:cs typeface="Arial" panose="020B0604020202020204" pitchFamily="34" charset="0"/>
              </a:rPr>
              <a:t>Issues and Options in Psychology</a:t>
            </a:r>
          </a:p>
          <a:p>
            <a:pPr algn="ctr"/>
            <a:endParaRPr lang="en-GB" sz="2800" b="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Issues and Debates</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Gender</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Schizophrenia</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Aggression</a:t>
            </a:r>
            <a:endParaRPr lang="en-GB" sz="2800" dirty="0"/>
          </a:p>
        </p:txBody>
      </p:sp>
    </p:spTree>
    <p:extLst>
      <p:ext uri="{BB962C8B-B14F-4D97-AF65-F5344CB8AC3E}">
        <p14:creationId xmlns:p14="http://schemas.microsoft.com/office/powerpoint/2010/main" val="11236447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 y="212725"/>
            <a:ext cx="11722100" cy="1325563"/>
          </a:xfrm>
        </p:spPr>
        <p:style>
          <a:lnRef idx="2">
            <a:schemeClr val="accent6">
              <a:shade val="50000"/>
            </a:schemeClr>
          </a:lnRef>
          <a:fillRef idx="1">
            <a:schemeClr val="accent6"/>
          </a:fillRef>
          <a:effectRef idx="0">
            <a:schemeClr val="accent6"/>
          </a:effectRef>
          <a:fontRef idx="minor">
            <a:schemeClr val="lt1"/>
          </a:fontRef>
        </p:style>
        <p:txBody>
          <a:bodyPr>
            <a:noAutofit/>
          </a:bodyPr>
          <a:lstStyle/>
          <a:p>
            <a:pPr algn="ctr"/>
            <a:r>
              <a:rPr lang="en-GB" sz="6000" dirty="0"/>
              <a:t>What will the exam  paper be like?</a:t>
            </a:r>
          </a:p>
        </p:txBody>
      </p:sp>
      <p:sp>
        <p:nvSpPr>
          <p:cNvPr id="3" name="Content Placeholder 2"/>
          <p:cNvSpPr>
            <a:spLocks noGrp="1"/>
          </p:cNvSpPr>
          <p:nvPr>
            <p:ph idx="1"/>
          </p:nvPr>
        </p:nvSpPr>
        <p:spPr>
          <a:xfrm>
            <a:off x="838200" y="2003425"/>
            <a:ext cx="10515600" cy="4351338"/>
          </a:xfrm>
        </p:spPr>
        <p:style>
          <a:lnRef idx="1">
            <a:schemeClr val="accent6"/>
          </a:lnRef>
          <a:fillRef idx="2">
            <a:schemeClr val="accent6"/>
          </a:fillRef>
          <a:effectRef idx="1">
            <a:schemeClr val="accent6"/>
          </a:effectRef>
          <a:fontRef idx="minor">
            <a:schemeClr val="dk1"/>
          </a:fontRef>
        </p:style>
        <p:txBody>
          <a:bodyPr>
            <a:normAutofit/>
          </a:bodyPr>
          <a:lstStyle/>
          <a:p>
            <a:r>
              <a:rPr lang="en-GB" sz="6000" b="1" dirty="0"/>
              <a:t>Multiple choice questions</a:t>
            </a:r>
          </a:p>
          <a:p>
            <a:r>
              <a:rPr lang="en-GB" sz="6000" b="1" dirty="0"/>
              <a:t>Short answer questions</a:t>
            </a:r>
          </a:p>
          <a:p>
            <a:r>
              <a:rPr lang="en-GB" sz="6000" b="1" dirty="0"/>
              <a:t>Extended response  </a:t>
            </a:r>
          </a:p>
        </p:txBody>
      </p:sp>
    </p:spTree>
    <p:extLst>
      <p:ext uri="{BB962C8B-B14F-4D97-AF65-F5344CB8AC3E}">
        <p14:creationId xmlns:p14="http://schemas.microsoft.com/office/powerpoint/2010/main" val="3874766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7400" y="99169"/>
            <a:ext cx="9309100" cy="1008308"/>
          </a:xfrm>
        </p:spPr>
        <p:txBody>
          <a:bodyPr>
            <a:normAutofit fontScale="90000"/>
          </a:bodyPr>
          <a:lstStyle/>
          <a:p>
            <a:pPr algn="ctr"/>
            <a:r>
              <a:rPr lang="en-GB" sz="8000" b="1" dirty="0"/>
              <a:t>Textbooks…</a:t>
            </a:r>
          </a:p>
        </p:txBody>
      </p:sp>
      <p:sp>
        <p:nvSpPr>
          <p:cNvPr id="3" name="TextBox 2"/>
          <p:cNvSpPr txBox="1"/>
          <p:nvPr/>
        </p:nvSpPr>
        <p:spPr>
          <a:xfrm>
            <a:off x="3495475" y="1195522"/>
            <a:ext cx="2050352" cy="1569660"/>
          </a:xfrm>
          <a:prstGeom prst="rect">
            <a:avLst/>
          </a:prstGeom>
          <a:noFill/>
        </p:spPr>
        <p:txBody>
          <a:bodyPr wrap="square" rtlCol="0">
            <a:spAutoFit/>
          </a:bodyPr>
          <a:lstStyle/>
          <a:p>
            <a:r>
              <a:rPr lang="en-GB" sz="3200" dirty="0"/>
              <a:t>AQA</a:t>
            </a:r>
          </a:p>
          <a:p>
            <a:r>
              <a:rPr lang="en-GB" sz="3200" dirty="0"/>
              <a:t>Teaching from 2025</a:t>
            </a:r>
          </a:p>
        </p:txBody>
      </p:sp>
      <p:pic>
        <p:nvPicPr>
          <p:cNvPr id="11" name="Picture 10">
            <a:extLst>
              <a:ext uri="{FF2B5EF4-FFF2-40B4-BE49-F238E27FC236}">
                <a16:creationId xmlns:a16="http://schemas.microsoft.com/office/drawing/2014/main" id="{550E5883-300F-4A75-BBD4-50331D646CA1}"/>
              </a:ext>
            </a:extLst>
          </p:cNvPr>
          <p:cNvPicPr>
            <a:picLocks noChangeAspect="1"/>
          </p:cNvPicPr>
          <p:nvPr/>
        </p:nvPicPr>
        <p:blipFill rotWithShape="1">
          <a:blip r:embed="rId2"/>
          <a:srcRect l="5421" t="30641" r="86485" b="30924"/>
          <a:stretch/>
        </p:blipFill>
        <p:spPr>
          <a:xfrm>
            <a:off x="331759" y="1722792"/>
            <a:ext cx="2192442" cy="29280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11">
            <a:extLst>
              <a:ext uri="{FF2B5EF4-FFF2-40B4-BE49-F238E27FC236}">
                <a16:creationId xmlns:a16="http://schemas.microsoft.com/office/drawing/2014/main" id="{3E7DC52C-05BB-4DDE-8ACD-2F1CE22EDD27}"/>
              </a:ext>
            </a:extLst>
          </p:cNvPr>
          <p:cNvPicPr>
            <a:picLocks noChangeAspect="1"/>
          </p:cNvPicPr>
          <p:nvPr/>
        </p:nvPicPr>
        <p:blipFill rotWithShape="1">
          <a:blip r:embed="rId3"/>
          <a:srcRect l="5420" t="28415" r="86411" b="34357"/>
          <a:stretch/>
        </p:blipFill>
        <p:spPr>
          <a:xfrm>
            <a:off x="6860085" y="1980352"/>
            <a:ext cx="2464984" cy="31596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12">
            <a:extLst>
              <a:ext uri="{FF2B5EF4-FFF2-40B4-BE49-F238E27FC236}">
                <a16:creationId xmlns:a16="http://schemas.microsoft.com/office/drawing/2014/main" id="{450E99B9-9232-4AF0-980E-760E121C4D92}"/>
              </a:ext>
            </a:extLst>
          </p:cNvPr>
          <p:cNvPicPr>
            <a:picLocks noChangeAspect="1"/>
          </p:cNvPicPr>
          <p:nvPr/>
        </p:nvPicPr>
        <p:blipFill rotWithShape="1">
          <a:blip r:embed="rId4"/>
          <a:srcRect l="2519" t="31966" r="91312" b="39901"/>
          <a:stretch/>
        </p:blipFill>
        <p:spPr>
          <a:xfrm>
            <a:off x="2642649" y="2978589"/>
            <a:ext cx="2604734" cy="33407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13">
            <a:extLst>
              <a:ext uri="{FF2B5EF4-FFF2-40B4-BE49-F238E27FC236}">
                <a16:creationId xmlns:a16="http://schemas.microsoft.com/office/drawing/2014/main" id="{65E492A7-1E2F-4826-901D-126191A8D505}"/>
              </a:ext>
            </a:extLst>
          </p:cNvPr>
          <p:cNvPicPr>
            <a:picLocks noChangeAspect="1"/>
          </p:cNvPicPr>
          <p:nvPr/>
        </p:nvPicPr>
        <p:blipFill rotWithShape="1">
          <a:blip r:embed="rId5"/>
          <a:srcRect l="17450" t="42508" r="76083" b="28978"/>
          <a:stretch/>
        </p:blipFill>
        <p:spPr>
          <a:xfrm>
            <a:off x="9466564" y="3499903"/>
            <a:ext cx="2547771" cy="31596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212561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6602" y="673099"/>
            <a:ext cx="5910384" cy="4520223"/>
          </a:xfrm>
        </p:spPr>
        <p:style>
          <a:lnRef idx="1">
            <a:schemeClr val="accent3"/>
          </a:lnRef>
          <a:fillRef idx="2">
            <a:schemeClr val="accent3"/>
          </a:fillRef>
          <a:effectRef idx="1">
            <a:schemeClr val="accent3"/>
          </a:effectRef>
          <a:fontRef idx="minor">
            <a:schemeClr val="dk1"/>
          </a:fontRef>
        </p:style>
        <p:txBody>
          <a:bodyPr>
            <a:normAutofit/>
          </a:bodyPr>
          <a:lstStyle/>
          <a:p>
            <a:pPr algn="ctr"/>
            <a:r>
              <a:rPr lang="en-GB" sz="8000" dirty="0"/>
              <a:t>Psychology: What to expect in September </a:t>
            </a:r>
          </a:p>
        </p:txBody>
      </p:sp>
      <p:pic>
        <p:nvPicPr>
          <p:cNvPr id="5" name="Picture 4">
            <a:extLst>
              <a:ext uri="{FF2B5EF4-FFF2-40B4-BE49-F238E27FC236}">
                <a16:creationId xmlns:a16="http://schemas.microsoft.com/office/drawing/2014/main" id="{73E9DEDE-3031-4ADC-B2FD-33BABF4D7542}"/>
              </a:ext>
            </a:extLst>
          </p:cNvPr>
          <p:cNvPicPr>
            <a:picLocks noChangeAspect="1"/>
          </p:cNvPicPr>
          <p:nvPr/>
        </p:nvPicPr>
        <p:blipFill>
          <a:blip r:embed="rId2"/>
          <a:stretch>
            <a:fillRect/>
          </a:stretch>
        </p:blipFill>
        <p:spPr>
          <a:xfrm>
            <a:off x="7136517" y="651608"/>
            <a:ext cx="4847164" cy="5533292"/>
          </a:xfrm>
          <a:prstGeom prst="rect">
            <a:avLst/>
          </a:prstGeom>
        </p:spPr>
      </p:pic>
    </p:spTree>
    <p:extLst>
      <p:ext uri="{BB962C8B-B14F-4D97-AF65-F5344CB8AC3E}">
        <p14:creationId xmlns:p14="http://schemas.microsoft.com/office/powerpoint/2010/main" val="4246056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79E84B9-52D6-EA41-BE6B-09060CE37E46}"/>
              </a:ext>
            </a:extLst>
          </p:cNvPr>
          <p:cNvSpPr>
            <a:spLocks noGrp="1"/>
          </p:cNvSpPr>
          <p:nvPr>
            <p:ph type="subTitle" idx="1"/>
          </p:nvPr>
        </p:nvSpPr>
        <p:spPr/>
        <p:txBody>
          <a:bodyPr/>
          <a:lstStyle/>
          <a:p>
            <a:endParaRPr lang="en-US"/>
          </a:p>
        </p:txBody>
      </p:sp>
      <p:pic>
        <p:nvPicPr>
          <p:cNvPr id="4" name="Picture 4">
            <a:extLst>
              <a:ext uri="{FF2B5EF4-FFF2-40B4-BE49-F238E27FC236}">
                <a16:creationId xmlns:a16="http://schemas.microsoft.com/office/drawing/2014/main" id="{E924095C-A5D4-2344-A6C1-12A5D7166C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834" y="319284"/>
            <a:ext cx="10847845" cy="62194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a:extLst>
              <a:ext uri="{FF2B5EF4-FFF2-40B4-BE49-F238E27FC236}">
                <a16:creationId xmlns:a16="http://schemas.microsoft.com/office/drawing/2014/main" id="{41CEAB32-A231-7A4D-863A-0AE8D8A2C330}"/>
              </a:ext>
            </a:extLst>
          </p:cNvPr>
          <p:cNvSpPr txBox="1"/>
          <p:nvPr/>
        </p:nvSpPr>
        <p:spPr>
          <a:xfrm flipH="1">
            <a:off x="482265" y="446806"/>
            <a:ext cx="5031946" cy="1077218"/>
          </a:xfrm>
          <a:prstGeom prst="rect">
            <a:avLst/>
          </a:prstGeom>
          <a:noFill/>
        </p:spPr>
        <p:txBody>
          <a:bodyPr wrap="square" rtlCol="0">
            <a:spAutoFit/>
          </a:bodyPr>
          <a:lstStyle/>
          <a:p>
            <a:pPr algn="l"/>
            <a:r>
              <a:rPr lang="en-GB" sz="3200" b="1" dirty="0"/>
              <a:t>A Level Psychology: </a:t>
            </a:r>
          </a:p>
          <a:p>
            <a:pPr algn="l"/>
            <a:r>
              <a:rPr lang="en-GB" sz="3200" b="1" dirty="0"/>
              <a:t>Your learning journey </a:t>
            </a:r>
            <a:endParaRPr lang="en-US" sz="3200" b="1" dirty="0"/>
          </a:p>
        </p:txBody>
      </p:sp>
      <p:pic>
        <p:nvPicPr>
          <p:cNvPr id="8" name="Picture 9">
            <a:extLst>
              <a:ext uri="{FF2B5EF4-FFF2-40B4-BE49-F238E27FC236}">
                <a16:creationId xmlns:a16="http://schemas.microsoft.com/office/drawing/2014/main" id="{D8EFC0CD-0BEA-4B21-8A5A-F42CEC210B69}"/>
              </a:ext>
            </a:extLst>
          </p:cNvPr>
          <p:cNvPicPr>
            <a:picLocks noChangeAspect="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backgroundRemoval t="9119" b="82069" l="10000" r="90000"/>
                    </a14:imgEffect>
                  </a14:imgLayer>
                </a14:imgProps>
              </a:ext>
              <a:ext uri="{28A0092B-C50C-407E-A947-70E740481C1C}">
                <a14:useLocalDpi xmlns:a14="http://schemas.microsoft.com/office/drawing/2010/main" val="0"/>
              </a:ext>
            </a:extLst>
          </a:blip>
          <a:srcRect b="8812"/>
          <a:stretch/>
        </p:blipFill>
        <p:spPr>
          <a:xfrm>
            <a:off x="3245611" y="5284873"/>
            <a:ext cx="1340504" cy="1309686"/>
          </a:xfrm>
          <a:prstGeom prst="rect">
            <a:avLst/>
          </a:prstGeom>
        </p:spPr>
      </p:pic>
      <p:pic>
        <p:nvPicPr>
          <p:cNvPr id="10" name="Picture 9">
            <a:extLst>
              <a:ext uri="{FF2B5EF4-FFF2-40B4-BE49-F238E27FC236}">
                <a16:creationId xmlns:a16="http://schemas.microsoft.com/office/drawing/2014/main" id="{64871B19-891B-4CD6-89E4-2F049D8CA71F}"/>
              </a:ext>
            </a:extLst>
          </p:cNvPr>
          <p:cNvPicPr>
            <a:picLocks noChangeAspect="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backgroundRemoval t="9119" b="82069" l="10000" r="90000"/>
                    </a14:imgEffect>
                  </a14:imgLayer>
                </a14:imgProps>
              </a:ext>
              <a:ext uri="{28A0092B-C50C-407E-A947-70E740481C1C}">
                <a14:useLocalDpi xmlns:a14="http://schemas.microsoft.com/office/drawing/2010/main" val="0"/>
              </a:ext>
            </a:extLst>
          </a:blip>
          <a:srcRect b="8812"/>
          <a:stretch/>
        </p:blipFill>
        <p:spPr>
          <a:xfrm>
            <a:off x="2089075" y="4814398"/>
            <a:ext cx="1423922" cy="1391185"/>
          </a:xfrm>
          <a:prstGeom prst="rect">
            <a:avLst/>
          </a:prstGeom>
        </p:spPr>
      </p:pic>
      <p:pic>
        <p:nvPicPr>
          <p:cNvPr id="12" name="Picture 9">
            <a:extLst>
              <a:ext uri="{FF2B5EF4-FFF2-40B4-BE49-F238E27FC236}">
                <a16:creationId xmlns:a16="http://schemas.microsoft.com/office/drawing/2014/main" id="{26DD4C4B-E158-44A3-A59C-A517D97B2004}"/>
              </a:ext>
            </a:extLst>
          </p:cNvPr>
          <p:cNvPicPr>
            <a:picLocks noChangeAspect="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backgroundRemoval t="9119" b="82069" l="10000" r="90000"/>
                    </a14:imgEffect>
                  </a14:imgLayer>
                </a14:imgProps>
              </a:ext>
              <a:ext uri="{28A0092B-C50C-407E-A947-70E740481C1C}">
                <a14:useLocalDpi xmlns:a14="http://schemas.microsoft.com/office/drawing/2010/main" val="0"/>
              </a:ext>
            </a:extLst>
          </a:blip>
          <a:srcRect b="8812"/>
          <a:stretch/>
        </p:blipFill>
        <p:spPr>
          <a:xfrm>
            <a:off x="1328068" y="3789982"/>
            <a:ext cx="1562125" cy="1526211"/>
          </a:xfrm>
          <a:prstGeom prst="rect">
            <a:avLst/>
          </a:prstGeom>
        </p:spPr>
      </p:pic>
      <p:pic>
        <p:nvPicPr>
          <p:cNvPr id="14" name="Picture 9">
            <a:extLst>
              <a:ext uri="{FF2B5EF4-FFF2-40B4-BE49-F238E27FC236}">
                <a16:creationId xmlns:a16="http://schemas.microsoft.com/office/drawing/2014/main" id="{58DA597E-7E7D-476F-9131-C859C6E76457}"/>
              </a:ext>
            </a:extLst>
          </p:cNvPr>
          <p:cNvPicPr>
            <a:picLocks noChangeAspect="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backgroundRemoval t="9119" b="82069" l="10000" r="90000"/>
                    </a14:imgEffect>
                  </a14:imgLayer>
                </a14:imgProps>
              </a:ext>
              <a:ext uri="{28A0092B-C50C-407E-A947-70E740481C1C}">
                <a14:useLocalDpi xmlns:a14="http://schemas.microsoft.com/office/drawing/2010/main" val="0"/>
              </a:ext>
            </a:extLst>
          </a:blip>
          <a:srcRect b="8812"/>
          <a:stretch/>
        </p:blipFill>
        <p:spPr>
          <a:xfrm>
            <a:off x="2089075" y="2766098"/>
            <a:ext cx="1266012" cy="1236906"/>
          </a:xfrm>
          <a:prstGeom prst="rect">
            <a:avLst/>
          </a:prstGeom>
        </p:spPr>
      </p:pic>
      <p:pic>
        <p:nvPicPr>
          <p:cNvPr id="18" name="Picture 9">
            <a:extLst>
              <a:ext uri="{FF2B5EF4-FFF2-40B4-BE49-F238E27FC236}">
                <a16:creationId xmlns:a16="http://schemas.microsoft.com/office/drawing/2014/main" id="{80E376FD-0434-4138-ADC1-186CF6E4A887}"/>
              </a:ext>
            </a:extLst>
          </p:cNvPr>
          <p:cNvPicPr>
            <a:picLocks noChangeAspect="1"/>
          </p:cNvPicPr>
          <p:nvPr/>
        </p:nvPicPr>
        <p:blipFill rotWithShape="1">
          <a:blip r:embed="rId3">
            <a:duotone>
              <a:schemeClr val="accent5">
                <a:shade val="45000"/>
                <a:satMod val="135000"/>
              </a:schemeClr>
              <a:prstClr val="white"/>
            </a:duotone>
            <a:extLst>
              <a:ext uri="{BEBA8EAE-BF5A-486C-A8C5-ECC9F3942E4B}">
                <a14:imgProps xmlns:a14="http://schemas.microsoft.com/office/drawing/2010/main">
                  <a14:imgLayer r:embed="rId4">
                    <a14:imgEffect>
                      <a14:backgroundRemoval t="9119" b="82069" l="10000" r="90000"/>
                    </a14:imgEffect>
                  </a14:imgLayer>
                </a14:imgProps>
              </a:ext>
              <a:ext uri="{28A0092B-C50C-407E-A947-70E740481C1C}">
                <a14:useLocalDpi xmlns:a14="http://schemas.microsoft.com/office/drawing/2010/main" val="0"/>
              </a:ext>
            </a:extLst>
          </a:blip>
          <a:srcRect b="8812"/>
          <a:stretch/>
        </p:blipFill>
        <p:spPr>
          <a:xfrm>
            <a:off x="4021866" y="2189699"/>
            <a:ext cx="1222968" cy="1194852"/>
          </a:xfrm>
          <a:prstGeom prst="rect">
            <a:avLst/>
          </a:prstGeom>
        </p:spPr>
      </p:pic>
      <p:pic>
        <p:nvPicPr>
          <p:cNvPr id="20" name="Picture 9">
            <a:extLst>
              <a:ext uri="{FF2B5EF4-FFF2-40B4-BE49-F238E27FC236}">
                <a16:creationId xmlns:a16="http://schemas.microsoft.com/office/drawing/2014/main" id="{A3F04271-2E70-42F1-91E8-35311459EDFA}"/>
              </a:ext>
            </a:extLst>
          </p:cNvPr>
          <p:cNvPicPr>
            <a:picLocks noChangeAspect="1"/>
          </p:cNvPicPr>
          <p:nvPr/>
        </p:nvPicPr>
        <p:blipFill rotWithShape="1">
          <a:blip r:embed="rId3">
            <a:duotone>
              <a:schemeClr val="accent5">
                <a:shade val="45000"/>
                <a:satMod val="135000"/>
              </a:schemeClr>
              <a:prstClr val="white"/>
            </a:duotone>
            <a:extLst>
              <a:ext uri="{BEBA8EAE-BF5A-486C-A8C5-ECC9F3942E4B}">
                <a14:imgProps xmlns:a14="http://schemas.microsoft.com/office/drawing/2010/main">
                  <a14:imgLayer r:embed="rId4">
                    <a14:imgEffect>
                      <a14:backgroundRemoval t="9119" b="82069" l="10000" r="90000"/>
                    </a14:imgEffect>
                  </a14:imgLayer>
                </a14:imgProps>
              </a:ext>
              <a:ext uri="{28A0092B-C50C-407E-A947-70E740481C1C}">
                <a14:useLocalDpi xmlns:a14="http://schemas.microsoft.com/office/drawing/2010/main" val="0"/>
              </a:ext>
            </a:extLst>
          </a:blip>
          <a:srcRect b="8812"/>
          <a:stretch/>
        </p:blipFill>
        <p:spPr>
          <a:xfrm>
            <a:off x="5045494" y="2073467"/>
            <a:ext cx="1222968" cy="1194852"/>
          </a:xfrm>
          <a:prstGeom prst="rect">
            <a:avLst/>
          </a:prstGeom>
        </p:spPr>
      </p:pic>
      <p:sp>
        <p:nvSpPr>
          <p:cNvPr id="21" name="TextBox 20">
            <a:extLst>
              <a:ext uri="{FF2B5EF4-FFF2-40B4-BE49-F238E27FC236}">
                <a16:creationId xmlns:a16="http://schemas.microsoft.com/office/drawing/2014/main" id="{F88F9E03-27B8-4563-B2D4-EE6443754567}"/>
              </a:ext>
            </a:extLst>
          </p:cNvPr>
          <p:cNvSpPr txBox="1"/>
          <p:nvPr/>
        </p:nvSpPr>
        <p:spPr>
          <a:xfrm>
            <a:off x="3430527" y="5552009"/>
            <a:ext cx="970671" cy="230832"/>
          </a:xfrm>
          <a:prstGeom prst="rect">
            <a:avLst/>
          </a:prstGeom>
          <a:noFill/>
        </p:spPr>
        <p:txBody>
          <a:bodyPr wrap="square" rtlCol="0">
            <a:spAutoFit/>
          </a:bodyPr>
          <a:lstStyle/>
          <a:p>
            <a:pPr algn="ctr"/>
            <a:r>
              <a:rPr lang="en-GB" sz="900" dirty="0"/>
              <a:t>Approaches</a:t>
            </a:r>
          </a:p>
        </p:txBody>
      </p:sp>
      <p:sp>
        <p:nvSpPr>
          <p:cNvPr id="23" name="TextBox 22">
            <a:extLst>
              <a:ext uri="{FF2B5EF4-FFF2-40B4-BE49-F238E27FC236}">
                <a16:creationId xmlns:a16="http://schemas.microsoft.com/office/drawing/2014/main" id="{6A98C3B9-8FEF-4CE6-8B49-D57747DCD739}"/>
              </a:ext>
            </a:extLst>
          </p:cNvPr>
          <p:cNvSpPr txBox="1"/>
          <p:nvPr/>
        </p:nvSpPr>
        <p:spPr>
          <a:xfrm>
            <a:off x="2319148" y="5090325"/>
            <a:ext cx="970671" cy="230832"/>
          </a:xfrm>
          <a:prstGeom prst="rect">
            <a:avLst/>
          </a:prstGeom>
          <a:noFill/>
        </p:spPr>
        <p:txBody>
          <a:bodyPr wrap="square" rtlCol="0">
            <a:spAutoFit/>
          </a:bodyPr>
          <a:lstStyle/>
          <a:p>
            <a:pPr algn="ctr"/>
            <a:r>
              <a:rPr lang="en-GB" sz="900" dirty="0"/>
              <a:t>Biopsychology</a:t>
            </a:r>
          </a:p>
        </p:txBody>
      </p:sp>
      <p:sp>
        <p:nvSpPr>
          <p:cNvPr id="25" name="TextBox 24">
            <a:extLst>
              <a:ext uri="{FF2B5EF4-FFF2-40B4-BE49-F238E27FC236}">
                <a16:creationId xmlns:a16="http://schemas.microsoft.com/office/drawing/2014/main" id="{51341AC6-2B71-4437-8494-8EC43B98CFB8}"/>
              </a:ext>
            </a:extLst>
          </p:cNvPr>
          <p:cNvSpPr txBox="1"/>
          <p:nvPr/>
        </p:nvSpPr>
        <p:spPr>
          <a:xfrm>
            <a:off x="1629787" y="4113339"/>
            <a:ext cx="1142090" cy="230832"/>
          </a:xfrm>
          <a:prstGeom prst="rect">
            <a:avLst/>
          </a:prstGeom>
          <a:noFill/>
        </p:spPr>
        <p:txBody>
          <a:bodyPr wrap="square" rtlCol="0">
            <a:spAutoFit/>
          </a:bodyPr>
          <a:lstStyle/>
          <a:p>
            <a:r>
              <a:rPr lang="en-GB" sz="900" dirty="0"/>
              <a:t>Psychopathology</a:t>
            </a:r>
          </a:p>
        </p:txBody>
      </p:sp>
      <p:sp>
        <p:nvSpPr>
          <p:cNvPr id="27" name="TextBox 26">
            <a:extLst>
              <a:ext uri="{FF2B5EF4-FFF2-40B4-BE49-F238E27FC236}">
                <a16:creationId xmlns:a16="http://schemas.microsoft.com/office/drawing/2014/main" id="{EEFCB7E5-9204-4463-8061-45648D6DEA57}"/>
              </a:ext>
            </a:extLst>
          </p:cNvPr>
          <p:cNvSpPr txBox="1"/>
          <p:nvPr/>
        </p:nvSpPr>
        <p:spPr>
          <a:xfrm>
            <a:off x="2459856" y="3016395"/>
            <a:ext cx="970671" cy="230832"/>
          </a:xfrm>
          <a:prstGeom prst="rect">
            <a:avLst/>
          </a:prstGeom>
          <a:noFill/>
        </p:spPr>
        <p:txBody>
          <a:bodyPr wrap="square" rtlCol="0">
            <a:spAutoFit/>
          </a:bodyPr>
          <a:lstStyle/>
          <a:p>
            <a:r>
              <a:rPr lang="en-GB" sz="900" dirty="0"/>
              <a:t>Memory</a:t>
            </a:r>
          </a:p>
        </p:txBody>
      </p:sp>
      <p:sp>
        <p:nvSpPr>
          <p:cNvPr id="33" name="TextBox 32">
            <a:extLst>
              <a:ext uri="{FF2B5EF4-FFF2-40B4-BE49-F238E27FC236}">
                <a16:creationId xmlns:a16="http://schemas.microsoft.com/office/drawing/2014/main" id="{0CE7263F-7D24-4428-BF33-C72603120443}"/>
              </a:ext>
            </a:extLst>
          </p:cNvPr>
          <p:cNvSpPr txBox="1"/>
          <p:nvPr/>
        </p:nvSpPr>
        <p:spPr>
          <a:xfrm>
            <a:off x="5299031" y="2231440"/>
            <a:ext cx="661584" cy="369332"/>
          </a:xfrm>
          <a:prstGeom prst="rect">
            <a:avLst/>
          </a:prstGeom>
          <a:noFill/>
        </p:spPr>
        <p:txBody>
          <a:bodyPr wrap="square" rtlCol="0">
            <a:spAutoFit/>
          </a:bodyPr>
          <a:lstStyle/>
          <a:p>
            <a:pPr algn="ctr"/>
            <a:r>
              <a:rPr lang="en-GB" sz="900" dirty="0"/>
              <a:t>Issues &amp; debates</a:t>
            </a:r>
          </a:p>
        </p:txBody>
      </p:sp>
      <p:sp>
        <p:nvSpPr>
          <p:cNvPr id="37" name="TextBox 36">
            <a:extLst>
              <a:ext uri="{FF2B5EF4-FFF2-40B4-BE49-F238E27FC236}">
                <a16:creationId xmlns:a16="http://schemas.microsoft.com/office/drawing/2014/main" id="{DD29B73F-AF26-47D0-A308-7EA5DAA3A086}"/>
              </a:ext>
            </a:extLst>
          </p:cNvPr>
          <p:cNvSpPr txBox="1"/>
          <p:nvPr/>
        </p:nvSpPr>
        <p:spPr>
          <a:xfrm>
            <a:off x="4162064" y="2447652"/>
            <a:ext cx="970671" cy="230832"/>
          </a:xfrm>
          <a:prstGeom prst="rect">
            <a:avLst/>
          </a:prstGeom>
          <a:noFill/>
        </p:spPr>
        <p:txBody>
          <a:bodyPr wrap="square" rtlCol="0">
            <a:spAutoFit/>
          </a:bodyPr>
          <a:lstStyle/>
          <a:p>
            <a:pPr algn="ctr"/>
            <a:r>
              <a:rPr lang="en-GB" sz="900" dirty="0"/>
              <a:t>Attachment</a:t>
            </a:r>
          </a:p>
        </p:txBody>
      </p:sp>
      <p:pic>
        <p:nvPicPr>
          <p:cNvPr id="39" name="Picture 9">
            <a:extLst>
              <a:ext uri="{FF2B5EF4-FFF2-40B4-BE49-F238E27FC236}">
                <a16:creationId xmlns:a16="http://schemas.microsoft.com/office/drawing/2014/main" id="{E59581EF-3190-48D3-8780-9A889CC06B86}"/>
              </a:ext>
            </a:extLst>
          </p:cNvPr>
          <p:cNvPicPr>
            <a:picLocks noChangeAspect="1"/>
          </p:cNvPicPr>
          <p:nvPr/>
        </p:nvPicPr>
        <p:blipFill rotWithShape="1">
          <a:blip r:embed="rId3">
            <a:duotone>
              <a:schemeClr val="accent5">
                <a:shade val="45000"/>
                <a:satMod val="135000"/>
              </a:schemeClr>
              <a:prstClr val="white"/>
            </a:duotone>
            <a:extLst>
              <a:ext uri="{BEBA8EAE-BF5A-486C-A8C5-ECC9F3942E4B}">
                <a14:imgProps xmlns:a14="http://schemas.microsoft.com/office/drawing/2010/main">
                  <a14:imgLayer r:embed="rId4">
                    <a14:imgEffect>
                      <a14:backgroundRemoval t="9119" b="82069" l="10000" r="90000"/>
                    </a14:imgEffect>
                  </a14:imgLayer>
                </a14:imgProps>
              </a:ext>
              <a:ext uri="{28A0092B-C50C-407E-A947-70E740481C1C}">
                <a14:useLocalDpi xmlns:a14="http://schemas.microsoft.com/office/drawing/2010/main" val="0"/>
              </a:ext>
            </a:extLst>
          </a:blip>
          <a:srcRect b="8812"/>
          <a:stretch/>
        </p:blipFill>
        <p:spPr>
          <a:xfrm>
            <a:off x="4632187" y="949577"/>
            <a:ext cx="1222968" cy="1194852"/>
          </a:xfrm>
          <a:prstGeom prst="rect">
            <a:avLst/>
          </a:prstGeom>
        </p:spPr>
      </p:pic>
      <p:sp>
        <p:nvSpPr>
          <p:cNvPr id="41" name="TextBox 40">
            <a:extLst>
              <a:ext uri="{FF2B5EF4-FFF2-40B4-BE49-F238E27FC236}">
                <a16:creationId xmlns:a16="http://schemas.microsoft.com/office/drawing/2014/main" id="{CE1F8441-1562-49FA-8924-2365AF946A83}"/>
              </a:ext>
            </a:extLst>
          </p:cNvPr>
          <p:cNvSpPr txBox="1"/>
          <p:nvPr/>
        </p:nvSpPr>
        <p:spPr>
          <a:xfrm>
            <a:off x="4758335" y="1172504"/>
            <a:ext cx="970671" cy="230832"/>
          </a:xfrm>
          <a:prstGeom prst="rect">
            <a:avLst/>
          </a:prstGeom>
          <a:noFill/>
        </p:spPr>
        <p:txBody>
          <a:bodyPr wrap="square" rtlCol="0">
            <a:spAutoFit/>
          </a:bodyPr>
          <a:lstStyle/>
          <a:p>
            <a:pPr algn="ctr"/>
            <a:r>
              <a:rPr lang="en-GB" sz="900" dirty="0"/>
              <a:t>Schizophrenia</a:t>
            </a:r>
          </a:p>
        </p:txBody>
      </p:sp>
      <p:pic>
        <p:nvPicPr>
          <p:cNvPr id="43" name="Picture 9">
            <a:extLst>
              <a:ext uri="{FF2B5EF4-FFF2-40B4-BE49-F238E27FC236}">
                <a16:creationId xmlns:a16="http://schemas.microsoft.com/office/drawing/2014/main" id="{909BFDF9-958E-41D7-AA75-D9B284AFF085}"/>
              </a:ext>
            </a:extLst>
          </p:cNvPr>
          <p:cNvPicPr>
            <a:picLocks noChangeAspect="1"/>
          </p:cNvPicPr>
          <p:nvPr/>
        </p:nvPicPr>
        <p:blipFill rotWithShape="1">
          <a:blip r:embed="rId3">
            <a:duotone>
              <a:schemeClr val="accent5">
                <a:shade val="45000"/>
                <a:satMod val="135000"/>
              </a:schemeClr>
              <a:prstClr val="white"/>
            </a:duotone>
            <a:extLst>
              <a:ext uri="{BEBA8EAE-BF5A-486C-A8C5-ECC9F3942E4B}">
                <a14:imgProps xmlns:a14="http://schemas.microsoft.com/office/drawing/2010/main">
                  <a14:imgLayer r:embed="rId4">
                    <a14:imgEffect>
                      <a14:backgroundRemoval t="9119" b="82069" l="10000" r="90000"/>
                    </a14:imgEffect>
                  </a14:imgLayer>
                </a14:imgProps>
              </a:ext>
              <a:ext uri="{28A0092B-C50C-407E-A947-70E740481C1C}">
                <a14:useLocalDpi xmlns:a14="http://schemas.microsoft.com/office/drawing/2010/main" val="0"/>
              </a:ext>
            </a:extLst>
          </a:blip>
          <a:srcRect b="8812"/>
          <a:stretch/>
        </p:blipFill>
        <p:spPr>
          <a:xfrm>
            <a:off x="5503675" y="688616"/>
            <a:ext cx="1222968" cy="1194852"/>
          </a:xfrm>
          <a:prstGeom prst="rect">
            <a:avLst/>
          </a:prstGeom>
        </p:spPr>
      </p:pic>
      <p:sp>
        <p:nvSpPr>
          <p:cNvPr id="45" name="TextBox 44">
            <a:extLst>
              <a:ext uri="{FF2B5EF4-FFF2-40B4-BE49-F238E27FC236}">
                <a16:creationId xmlns:a16="http://schemas.microsoft.com/office/drawing/2014/main" id="{E8FC28F4-5A38-4715-B58A-52139EE66844}"/>
              </a:ext>
            </a:extLst>
          </p:cNvPr>
          <p:cNvSpPr txBox="1"/>
          <p:nvPr/>
        </p:nvSpPr>
        <p:spPr>
          <a:xfrm>
            <a:off x="5629823" y="904307"/>
            <a:ext cx="970671" cy="230832"/>
          </a:xfrm>
          <a:prstGeom prst="rect">
            <a:avLst/>
          </a:prstGeom>
          <a:noFill/>
        </p:spPr>
        <p:txBody>
          <a:bodyPr wrap="square" rtlCol="0">
            <a:spAutoFit/>
          </a:bodyPr>
          <a:lstStyle/>
          <a:p>
            <a:pPr algn="ctr"/>
            <a:r>
              <a:rPr lang="en-GB" sz="900" dirty="0"/>
              <a:t>Aggression</a:t>
            </a:r>
          </a:p>
        </p:txBody>
      </p:sp>
      <p:pic>
        <p:nvPicPr>
          <p:cNvPr id="47" name="Picture 9">
            <a:extLst>
              <a:ext uri="{FF2B5EF4-FFF2-40B4-BE49-F238E27FC236}">
                <a16:creationId xmlns:a16="http://schemas.microsoft.com/office/drawing/2014/main" id="{DC89FA73-C54F-414D-8DA2-9090A30F00AA}"/>
              </a:ext>
            </a:extLst>
          </p:cNvPr>
          <p:cNvPicPr>
            <a:picLocks noChangeAspect="1"/>
          </p:cNvPicPr>
          <p:nvPr/>
        </p:nvPicPr>
        <p:blipFill rotWithShape="1">
          <a:blip r:embed="rId3">
            <a:duotone>
              <a:schemeClr val="accent5">
                <a:shade val="45000"/>
                <a:satMod val="135000"/>
              </a:schemeClr>
              <a:prstClr val="white"/>
            </a:duotone>
            <a:extLst>
              <a:ext uri="{BEBA8EAE-BF5A-486C-A8C5-ECC9F3942E4B}">
                <a14:imgProps xmlns:a14="http://schemas.microsoft.com/office/drawing/2010/main">
                  <a14:imgLayer r:embed="rId4">
                    <a14:imgEffect>
                      <a14:backgroundRemoval t="9119" b="82069" l="10000" r="90000"/>
                    </a14:imgEffect>
                  </a14:imgLayer>
                </a14:imgProps>
              </a:ext>
              <a:ext uri="{28A0092B-C50C-407E-A947-70E740481C1C}">
                <a14:useLocalDpi xmlns:a14="http://schemas.microsoft.com/office/drawing/2010/main" val="0"/>
              </a:ext>
            </a:extLst>
          </a:blip>
          <a:srcRect b="8812"/>
          <a:stretch/>
        </p:blipFill>
        <p:spPr>
          <a:xfrm>
            <a:off x="6415423" y="345444"/>
            <a:ext cx="1222968" cy="1194852"/>
          </a:xfrm>
          <a:prstGeom prst="rect">
            <a:avLst/>
          </a:prstGeom>
        </p:spPr>
      </p:pic>
      <p:sp>
        <p:nvSpPr>
          <p:cNvPr id="49" name="TextBox 48">
            <a:extLst>
              <a:ext uri="{FF2B5EF4-FFF2-40B4-BE49-F238E27FC236}">
                <a16:creationId xmlns:a16="http://schemas.microsoft.com/office/drawing/2014/main" id="{CD15F8F7-721A-4615-88CF-404026DC2AA5}"/>
              </a:ext>
            </a:extLst>
          </p:cNvPr>
          <p:cNvSpPr txBox="1"/>
          <p:nvPr/>
        </p:nvSpPr>
        <p:spPr>
          <a:xfrm>
            <a:off x="6547505" y="577767"/>
            <a:ext cx="970671" cy="230832"/>
          </a:xfrm>
          <a:prstGeom prst="rect">
            <a:avLst/>
          </a:prstGeom>
          <a:noFill/>
        </p:spPr>
        <p:txBody>
          <a:bodyPr wrap="square" rtlCol="0">
            <a:spAutoFit/>
          </a:bodyPr>
          <a:lstStyle/>
          <a:p>
            <a:pPr algn="ctr"/>
            <a:r>
              <a:rPr lang="en-GB" sz="900" dirty="0"/>
              <a:t>Gender</a:t>
            </a:r>
          </a:p>
        </p:txBody>
      </p:sp>
      <p:pic>
        <p:nvPicPr>
          <p:cNvPr id="55" name="Picture 9">
            <a:extLst>
              <a:ext uri="{FF2B5EF4-FFF2-40B4-BE49-F238E27FC236}">
                <a16:creationId xmlns:a16="http://schemas.microsoft.com/office/drawing/2014/main" id="{541BC64C-12C5-4D25-8134-50E22C25FFB6}"/>
              </a:ext>
            </a:extLst>
          </p:cNvPr>
          <p:cNvPicPr>
            <a:picLocks noChangeAspect="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backgroundRemoval t="9119" b="82069" l="10000" r="90000"/>
                    </a14:imgEffect>
                  </a14:imgLayer>
                </a14:imgProps>
              </a:ext>
              <a:ext uri="{28A0092B-C50C-407E-A947-70E740481C1C}">
                <a14:useLocalDpi xmlns:a14="http://schemas.microsoft.com/office/drawing/2010/main" val="0"/>
              </a:ext>
            </a:extLst>
          </a:blip>
          <a:srcRect b="8812"/>
          <a:stretch/>
        </p:blipFill>
        <p:spPr>
          <a:xfrm>
            <a:off x="7492838" y="4918023"/>
            <a:ext cx="1222968" cy="1194852"/>
          </a:xfrm>
          <a:prstGeom prst="rect">
            <a:avLst/>
          </a:prstGeom>
        </p:spPr>
      </p:pic>
      <p:pic>
        <p:nvPicPr>
          <p:cNvPr id="57" name="Picture 9">
            <a:extLst>
              <a:ext uri="{FF2B5EF4-FFF2-40B4-BE49-F238E27FC236}">
                <a16:creationId xmlns:a16="http://schemas.microsoft.com/office/drawing/2014/main" id="{E7774B15-8223-4ECA-BB95-17EC9CB28DB9}"/>
              </a:ext>
            </a:extLst>
          </p:cNvPr>
          <p:cNvPicPr>
            <a:picLocks noChangeAspect="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backgroundRemoval t="9119" b="82069" l="10000" r="90000"/>
                    </a14:imgEffect>
                  </a14:imgLayer>
                </a14:imgProps>
              </a:ext>
              <a:ext uri="{28A0092B-C50C-407E-A947-70E740481C1C}">
                <a14:useLocalDpi xmlns:a14="http://schemas.microsoft.com/office/drawing/2010/main" val="0"/>
              </a:ext>
            </a:extLst>
          </a:blip>
          <a:srcRect b="8812"/>
          <a:stretch/>
        </p:blipFill>
        <p:spPr>
          <a:xfrm>
            <a:off x="5806970" y="4472573"/>
            <a:ext cx="1222968" cy="1194852"/>
          </a:xfrm>
          <a:prstGeom prst="rect">
            <a:avLst/>
          </a:prstGeom>
        </p:spPr>
      </p:pic>
      <p:sp>
        <p:nvSpPr>
          <p:cNvPr id="51" name="TextBox 50">
            <a:extLst>
              <a:ext uri="{FF2B5EF4-FFF2-40B4-BE49-F238E27FC236}">
                <a16:creationId xmlns:a16="http://schemas.microsoft.com/office/drawing/2014/main" id="{5C4DDCA1-4BDD-4833-AE83-B837FCD6783D}"/>
              </a:ext>
            </a:extLst>
          </p:cNvPr>
          <p:cNvSpPr txBox="1"/>
          <p:nvPr/>
        </p:nvSpPr>
        <p:spPr>
          <a:xfrm>
            <a:off x="5938866" y="4622995"/>
            <a:ext cx="970671" cy="400110"/>
          </a:xfrm>
          <a:prstGeom prst="rect">
            <a:avLst/>
          </a:prstGeom>
          <a:noFill/>
        </p:spPr>
        <p:txBody>
          <a:bodyPr wrap="square" rtlCol="0">
            <a:spAutoFit/>
          </a:bodyPr>
          <a:lstStyle/>
          <a:p>
            <a:pPr algn="ctr"/>
            <a:r>
              <a:rPr lang="en-GB" sz="1000" dirty="0"/>
              <a:t>Research methods</a:t>
            </a:r>
          </a:p>
        </p:txBody>
      </p:sp>
      <p:sp>
        <p:nvSpPr>
          <p:cNvPr id="59" name="TextBox 58">
            <a:extLst>
              <a:ext uri="{FF2B5EF4-FFF2-40B4-BE49-F238E27FC236}">
                <a16:creationId xmlns:a16="http://schemas.microsoft.com/office/drawing/2014/main" id="{F4686317-BA16-495C-AFBE-32D519042F4E}"/>
              </a:ext>
            </a:extLst>
          </p:cNvPr>
          <p:cNvSpPr txBox="1"/>
          <p:nvPr/>
        </p:nvSpPr>
        <p:spPr>
          <a:xfrm>
            <a:off x="7647100" y="5075177"/>
            <a:ext cx="970671" cy="400110"/>
          </a:xfrm>
          <a:prstGeom prst="rect">
            <a:avLst/>
          </a:prstGeom>
          <a:noFill/>
        </p:spPr>
        <p:txBody>
          <a:bodyPr wrap="square" rtlCol="0">
            <a:spAutoFit/>
          </a:bodyPr>
          <a:lstStyle/>
          <a:p>
            <a:pPr algn="ctr"/>
            <a:r>
              <a:rPr lang="en-GB" sz="1000" dirty="0"/>
              <a:t>Research methods</a:t>
            </a:r>
          </a:p>
        </p:txBody>
      </p:sp>
      <p:pic>
        <p:nvPicPr>
          <p:cNvPr id="2" name="Picture 9">
            <a:extLst>
              <a:ext uri="{FF2B5EF4-FFF2-40B4-BE49-F238E27FC236}">
                <a16:creationId xmlns:a16="http://schemas.microsoft.com/office/drawing/2014/main" id="{0709C047-E94F-43F3-A900-436194257D2C}"/>
              </a:ext>
            </a:extLst>
          </p:cNvPr>
          <p:cNvPicPr>
            <a:picLocks noChangeAspect="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backgroundRemoval t="9119" b="82069" l="10000" r="90000"/>
                    </a14:imgEffect>
                  </a14:imgLayer>
                </a14:imgProps>
              </a:ext>
              <a:ext uri="{28A0092B-C50C-407E-A947-70E740481C1C}">
                <a14:useLocalDpi xmlns:a14="http://schemas.microsoft.com/office/drawing/2010/main" val="0"/>
              </a:ext>
            </a:extLst>
          </a:blip>
          <a:srcRect b="8812"/>
          <a:stretch/>
        </p:blipFill>
        <p:spPr>
          <a:xfrm>
            <a:off x="4249324" y="3891459"/>
            <a:ext cx="1086678" cy="1061695"/>
          </a:xfrm>
          <a:prstGeom prst="rect">
            <a:avLst/>
          </a:prstGeom>
        </p:spPr>
      </p:pic>
      <p:sp>
        <p:nvSpPr>
          <p:cNvPr id="6" name="TextBox 5">
            <a:extLst>
              <a:ext uri="{FF2B5EF4-FFF2-40B4-BE49-F238E27FC236}">
                <a16:creationId xmlns:a16="http://schemas.microsoft.com/office/drawing/2014/main" id="{3E81C8B8-D827-4669-9AAF-B4D88B1675A4}"/>
              </a:ext>
            </a:extLst>
          </p:cNvPr>
          <p:cNvSpPr txBox="1"/>
          <p:nvPr/>
        </p:nvSpPr>
        <p:spPr>
          <a:xfrm>
            <a:off x="4263392" y="4004465"/>
            <a:ext cx="1057147" cy="400110"/>
          </a:xfrm>
          <a:prstGeom prst="rect">
            <a:avLst/>
          </a:prstGeom>
          <a:noFill/>
        </p:spPr>
        <p:txBody>
          <a:bodyPr wrap="square" rtlCol="0">
            <a:spAutoFit/>
          </a:bodyPr>
          <a:lstStyle/>
          <a:p>
            <a:pPr algn="ctr"/>
            <a:r>
              <a:rPr lang="en-GB" sz="1000" dirty="0"/>
              <a:t>Research methods</a:t>
            </a:r>
          </a:p>
        </p:txBody>
      </p:sp>
      <p:pic>
        <p:nvPicPr>
          <p:cNvPr id="7" name="Picture 9">
            <a:extLst>
              <a:ext uri="{FF2B5EF4-FFF2-40B4-BE49-F238E27FC236}">
                <a16:creationId xmlns:a16="http://schemas.microsoft.com/office/drawing/2014/main" id="{A6A008D9-3D99-4275-B53C-149BCF295A01}"/>
              </a:ext>
            </a:extLst>
          </p:cNvPr>
          <p:cNvPicPr>
            <a:picLocks noChangeAspect="1"/>
          </p:cNvPicPr>
          <p:nvPr/>
        </p:nvPicPr>
        <p:blipFill rotWithShape="1">
          <a:blip r:embed="rId3">
            <a:duotone>
              <a:schemeClr val="accent5">
                <a:shade val="45000"/>
                <a:satMod val="135000"/>
              </a:schemeClr>
              <a:prstClr val="white"/>
            </a:duotone>
            <a:extLst>
              <a:ext uri="{BEBA8EAE-BF5A-486C-A8C5-ECC9F3942E4B}">
                <a14:imgProps xmlns:a14="http://schemas.microsoft.com/office/drawing/2010/main">
                  <a14:imgLayer r:embed="rId4">
                    <a14:imgEffect>
                      <a14:backgroundRemoval t="9119" b="82069" l="10000" r="90000"/>
                    </a14:imgEffect>
                  </a14:imgLayer>
                </a14:imgProps>
              </a:ext>
              <a:ext uri="{28A0092B-C50C-407E-A947-70E740481C1C}">
                <a14:useLocalDpi xmlns:a14="http://schemas.microsoft.com/office/drawing/2010/main" val="0"/>
              </a:ext>
            </a:extLst>
          </a:blip>
          <a:srcRect b="8812"/>
          <a:stretch/>
        </p:blipFill>
        <p:spPr>
          <a:xfrm>
            <a:off x="7298117" y="2647372"/>
            <a:ext cx="1222968" cy="1194852"/>
          </a:xfrm>
          <a:prstGeom prst="rect">
            <a:avLst/>
          </a:prstGeom>
        </p:spPr>
      </p:pic>
      <p:sp>
        <p:nvSpPr>
          <p:cNvPr id="11" name="TextBox 10">
            <a:extLst>
              <a:ext uri="{FF2B5EF4-FFF2-40B4-BE49-F238E27FC236}">
                <a16:creationId xmlns:a16="http://schemas.microsoft.com/office/drawing/2014/main" id="{8208FFD7-6BE4-4FCE-84F5-7BD66D6AA80B}"/>
              </a:ext>
            </a:extLst>
          </p:cNvPr>
          <p:cNvSpPr txBox="1"/>
          <p:nvPr/>
        </p:nvSpPr>
        <p:spPr>
          <a:xfrm>
            <a:off x="7424266" y="2780166"/>
            <a:ext cx="970671" cy="400110"/>
          </a:xfrm>
          <a:prstGeom prst="rect">
            <a:avLst/>
          </a:prstGeom>
          <a:noFill/>
        </p:spPr>
        <p:txBody>
          <a:bodyPr wrap="square" rtlCol="0">
            <a:spAutoFit/>
          </a:bodyPr>
          <a:lstStyle/>
          <a:p>
            <a:pPr algn="ctr"/>
            <a:r>
              <a:rPr lang="en-GB" sz="1000" dirty="0"/>
              <a:t>Research methods</a:t>
            </a:r>
          </a:p>
        </p:txBody>
      </p:sp>
      <p:pic>
        <p:nvPicPr>
          <p:cNvPr id="34" name="Picture 9">
            <a:extLst>
              <a:ext uri="{FF2B5EF4-FFF2-40B4-BE49-F238E27FC236}">
                <a16:creationId xmlns:a16="http://schemas.microsoft.com/office/drawing/2014/main" id="{58DA597E-7E7D-476F-9131-C859C6E76457}"/>
              </a:ext>
            </a:extLst>
          </p:cNvPr>
          <p:cNvPicPr>
            <a:picLocks noChangeAspect="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backgroundRemoval t="9119" b="82069" l="10000" r="90000"/>
                    </a14:imgEffect>
                  </a14:imgLayer>
                </a14:imgProps>
              </a:ext>
              <a:ext uri="{28A0092B-C50C-407E-A947-70E740481C1C}">
                <a14:useLocalDpi xmlns:a14="http://schemas.microsoft.com/office/drawing/2010/main" val="0"/>
              </a:ext>
            </a:extLst>
          </a:blip>
          <a:srcRect b="8812"/>
          <a:stretch/>
        </p:blipFill>
        <p:spPr>
          <a:xfrm>
            <a:off x="3055471" y="2369182"/>
            <a:ext cx="1266012" cy="1236906"/>
          </a:xfrm>
          <a:prstGeom prst="rect">
            <a:avLst/>
          </a:prstGeom>
        </p:spPr>
      </p:pic>
      <p:sp>
        <p:nvSpPr>
          <p:cNvPr id="35" name="TextBox 34">
            <a:extLst>
              <a:ext uri="{FF2B5EF4-FFF2-40B4-BE49-F238E27FC236}">
                <a16:creationId xmlns:a16="http://schemas.microsoft.com/office/drawing/2014/main" id="{F13EDDBA-B31C-401A-B73E-5FCFCF107BF7}"/>
              </a:ext>
            </a:extLst>
          </p:cNvPr>
          <p:cNvSpPr txBox="1"/>
          <p:nvPr/>
        </p:nvSpPr>
        <p:spPr>
          <a:xfrm>
            <a:off x="3373848" y="2565528"/>
            <a:ext cx="629256" cy="369332"/>
          </a:xfrm>
          <a:prstGeom prst="rect">
            <a:avLst/>
          </a:prstGeom>
          <a:noFill/>
        </p:spPr>
        <p:txBody>
          <a:bodyPr wrap="square" rtlCol="0">
            <a:spAutoFit/>
          </a:bodyPr>
          <a:lstStyle/>
          <a:p>
            <a:pPr algn="ctr"/>
            <a:r>
              <a:rPr lang="en-GB" sz="900" dirty="0"/>
              <a:t>Social influence</a:t>
            </a:r>
          </a:p>
        </p:txBody>
      </p:sp>
    </p:spTree>
    <p:extLst>
      <p:ext uri="{BB962C8B-B14F-4D97-AF65-F5344CB8AC3E}">
        <p14:creationId xmlns:p14="http://schemas.microsoft.com/office/powerpoint/2010/main" val="1658398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7C0502F-07FC-9C45-B821-D21C73D70E10}"/>
              </a:ext>
            </a:extLst>
          </p:cNvPr>
          <p:cNvSpPr txBox="1"/>
          <p:nvPr/>
        </p:nvSpPr>
        <p:spPr>
          <a:xfrm>
            <a:off x="398904" y="5131258"/>
            <a:ext cx="11488295" cy="1338828"/>
          </a:xfrm>
          <a:prstGeom prst="rect">
            <a:avLst/>
          </a:prstGeom>
          <a:noFill/>
        </p:spPr>
        <p:txBody>
          <a:bodyPr wrap="square" rtlCol="0">
            <a:spAutoFit/>
          </a:bodyPr>
          <a:lstStyle/>
          <a:p>
            <a:pPr algn="l"/>
            <a:r>
              <a:rPr lang="en-GB" sz="2700" b="1" dirty="0"/>
              <a:t>Approaches and Research methods will be the first topics to be taught in September along side each other. </a:t>
            </a:r>
            <a:r>
              <a:rPr lang="en-GB" sz="2700" b="1" u="sng" dirty="0"/>
              <a:t>You will have one research methods lesson per week in year 1.</a:t>
            </a:r>
            <a:endParaRPr lang="en-US" sz="2700" b="1" u="sng" dirty="0"/>
          </a:p>
        </p:txBody>
      </p:sp>
      <p:pic>
        <p:nvPicPr>
          <p:cNvPr id="7" name="Picture 6">
            <a:extLst>
              <a:ext uri="{FF2B5EF4-FFF2-40B4-BE49-F238E27FC236}">
                <a16:creationId xmlns:a16="http://schemas.microsoft.com/office/drawing/2014/main" id="{9823E848-A58A-7E4A-820E-DD69FD0F005D}"/>
              </a:ext>
            </a:extLst>
          </p:cNvPr>
          <p:cNvPicPr>
            <a:picLocks noChangeAspect="1"/>
          </p:cNvPicPr>
          <p:nvPr/>
        </p:nvPicPr>
        <p:blipFill>
          <a:blip r:embed="rId2"/>
          <a:stretch>
            <a:fillRect/>
          </a:stretch>
        </p:blipFill>
        <p:spPr>
          <a:xfrm>
            <a:off x="9016352" y="1067066"/>
            <a:ext cx="2728077" cy="3114242"/>
          </a:xfrm>
          <a:prstGeom prst="rect">
            <a:avLst/>
          </a:prstGeom>
        </p:spPr>
      </p:pic>
      <p:pic>
        <p:nvPicPr>
          <p:cNvPr id="11" name="Picture 10"/>
          <p:cNvPicPr>
            <a:picLocks noChangeAspect="1"/>
          </p:cNvPicPr>
          <p:nvPr/>
        </p:nvPicPr>
        <p:blipFill rotWithShape="1">
          <a:blip r:embed="rId3"/>
          <a:srcRect l="21458" t="28139" r="1875" b="17563"/>
          <a:stretch/>
        </p:blipFill>
        <p:spPr>
          <a:xfrm>
            <a:off x="306935" y="313678"/>
            <a:ext cx="8190520" cy="4547569"/>
          </a:xfrm>
          <a:prstGeom prst="rect">
            <a:avLst/>
          </a:prstGeom>
        </p:spPr>
      </p:pic>
      <p:sp>
        <p:nvSpPr>
          <p:cNvPr id="12" name="TextBox 11"/>
          <p:cNvSpPr txBox="1"/>
          <p:nvPr/>
        </p:nvSpPr>
        <p:spPr>
          <a:xfrm>
            <a:off x="5483408" y="1605374"/>
            <a:ext cx="2884738" cy="3046988"/>
          </a:xfrm>
          <a:prstGeom prst="rect">
            <a:avLst/>
          </a:prstGeom>
          <a:solidFill>
            <a:schemeClr val="bg1"/>
          </a:solidFill>
        </p:spPr>
        <p:txBody>
          <a:bodyPr wrap="square" rtlCol="0">
            <a:spAutoFit/>
          </a:bodyPr>
          <a:lstStyle/>
          <a:p>
            <a:pPr marL="571500" indent="-571500">
              <a:buFont typeface="Arial" panose="020B0604020202020204" pitchFamily="34" charset="0"/>
              <a:buChar char="•"/>
            </a:pPr>
            <a:endParaRPr lang="en-GB" sz="2400" dirty="0"/>
          </a:p>
          <a:p>
            <a:pPr marL="571500" indent="-571500">
              <a:buFont typeface="Arial" panose="020B0604020202020204" pitchFamily="34" charset="0"/>
              <a:buChar char="•"/>
            </a:pPr>
            <a:r>
              <a:rPr lang="en-GB" sz="2400" dirty="0"/>
              <a:t>Issues &amp; debates</a:t>
            </a:r>
          </a:p>
          <a:p>
            <a:pPr marL="571500" indent="-571500">
              <a:buFont typeface="Arial" panose="020B0604020202020204" pitchFamily="34" charset="0"/>
              <a:buChar char="•"/>
            </a:pPr>
            <a:endParaRPr lang="en-GB" sz="2400" dirty="0"/>
          </a:p>
          <a:p>
            <a:pPr marL="571500" indent="-571500">
              <a:buFont typeface="Arial" panose="020B0604020202020204" pitchFamily="34" charset="0"/>
              <a:buChar char="•"/>
            </a:pPr>
            <a:r>
              <a:rPr lang="en-GB" sz="2400" dirty="0"/>
              <a:t>Gender</a:t>
            </a:r>
          </a:p>
          <a:p>
            <a:pPr marL="571500" indent="-571500">
              <a:buFont typeface="Arial" panose="020B0604020202020204" pitchFamily="34" charset="0"/>
              <a:buChar char="•"/>
            </a:pPr>
            <a:endParaRPr lang="en-GB" sz="2400" dirty="0"/>
          </a:p>
          <a:p>
            <a:pPr marL="571500" indent="-571500">
              <a:buFont typeface="Arial" panose="020B0604020202020204" pitchFamily="34" charset="0"/>
              <a:buChar char="•"/>
            </a:pPr>
            <a:r>
              <a:rPr lang="en-GB" sz="2400" dirty="0"/>
              <a:t>Schizophrenia</a:t>
            </a:r>
          </a:p>
          <a:p>
            <a:pPr marL="571500" indent="-571500">
              <a:buFont typeface="Arial" panose="020B0604020202020204" pitchFamily="34" charset="0"/>
              <a:buChar char="•"/>
            </a:pPr>
            <a:endParaRPr lang="en-GB" sz="2400" dirty="0"/>
          </a:p>
          <a:p>
            <a:pPr marL="571500" indent="-571500">
              <a:buFont typeface="Arial" panose="020B0604020202020204" pitchFamily="34" charset="0"/>
              <a:buChar char="•"/>
            </a:pPr>
            <a:r>
              <a:rPr lang="en-GB" sz="2400" dirty="0"/>
              <a:t>Aggression</a:t>
            </a:r>
          </a:p>
        </p:txBody>
      </p:sp>
      <p:sp>
        <p:nvSpPr>
          <p:cNvPr id="4" name="Oval 3"/>
          <p:cNvSpPr/>
          <p:nvPr/>
        </p:nvSpPr>
        <p:spPr>
          <a:xfrm>
            <a:off x="2847856" y="3423098"/>
            <a:ext cx="2635552" cy="1157309"/>
          </a:xfrm>
          <a:prstGeom prst="ellipse">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3048141" y="1605374"/>
            <a:ext cx="2305958" cy="1156215"/>
          </a:xfrm>
          <a:prstGeom prst="ellipse">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7147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38400" y="1526309"/>
            <a:ext cx="6862618" cy="5146964"/>
          </a:xfrm>
        </p:spPr>
      </p:pic>
      <p:sp>
        <p:nvSpPr>
          <p:cNvPr id="2" name="Title 1"/>
          <p:cNvSpPr>
            <a:spLocks noGrp="1"/>
          </p:cNvSpPr>
          <p:nvPr>
            <p:ph type="title"/>
          </p:nvPr>
        </p:nvSpPr>
        <p:spPr>
          <a:xfrm>
            <a:off x="212436" y="272752"/>
            <a:ext cx="11748655" cy="1325563"/>
          </a:xfrm>
        </p:spPr>
        <p:style>
          <a:lnRef idx="1">
            <a:schemeClr val="accent2"/>
          </a:lnRef>
          <a:fillRef idx="2">
            <a:schemeClr val="accent2"/>
          </a:fillRef>
          <a:effectRef idx="1">
            <a:schemeClr val="accent2"/>
          </a:effectRef>
          <a:fontRef idx="minor">
            <a:schemeClr val="dk1"/>
          </a:fontRef>
        </p:style>
        <p:txBody>
          <a:bodyPr/>
          <a:lstStyle/>
          <a:p>
            <a:pPr algn="ctr"/>
            <a:r>
              <a:rPr lang="en-GB" dirty="0"/>
              <a:t>What is Research methods all about?</a:t>
            </a:r>
          </a:p>
        </p:txBody>
      </p:sp>
    </p:spTree>
    <p:extLst>
      <p:ext uri="{BB962C8B-B14F-4D97-AF65-F5344CB8AC3E}">
        <p14:creationId xmlns:p14="http://schemas.microsoft.com/office/powerpoint/2010/main" val="1082654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9509" y="1409989"/>
            <a:ext cx="11252200" cy="4351338"/>
          </a:xfrm>
        </p:spPr>
        <p:txBody>
          <a:bodyPr/>
          <a:lstStyle/>
          <a:p>
            <a:endParaRPr lang="en-GB" dirty="0"/>
          </a:p>
          <a:p>
            <a:endParaRPr lang="en-GB" dirty="0"/>
          </a:p>
          <a:p>
            <a:endParaRPr lang="en-GB" dirty="0"/>
          </a:p>
        </p:txBody>
      </p:sp>
      <p:sp>
        <p:nvSpPr>
          <p:cNvPr id="4" name="Rectangle 3"/>
          <p:cNvSpPr/>
          <p:nvPr/>
        </p:nvSpPr>
        <p:spPr>
          <a:xfrm>
            <a:off x="204425" y="555812"/>
            <a:ext cx="6672306" cy="1323439"/>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GB" sz="4000" b="1" dirty="0"/>
              <a:t>As psychologists, we try to understand human behaviour</a:t>
            </a:r>
          </a:p>
        </p:txBody>
      </p:sp>
      <p:pic>
        <p:nvPicPr>
          <p:cNvPr id="1026" name="Picture 2" descr="Understanding Human Behavior: How Experiences Affect 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97161">
            <a:off x="7608465" y="489270"/>
            <a:ext cx="4220688" cy="22158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6" name="Picture 12" descr="Helping and Prosocial Behavior | Nob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20342">
            <a:off x="9044626" y="2893635"/>
            <a:ext cx="2638575" cy="263469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8" name="Picture 14" descr="Watching Thoughts and Being More Mindful of Your Thoughts"/>
          <p:cNvPicPr>
            <a:picLocks noChangeAspect="1" noChangeArrowheads="1"/>
          </p:cNvPicPr>
          <p:nvPr/>
        </p:nvPicPr>
        <p:blipFill rotWithShape="1">
          <a:blip r:embed="rId4">
            <a:extLst>
              <a:ext uri="{28A0092B-C50C-407E-A947-70E740481C1C}">
                <a14:useLocalDpi xmlns:a14="http://schemas.microsoft.com/office/drawing/2010/main" val="0"/>
              </a:ext>
            </a:extLst>
          </a:blip>
          <a:srcRect l="2534" t="31215" r="19244"/>
          <a:stretch/>
        </p:blipFill>
        <p:spPr bwMode="auto">
          <a:xfrm>
            <a:off x="79476" y="3663565"/>
            <a:ext cx="5588000" cy="307936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4" name="Picture 10" descr="8 tactics to stop your child lashing out | Behaviour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848592">
            <a:off x="5699521" y="2664501"/>
            <a:ext cx="3186143" cy="21232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44776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0830" y="521762"/>
            <a:ext cx="5506552" cy="3170099"/>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GB" sz="4000" b="1" dirty="0"/>
              <a:t>By conducting research on humans (and animals) we get closer to ‘the truth’ about human behaviour</a:t>
            </a:r>
          </a:p>
        </p:txBody>
      </p:sp>
      <p:pic>
        <p:nvPicPr>
          <p:cNvPr id="5" name="Picture 4" descr="Department of Psychology | Rollins College | Orlando, F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78095">
            <a:off x="5954855" y="742668"/>
            <a:ext cx="3309505" cy="22063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6" name="Picture 8" descr="How to Conduct a Psychology Experi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058078">
            <a:off x="7019054" y="3235852"/>
            <a:ext cx="2143125" cy="21431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0" name="Picture 2" descr="Conducting Psychology Research in the Real World | Nob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298813">
            <a:off x="9406349" y="1556388"/>
            <a:ext cx="2143125" cy="21336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2" name="Picture 4" descr="Psychology Research: Psychological Research On Animals - Owlca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01901">
            <a:off x="9244422" y="4609985"/>
            <a:ext cx="2466975" cy="18478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92924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02670" y="373808"/>
            <a:ext cx="9662261" cy="707886"/>
          </a:xfrm>
          <a:prstGeom prst="rect">
            <a:avLst/>
          </a:prstGeom>
        </p:spPr>
        <p:style>
          <a:lnRef idx="1">
            <a:schemeClr val="accent6"/>
          </a:lnRef>
          <a:fillRef idx="2">
            <a:schemeClr val="accent6"/>
          </a:fillRef>
          <a:effectRef idx="1">
            <a:schemeClr val="accent6"/>
          </a:effectRef>
          <a:fontRef idx="minor">
            <a:schemeClr val="dk1"/>
          </a:fontRef>
        </p:style>
        <p:txBody>
          <a:bodyPr wrap="none">
            <a:spAutoFit/>
          </a:bodyPr>
          <a:lstStyle/>
          <a:p>
            <a:pPr algn="ctr"/>
            <a:r>
              <a:rPr lang="en-GB" sz="4000" b="1" dirty="0"/>
              <a:t>From our research we can construct theories</a:t>
            </a:r>
          </a:p>
        </p:txBody>
      </p:sp>
      <p:pic>
        <p:nvPicPr>
          <p:cNvPr id="3074" name="Picture 2" descr="Stack Of Paper On Desk Images – Browse 67,936 Stock Photos, Vectors, and  Video | Adobe 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649" y="2073868"/>
            <a:ext cx="5133975" cy="34290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6" name="Picture 4" descr="How to put Bruner Theory into teaching practice | MNP Blo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7782" y="2692570"/>
            <a:ext cx="3516457" cy="21915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Right Arrow 5"/>
          <p:cNvSpPr/>
          <p:nvPr/>
        </p:nvSpPr>
        <p:spPr>
          <a:xfrm>
            <a:off x="5622512" y="3160295"/>
            <a:ext cx="1932382" cy="1256146"/>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7152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1673" y="170529"/>
            <a:ext cx="11813309" cy="2712357"/>
          </a:xfrm>
        </p:spPr>
        <p:txBody>
          <a:bodyPr>
            <a:normAutofit fontScale="92500"/>
          </a:bodyPr>
          <a:lstStyle/>
          <a:p>
            <a:pPr marL="0" indent="0">
              <a:buNone/>
            </a:pPr>
            <a:r>
              <a:rPr lang="en-GB" sz="4800" dirty="0"/>
              <a:t>The more we understand about human behaviour (through research and theory construction) the more we can try to increase positive behaviour and reduce negative behaviour in society</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9330" y="2641858"/>
            <a:ext cx="10161814" cy="3923589"/>
          </a:xfrm>
          <a:prstGeom prst="rect">
            <a:avLst/>
          </a:prstGeom>
        </p:spPr>
      </p:pic>
    </p:spTree>
    <p:extLst>
      <p:ext uri="{BB962C8B-B14F-4D97-AF65-F5344CB8AC3E}">
        <p14:creationId xmlns:p14="http://schemas.microsoft.com/office/powerpoint/2010/main" val="3588908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64" y="184438"/>
            <a:ext cx="6826827" cy="1325563"/>
          </a:xfrm>
        </p:spPr>
        <p:txBody>
          <a:bodyPr>
            <a:normAutofit fontScale="90000"/>
          </a:bodyPr>
          <a:lstStyle/>
          <a:p>
            <a:r>
              <a:rPr lang="en-GB" b="1" dirty="0">
                <a:latin typeface="Arial" panose="020B0604020202020204" pitchFamily="34" charset="0"/>
                <a:cs typeface="Arial" panose="020B0604020202020204" pitchFamily="34" charset="0"/>
              </a:rPr>
              <a:t>There are many methods available to psychologists to investigate behaviour…</a:t>
            </a:r>
          </a:p>
        </p:txBody>
      </p:sp>
      <p:sp>
        <p:nvSpPr>
          <p:cNvPr id="3" name="Content Placeholder 2"/>
          <p:cNvSpPr>
            <a:spLocks noGrp="1"/>
          </p:cNvSpPr>
          <p:nvPr>
            <p:ph idx="1"/>
          </p:nvPr>
        </p:nvSpPr>
        <p:spPr>
          <a:xfrm>
            <a:off x="350475" y="1769047"/>
            <a:ext cx="5034325" cy="4930775"/>
          </a:xfrm>
          <a:ln w="76200">
            <a:solidFill>
              <a:schemeClr val="tx1"/>
            </a:solidFill>
          </a:ln>
        </p:spPr>
        <p:style>
          <a:lnRef idx="1">
            <a:schemeClr val="accent6"/>
          </a:lnRef>
          <a:fillRef idx="2">
            <a:schemeClr val="accent6"/>
          </a:fillRef>
          <a:effectRef idx="1">
            <a:schemeClr val="accent6"/>
          </a:effectRef>
          <a:fontRef idx="minor">
            <a:schemeClr val="dk1"/>
          </a:fontRef>
        </p:style>
        <p:txBody>
          <a:bodyPr>
            <a:noAutofit/>
          </a:bodyPr>
          <a:lstStyle/>
          <a:p>
            <a:r>
              <a:rPr lang="en-GB" sz="4400" b="1" dirty="0">
                <a:latin typeface="Arial" panose="020B0604020202020204" pitchFamily="34" charset="0"/>
                <a:cs typeface="Arial" panose="020B0604020202020204" pitchFamily="34" charset="0"/>
              </a:rPr>
              <a:t>Experiments</a:t>
            </a:r>
          </a:p>
          <a:p>
            <a:r>
              <a:rPr lang="en-GB" sz="4400" b="1" dirty="0">
                <a:latin typeface="Arial" panose="020B0604020202020204" pitchFamily="34" charset="0"/>
                <a:cs typeface="Arial" panose="020B0604020202020204" pitchFamily="34" charset="0"/>
              </a:rPr>
              <a:t>Observation</a:t>
            </a:r>
          </a:p>
          <a:p>
            <a:r>
              <a:rPr lang="en-GB" sz="4400" b="1" dirty="0">
                <a:latin typeface="Arial" panose="020B0604020202020204" pitchFamily="34" charset="0"/>
                <a:cs typeface="Arial" panose="020B0604020202020204" pitchFamily="34" charset="0"/>
              </a:rPr>
              <a:t>Self-report</a:t>
            </a:r>
          </a:p>
          <a:p>
            <a:r>
              <a:rPr lang="en-GB" sz="4400" b="1" dirty="0">
                <a:latin typeface="Arial" panose="020B0604020202020204" pitchFamily="34" charset="0"/>
                <a:cs typeface="Arial" panose="020B0604020202020204" pitchFamily="34" charset="0"/>
              </a:rPr>
              <a:t>Correlation</a:t>
            </a:r>
          </a:p>
          <a:p>
            <a:r>
              <a:rPr lang="en-GB" sz="4400" b="1" dirty="0">
                <a:latin typeface="Arial" panose="020B0604020202020204" pitchFamily="34" charset="0"/>
                <a:cs typeface="Arial" panose="020B0604020202020204" pitchFamily="34" charset="0"/>
              </a:rPr>
              <a:t>Content analysis</a:t>
            </a:r>
          </a:p>
          <a:p>
            <a:r>
              <a:rPr lang="en-GB" sz="4400" b="1" dirty="0">
                <a:latin typeface="Arial" panose="020B0604020202020204" pitchFamily="34" charset="0"/>
                <a:cs typeface="Arial" panose="020B0604020202020204" pitchFamily="34" charset="0"/>
              </a:rPr>
              <a:t>Case studies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09934" y="59320"/>
            <a:ext cx="3482671" cy="1910556"/>
          </a:xfrm>
          <a:prstGeom prst="rect">
            <a:avLst/>
          </a:prstGeom>
        </p:spPr>
      </p:pic>
      <p:sp>
        <p:nvSpPr>
          <p:cNvPr id="5" name="TextBox 4"/>
          <p:cNvSpPr txBox="1"/>
          <p:nvPr/>
        </p:nvSpPr>
        <p:spPr>
          <a:xfrm>
            <a:off x="4891809" y="1969876"/>
            <a:ext cx="7394440" cy="2862322"/>
          </a:xfrm>
          <a:prstGeom prst="rect">
            <a:avLst/>
          </a:prstGeom>
          <a:noFill/>
        </p:spPr>
        <p:txBody>
          <a:bodyPr wrap="square" rtlCol="0">
            <a:spAutoFit/>
          </a:bodyPr>
          <a:lstStyle/>
          <a:p>
            <a:pPr marL="571500" indent="-571500" algn="ctr">
              <a:buFont typeface="Arial" panose="020B0604020202020204" pitchFamily="34" charset="0"/>
              <a:buChar char="•"/>
            </a:pPr>
            <a:r>
              <a:rPr lang="en-GB" sz="3600" b="1" dirty="0">
                <a:latin typeface="Arial" panose="020B0604020202020204" pitchFamily="34" charset="0"/>
                <a:cs typeface="Arial" panose="020B0604020202020204" pitchFamily="34" charset="0"/>
              </a:rPr>
              <a:t>Each method has its own strengths and limitations</a:t>
            </a:r>
          </a:p>
          <a:p>
            <a:pPr marL="571500" indent="-571500" algn="ctr">
              <a:buFont typeface="Arial" panose="020B0604020202020204" pitchFamily="34" charset="0"/>
              <a:buChar char="•"/>
            </a:pPr>
            <a:endParaRPr lang="en-GB" sz="3600" b="1" dirty="0">
              <a:latin typeface="Arial" panose="020B0604020202020204" pitchFamily="34" charset="0"/>
              <a:cs typeface="Arial" panose="020B0604020202020204" pitchFamily="34" charset="0"/>
            </a:endParaRPr>
          </a:p>
          <a:p>
            <a:pPr marL="571500" indent="-571500" algn="ctr">
              <a:buFont typeface="Arial" panose="020B0604020202020204" pitchFamily="34" charset="0"/>
              <a:buChar char="•"/>
            </a:pPr>
            <a:r>
              <a:rPr lang="en-GB" sz="3600" b="1" dirty="0">
                <a:latin typeface="Arial" panose="020B0604020202020204" pitchFamily="34" charset="0"/>
                <a:cs typeface="Arial" panose="020B0604020202020204" pitchFamily="34" charset="0"/>
              </a:rPr>
              <a:t>Some methods are more scientific than others</a:t>
            </a:r>
          </a:p>
        </p:txBody>
      </p:sp>
      <p:sp>
        <p:nvSpPr>
          <p:cNvPr id="6" name="Rectangle 5"/>
          <p:cNvSpPr/>
          <p:nvPr/>
        </p:nvSpPr>
        <p:spPr>
          <a:xfrm>
            <a:off x="6982691" y="5292073"/>
            <a:ext cx="3958676" cy="1200329"/>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en-GB" dirty="0">
                <a:solidFill>
                  <a:schemeClr val="tx1"/>
                </a:solidFill>
                <a:latin typeface="Verdana" panose="020B0604030504040204" pitchFamily="34" charset="0"/>
              </a:rPr>
              <a:t>At least 25–30% of the overall assessment will assess skills, knowledge and understanding in relation to research methods.</a:t>
            </a:r>
            <a:endParaRPr lang="en-GB" dirty="0">
              <a:solidFill>
                <a:schemeClr val="tx1"/>
              </a:solidFill>
            </a:endParaRPr>
          </a:p>
        </p:txBody>
      </p:sp>
    </p:spTree>
    <p:extLst>
      <p:ext uri="{BB962C8B-B14F-4D97-AF65-F5344CB8AC3E}">
        <p14:creationId xmlns:p14="http://schemas.microsoft.com/office/powerpoint/2010/main" val="23918404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436" y="272752"/>
            <a:ext cx="11748655" cy="1325563"/>
          </a:xfrm>
        </p:spPr>
        <p:style>
          <a:lnRef idx="1">
            <a:schemeClr val="accent2"/>
          </a:lnRef>
          <a:fillRef idx="2">
            <a:schemeClr val="accent2"/>
          </a:fillRef>
          <a:effectRef idx="1">
            <a:schemeClr val="accent2"/>
          </a:effectRef>
          <a:fontRef idx="minor">
            <a:schemeClr val="dk1"/>
          </a:fontRef>
        </p:style>
        <p:txBody>
          <a:bodyPr/>
          <a:lstStyle/>
          <a:p>
            <a:pPr algn="ctr"/>
            <a:r>
              <a:rPr lang="en-GB" dirty="0"/>
              <a:t>What is the ‘approaches’ topic all about?</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7809" r="-1" b="-1"/>
          <a:stretch/>
        </p:blipFill>
        <p:spPr>
          <a:xfrm>
            <a:off x="3427970" y="1745673"/>
            <a:ext cx="5317585" cy="4946072"/>
          </a:xfrm>
          <a:prstGeom prst="rect">
            <a:avLst/>
          </a:prstGeom>
        </p:spPr>
      </p:pic>
    </p:spTree>
    <p:extLst>
      <p:ext uri="{BB962C8B-B14F-4D97-AF65-F5344CB8AC3E}">
        <p14:creationId xmlns:p14="http://schemas.microsoft.com/office/powerpoint/2010/main" val="11092036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A043EC-0C8E-194E-8633-93E3B72699F2}"/>
              </a:ext>
            </a:extLst>
          </p:cNvPr>
          <p:cNvSpPr>
            <a:spLocks noGrp="1"/>
          </p:cNvSpPr>
          <p:nvPr>
            <p:ph idx="1"/>
          </p:nvPr>
        </p:nvSpPr>
        <p:spPr>
          <a:xfrm>
            <a:off x="198556" y="120343"/>
            <a:ext cx="11807314" cy="4351338"/>
          </a:xfrm>
        </p:spPr>
        <p:txBody>
          <a:bodyPr>
            <a:noAutofit/>
          </a:bodyPr>
          <a:lstStyle/>
          <a:p>
            <a:endParaRPr lang="en-GB" sz="3500" b="1" dirty="0"/>
          </a:p>
          <a:p>
            <a:r>
              <a:rPr lang="en-GB" sz="3500" b="1" dirty="0"/>
              <a:t>Psychologists try to understand behaviour </a:t>
            </a:r>
          </a:p>
          <a:p>
            <a:endParaRPr lang="en-GB" sz="3500" b="1" dirty="0"/>
          </a:p>
          <a:p>
            <a:r>
              <a:rPr lang="en-GB" sz="3500" b="1" dirty="0"/>
              <a:t>There is no one correct explanation</a:t>
            </a:r>
          </a:p>
          <a:p>
            <a:endParaRPr lang="en-GB" sz="3500" b="1" dirty="0"/>
          </a:p>
          <a:p>
            <a:r>
              <a:rPr lang="en-GB" sz="3500" b="1" dirty="0"/>
              <a:t>Each psychological approach explains behaviour in a different way</a:t>
            </a:r>
          </a:p>
          <a:p>
            <a:endParaRPr lang="en-GB" sz="3500" b="1" dirty="0"/>
          </a:p>
          <a:p>
            <a:pPr marL="0" indent="0">
              <a:buNone/>
            </a:pPr>
            <a:r>
              <a:rPr lang="en-GB" sz="3500" b="1" dirty="0"/>
              <a:t>(We look at 5 different approaches to understanding behaviour in our course)</a:t>
            </a:r>
          </a:p>
          <a:p>
            <a:endParaRPr lang="en-US" sz="3500" b="1" dirty="0"/>
          </a:p>
        </p:txBody>
      </p:sp>
      <p:sp>
        <p:nvSpPr>
          <p:cNvPr id="5" name="TextBox 4">
            <a:extLst>
              <a:ext uri="{FF2B5EF4-FFF2-40B4-BE49-F238E27FC236}">
                <a16:creationId xmlns:a16="http://schemas.microsoft.com/office/drawing/2014/main" id="{0A81D4F7-F036-D04B-99FC-10664E646E80}"/>
              </a:ext>
            </a:extLst>
          </p:cNvPr>
          <p:cNvSpPr txBox="1"/>
          <p:nvPr/>
        </p:nvSpPr>
        <p:spPr>
          <a:xfrm>
            <a:off x="3046488" y="3247358"/>
            <a:ext cx="6092976" cy="369332"/>
          </a:xfrm>
          <a:prstGeom prst="rect">
            <a:avLst/>
          </a:prstGeom>
          <a:noFill/>
        </p:spPr>
        <p:txBody>
          <a:bodyPr wrap="square">
            <a:spAutoFit/>
          </a:bodyPr>
          <a:lstStyle/>
          <a:p>
            <a:endParaRPr lang="en-US" dirty="0"/>
          </a:p>
        </p:txBody>
      </p:sp>
      <p:pic>
        <p:nvPicPr>
          <p:cNvPr id="4" name="Picture 6">
            <a:extLst>
              <a:ext uri="{FF2B5EF4-FFF2-40B4-BE49-F238E27FC236}">
                <a16:creationId xmlns:a16="http://schemas.microsoft.com/office/drawing/2014/main" id="{C834D551-8D91-754D-985E-B8172F25AC7A}"/>
              </a:ext>
            </a:extLst>
          </p:cNvPr>
          <p:cNvPicPr>
            <a:picLocks noChangeAspect="1"/>
          </p:cNvPicPr>
          <p:nvPr/>
        </p:nvPicPr>
        <p:blipFill>
          <a:blip r:embed="rId2"/>
          <a:stretch>
            <a:fillRect/>
          </a:stretch>
        </p:blipFill>
        <p:spPr>
          <a:xfrm>
            <a:off x="9358225" y="289664"/>
            <a:ext cx="2428973" cy="2495979"/>
          </a:xfrm>
          <a:prstGeom prst="rect">
            <a:avLst/>
          </a:prstGeom>
        </p:spPr>
      </p:pic>
    </p:spTree>
    <p:extLst>
      <p:ext uri="{BB962C8B-B14F-4D97-AF65-F5344CB8AC3E}">
        <p14:creationId xmlns:p14="http://schemas.microsoft.com/office/powerpoint/2010/main" val="16897966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C4360-2A96-A741-ABB1-5FADDE0A4A7F}"/>
              </a:ext>
            </a:extLst>
          </p:cNvPr>
          <p:cNvSpPr>
            <a:spLocks noGrp="1"/>
          </p:cNvSpPr>
          <p:nvPr>
            <p:ph type="title"/>
          </p:nvPr>
        </p:nvSpPr>
        <p:spPr>
          <a:xfrm>
            <a:off x="838200" y="162908"/>
            <a:ext cx="10515600" cy="1325563"/>
          </a:xfrm>
        </p:spPr>
        <p:txBody>
          <a:bodyPr/>
          <a:lstStyle/>
          <a:p>
            <a:r>
              <a:rPr lang="en-GB" b="1" dirty="0"/>
              <a:t>For example… how might some psychologists explain criminal behaviour?</a:t>
            </a:r>
            <a:endParaRPr lang="en-US" b="1" dirty="0"/>
          </a:p>
        </p:txBody>
      </p:sp>
      <p:pic>
        <p:nvPicPr>
          <p:cNvPr id="5" name="Picture 2" descr="Image result for Gangster Cartoon Drawings">
            <a:extLst>
              <a:ext uri="{FF2B5EF4-FFF2-40B4-BE49-F238E27FC236}">
                <a16:creationId xmlns:a16="http://schemas.microsoft.com/office/drawing/2014/main" id="{57BDFB6F-29CA-2C4E-ABD6-73A199E872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68337">
            <a:off x="9171305" y="1888759"/>
            <a:ext cx="2195367" cy="36364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FBA7DB9-7C2A-6A4B-932D-34C8E31C6DB1}"/>
              </a:ext>
            </a:extLst>
          </p:cNvPr>
          <p:cNvSpPr txBox="1"/>
          <p:nvPr/>
        </p:nvSpPr>
        <p:spPr>
          <a:xfrm>
            <a:off x="117006" y="1690688"/>
            <a:ext cx="8290021"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000" b="1" u="sng" dirty="0"/>
              <a:t>Learning Approach </a:t>
            </a:r>
          </a:p>
          <a:p>
            <a:r>
              <a:rPr lang="en-GB" sz="2000" dirty="0"/>
              <a:t>This approach assumes behaviour is learned. (We are born as a blank slate) Criminals may learn that stealing a car is rewarding so is more likely to do it in the future.</a:t>
            </a:r>
          </a:p>
        </p:txBody>
      </p:sp>
      <p:sp>
        <p:nvSpPr>
          <p:cNvPr id="9" name="TextBox 8">
            <a:extLst>
              <a:ext uri="{FF2B5EF4-FFF2-40B4-BE49-F238E27FC236}">
                <a16:creationId xmlns:a16="http://schemas.microsoft.com/office/drawing/2014/main" id="{12F53702-7FD1-E844-9C80-2B03E5A5E051}"/>
              </a:ext>
            </a:extLst>
          </p:cNvPr>
          <p:cNvSpPr txBox="1"/>
          <p:nvPr/>
        </p:nvSpPr>
        <p:spPr>
          <a:xfrm>
            <a:off x="117007" y="3130592"/>
            <a:ext cx="8290020"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000" b="1" u="sng" dirty="0"/>
              <a:t>Biological approach </a:t>
            </a:r>
          </a:p>
          <a:p>
            <a:r>
              <a:rPr lang="en-GB" sz="2000" dirty="0"/>
              <a:t>This approach assumes physical processes in the body e.g. genes, neural functioning and hormones are responsible for behaviour. Criminals may have an aggressive gene or excess testosterone which accounts for their behaviour.</a:t>
            </a:r>
          </a:p>
        </p:txBody>
      </p:sp>
      <p:sp>
        <p:nvSpPr>
          <p:cNvPr id="11" name="TextBox 10">
            <a:extLst>
              <a:ext uri="{FF2B5EF4-FFF2-40B4-BE49-F238E27FC236}">
                <a16:creationId xmlns:a16="http://schemas.microsoft.com/office/drawing/2014/main" id="{79A6DBBE-A709-DD46-A680-E2A75396F78A}"/>
              </a:ext>
            </a:extLst>
          </p:cNvPr>
          <p:cNvSpPr txBox="1"/>
          <p:nvPr/>
        </p:nvSpPr>
        <p:spPr>
          <a:xfrm>
            <a:off x="117005" y="4541907"/>
            <a:ext cx="8290019"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000" b="1" u="sng" dirty="0"/>
              <a:t>Cognitive approach </a:t>
            </a:r>
          </a:p>
          <a:p>
            <a:r>
              <a:rPr lang="en-GB" sz="2000" dirty="0"/>
              <a:t>This approach assumes the way we process information, the way we think is responsible for behaviour. The criminal may think in a certain way e.g. lack remorse or justify their acts in a certain way.</a:t>
            </a:r>
          </a:p>
        </p:txBody>
      </p:sp>
    </p:spTree>
    <p:extLst>
      <p:ext uri="{BB962C8B-B14F-4D97-AF65-F5344CB8AC3E}">
        <p14:creationId xmlns:p14="http://schemas.microsoft.com/office/powerpoint/2010/main" val="238474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257" y="102907"/>
            <a:ext cx="11915336" cy="679312"/>
          </a:xfrm>
        </p:spPr>
        <p:style>
          <a:lnRef idx="2">
            <a:schemeClr val="accent2">
              <a:shade val="50000"/>
            </a:schemeClr>
          </a:lnRef>
          <a:fillRef idx="1">
            <a:schemeClr val="accent2"/>
          </a:fillRef>
          <a:effectRef idx="0">
            <a:schemeClr val="accent2"/>
          </a:effectRef>
          <a:fontRef idx="minor">
            <a:schemeClr val="lt1"/>
          </a:fontRef>
        </p:style>
        <p:txBody>
          <a:bodyPr>
            <a:normAutofit fontScale="90000"/>
          </a:bodyPr>
          <a:lstStyle/>
          <a:p>
            <a:pPr algn="ctr"/>
            <a:r>
              <a:rPr lang="en-GB" sz="4000" b="1" dirty="0"/>
              <a:t>The five approaches try to explain behaviour in different ways</a:t>
            </a:r>
          </a:p>
        </p:txBody>
      </p:sp>
      <p:sp>
        <p:nvSpPr>
          <p:cNvPr id="3" name="TextBox 2">
            <a:extLst>
              <a:ext uri="{FF2B5EF4-FFF2-40B4-BE49-F238E27FC236}">
                <a16:creationId xmlns:a16="http://schemas.microsoft.com/office/drawing/2014/main" id="{ABBC00C6-180F-0F40-A3CD-0F741F9E13F8}"/>
              </a:ext>
            </a:extLst>
          </p:cNvPr>
          <p:cNvSpPr txBox="1"/>
          <p:nvPr/>
        </p:nvSpPr>
        <p:spPr>
          <a:xfrm rot="20894830">
            <a:off x="254974" y="1293248"/>
            <a:ext cx="4127991" cy="224676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000" b="1" u="sng" dirty="0"/>
              <a:t>Learning Approach </a:t>
            </a:r>
          </a:p>
          <a:p>
            <a:r>
              <a:rPr lang="en-GB" sz="2000" dirty="0"/>
              <a:t>This approach assumes behaviour is learned (we are born as a blank slate). We learn through consequences (reward and punishment) and association (linking one thing with another)</a:t>
            </a:r>
          </a:p>
        </p:txBody>
      </p:sp>
      <p:sp>
        <p:nvSpPr>
          <p:cNvPr id="8" name="TextBox 7"/>
          <p:cNvSpPr txBox="1"/>
          <p:nvPr/>
        </p:nvSpPr>
        <p:spPr>
          <a:xfrm rot="1089340">
            <a:off x="4139291" y="1220321"/>
            <a:ext cx="2247218" cy="286232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000" b="1" u="sng" dirty="0"/>
              <a:t>Psychodynamic approach </a:t>
            </a:r>
            <a:r>
              <a:rPr lang="en-GB" sz="2000" dirty="0"/>
              <a:t>This approach assumes that unconscious forces drive our behaviour and our childhood affects how we are as adults.</a:t>
            </a:r>
          </a:p>
        </p:txBody>
      </p:sp>
      <p:sp>
        <p:nvSpPr>
          <p:cNvPr id="9" name="TextBox 8"/>
          <p:cNvSpPr txBox="1"/>
          <p:nvPr/>
        </p:nvSpPr>
        <p:spPr>
          <a:xfrm>
            <a:off x="6411811" y="966400"/>
            <a:ext cx="3726409"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000" b="1" u="sng" dirty="0"/>
              <a:t>Humanistic psychology </a:t>
            </a:r>
            <a:r>
              <a:rPr lang="en-GB" sz="2000" dirty="0"/>
              <a:t>            This approach assumes we all have an innate drive to be the best we can (self actualise) which is different for everyone.  The humanists emphasise the importance of our unique, subjective experience and free will. We are masters of our own destiny.</a:t>
            </a:r>
          </a:p>
        </p:txBody>
      </p:sp>
      <p:sp>
        <p:nvSpPr>
          <p:cNvPr id="15" name="TextBox 14">
            <a:extLst>
              <a:ext uri="{FF2B5EF4-FFF2-40B4-BE49-F238E27FC236}">
                <a16:creationId xmlns:a16="http://schemas.microsoft.com/office/drawing/2014/main" id="{425BDDEA-2F7F-DD48-B471-F0802B71366F}"/>
              </a:ext>
            </a:extLst>
          </p:cNvPr>
          <p:cNvSpPr txBox="1"/>
          <p:nvPr/>
        </p:nvSpPr>
        <p:spPr>
          <a:xfrm rot="741649">
            <a:off x="1264658" y="3795447"/>
            <a:ext cx="3414813" cy="255454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000" b="1" u="sng" dirty="0"/>
              <a:t>Cognitive approach </a:t>
            </a:r>
          </a:p>
          <a:p>
            <a:r>
              <a:rPr lang="en-GB" sz="2000" dirty="0"/>
              <a:t>This approach assumes the way we process information, the way we think is responsible for behaviour. It looks at processes we can’t physically see such as memory and attention.</a:t>
            </a:r>
          </a:p>
        </p:txBody>
      </p:sp>
      <p:sp>
        <p:nvSpPr>
          <p:cNvPr id="4" name="TextBox 3">
            <a:extLst>
              <a:ext uri="{FF2B5EF4-FFF2-40B4-BE49-F238E27FC236}">
                <a16:creationId xmlns:a16="http://schemas.microsoft.com/office/drawing/2014/main" id="{762098BD-D282-644E-AD3D-CD8B7208C557}"/>
              </a:ext>
            </a:extLst>
          </p:cNvPr>
          <p:cNvSpPr txBox="1"/>
          <p:nvPr/>
        </p:nvSpPr>
        <p:spPr>
          <a:xfrm rot="21258069">
            <a:off x="4701438" y="4267465"/>
            <a:ext cx="2938871" cy="224676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000" b="1" u="sng" dirty="0"/>
              <a:t>Biological approach </a:t>
            </a:r>
          </a:p>
          <a:p>
            <a:r>
              <a:rPr lang="en-GB" sz="2000" dirty="0"/>
              <a:t>This approach assumes physical processes in the body e.g. genes, neural functioning and hormones are responsible for behaviour.</a:t>
            </a:r>
          </a:p>
        </p:txBody>
      </p:sp>
      <p:sp>
        <p:nvSpPr>
          <p:cNvPr id="5" name="TextBox 4">
            <a:extLst>
              <a:ext uri="{FF2B5EF4-FFF2-40B4-BE49-F238E27FC236}">
                <a16:creationId xmlns:a16="http://schemas.microsoft.com/office/drawing/2014/main" id="{4254BA5B-C536-8849-8F2A-53F520623DB2}"/>
              </a:ext>
            </a:extLst>
          </p:cNvPr>
          <p:cNvSpPr txBox="1"/>
          <p:nvPr/>
        </p:nvSpPr>
        <p:spPr>
          <a:xfrm>
            <a:off x="7819739" y="4161442"/>
            <a:ext cx="4299994" cy="2554545"/>
          </a:xfrm>
          <a:prstGeom prst="rect">
            <a:avLst/>
          </a:prstGeom>
          <a:noFill/>
        </p:spPr>
        <p:txBody>
          <a:bodyPr wrap="square" rtlCol="0">
            <a:spAutoFit/>
          </a:bodyPr>
          <a:lstStyle/>
          <a:p>
            <a:pPr marL="285750" indent="-285750" algn="l">
              <a:buFont typeface="Arial" panose="020B0604020202020204" pitchFamily="34" charset="0"/>
              <a:buChar char="•"/>
            </a:pPr>
            <a:r>
              <a:rPr lang="en-GB" sz="2000" b="1" dirty="0">
                <a:solidFill>
                  <a:srgbClr val="7030A0"/>
                </a:solidFill>
              </a:rPr>
              <a:t>There is no right or wrong explanation for behaviour</a:t>
            </a:r>
          </a:p>
          <a:p>
            <a:pPr marL="285750" indent="-285750" algn="l">
              <a:buFont typeface="Arial" panose="020B0604020202020204" pitchFamily="34" charset="0"/>
              <a:buChar char="•"/>
            </a:pPr>
            <a:endParaRPr lang="en-GB" sz="2000" b="1" dirty="0">
              <a:solidFill>
                <a:srgbClr val="7030A0"/>
              </a:solidFill>
            </a:endParaRPr>
          </a:p>
          <a:p>
            <a:pPr marL="285750" indent="-285750" algn="l">
              <a:buFont typeface="Arial" panose="020B0604020202020204" pitchFamily="34" charset="0"/>
              <a:buChar char="•"/>
            </a:pPr>
            <a:r>
              <a:rPr lang="en-GB" sz="2000" b="1" dirty="0">
                <a:solidFill>
                  <a:srgbClr val="7030A0"/>
                </a:solidFill>
              </a:rPr>
              <a:t>Depending on the approach taken, implications will follow e.g. a biological cause of schizophrenia suggests a biological treatment (drug therapy)</a:t>
            </a:r>
            <a:endParaRPr lang="en-US" sz="2000" b="1" dirty="0">
              <a:solidFill>
                <a:srgbClr val="7030A0"/>
              </a:solidFill>
            </a:endParaRPr>
          </a:p>
        </p:txBody>
      </p:sp>
      <p:pic>
        <p:nvPicPr>
          <p:cNvPr id="6" name="Picture 6">
            <a:extLst>
              <a:ext uri="{FF2B5EF4-FFF2-40B4-BE49-F238E27FC236}">
                <a16:creationId xmlns:a16="http://schemas.microsoft.com/office/drawing/2014/main" id="{9E96D7DA-5BEC-0949-A619-C1DE2E850585}"/>
              </a:ext>
            </a:extLst>
          </p:cNvPr>
          <p:cNvPicPr>
            <a:picLocks noChangeAspect="1"/>
          </p:cNvPicPr>
          <p:nvPr/>
        </p:nvPicPr>
        <p:blipFill>
          <a:blip r:embed="rId2"/>
          <a:stretch>
            <a:fillRect/>
          </a:stretch>
        </p:blipFill>
        <p:spPr>
          <a:xfrm>
            <a:off x="10330622" y="941457"/>
            <a:ext cx="1593439" cy="1637396"/>
          </a:xfrm>
          <a:prstGeom prst="rect">
            <a:avLst/>
          </a:prstGeom>
        </p:spPr>
      </p:pic>
    </p:spTree>
    <p:extLst>
      <p:ext uri="{BB962C8B-B14F-4D97-AF65-F5344CB8AC3E}">
        <p14:creationId xmlns:p14="http://schemas.microsoft.com/office/powerpoint/2010/main" val="2681772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15" grpId="0"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6558" y="170529"/>
            <a:ext cx="10967358" cy="2712357"/>
          </a:xfrm>
        </p:spPr>
        <p:txBody>
          <a:bodyPr>
            <a:normAutofit lnSpcReduction="10000"/>
          </a:bodyPr>
          <a:lstStyle/>
          <a:p>
            <a:pPr marL="0" indent="0">
              <a:buNone/>
            </a:pPr>
            <a:r>
              <a:rPr lang="en-GB" sz="4800" dirty="0"/>
              <a:t>The more we understand about human behaviour (from each approach) the more we can try to increase positive behaviour and reduce negative behaviour in society</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9330" y="2641858"/>
            <a:ext cx="10161814" cy="3923589"/>
          </a:xfrm>
          <a:prstGeom prst="rect">
            <a:avLst/>
          </a:prstGeom>
        </p:spPr>
      </p:pic>
    </p:spTree>
    <p:extLst>
      <p:ext uri="{BB962C8B-B14F-4D97-AF65-F5344CB8AC3E}">
        <p14:creationId xmlns:p14="http://schemas.microsoft.com/office/powerpoint/2010/main" val="23282825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700" y="-80683"/>
            <a:ext cx="11074400" cy="1219200"/>
          </a:xfrm>
        </p:spPr>
        <p:txBody>
          <a:bodyPr>
            <a:noAutofit/>
          </a:bodyPr>
          <a:lstStyle/>
          <a:p>
            <a:r>
              <a:rPr lang="en-GB" sz="6000" b="1" dirty="0">
                <a:solidFill>
                  <a:schemeClr val="accent6"/>
                </a:solidFill>
              </a:rPr>
              <a:t>First lesson you will need…</a:t>
            </a:r>
          </a:p>
        </p:txBody>
      </p:sp>
      <p:sp>
        <p:nvSpPr>
          <p:cNvPr id="3" name="Content Placeholder 2"/>
          <p:cNvSpPr>
            <a:spLocks noGrp="1"/>
          </p:cNvSpPr>
          <p:nvPr>
            <p:ph idx="1"/>
          </p:nvPr>
        </p:nvSpPr>
        <p:spPr>
          <a:xfrm>
            <a:off x="247798" y="1494275"/>
            <a:ext cx="9117875" cy="4997562"/>
          </a:xfrm>
          <a:ln w="76200"/>
        </p:spPr>
        <p:style>
          <a:lnRef idx="2">
            <a:schemeClr val="accent2"/>
          </a:lnRef>
          <a:fillRef idx="1">
            <a:schemeClr val="lt1"/>
          </a:fillRef>
          <a:effectRef idx="0">
            <a:schemeClr val="accent2"/>
          </a:effectRef>
          <a:fontRef idx="minor">
            <a:schemeClr val="dk1"/>
          </a:fontRef>
        </p:style>
        <p:txBody>
          <a:bodyPr>
            <a:noAutofit/>
          </a:bodyPr>
          <a:lstStyle/>
          <a:p>
            <a:r>
              <a:rPr lang="en-GB" sz="3500" dirty="0"/>
              <a:t>Your completed timeline</a:t>
            </a:r>
          </a:p>
          <a:p>
            <a:r>
              <a:rPr lang="en-GB" sz="3500" dirty="0"/>
              <a:t>A4 Lever Arch Folder</a:t>
            </a:r>
          </a:p>
          <a:p>
            <a:r>
              <a:rPr lang="en-GB" sz="3500" dirty="0"/>
              <a:t>Lined paper</a:t>
            </a:r>
          </a:p>
          <a:p>
            <a:r>
              <a:rPr lang="en-GB" sz="3500" b="1" u="sng"/>
              <a:t>iPad (ESSENTIAL FOR EVERY LESSON!)</a:t>
            </a:r>
            <a:endParaRPr lang="en-GB" sz="3500" b="1" u="sng" dirty="0"/>
          </a:p>
          <a:p>
            <a:endParaRPr lang="en-GB" sz="3500" dirty="0"/>
          </a:p>
          <a:p>
            <a:r>
              <a:rPr lang="en-GB" sz="3500" dirty="0"/>
              <a:t>I will provide subject dividers </a:t>
            </a:r>
          </a:p>
          <a:p>
            <a:pPr marL="457200" lvl="1" indent="0">
              <a:buNone/>
            </a:pPr>
            <a:r>
              <a:rPr lang="en-GB" sz="3500" dirty="0"/>
              <a:t>(you may wish to put them in a plastic wallet or stick them to your own subject dividers)</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16810" t="22592" r="16810"/>
          <a:stretch/>
        </p:blipFill>
        <p:spPr>
          <a:xfrm>
            <a:off x="9048748" y="2866564"/>
            <a:ext cx="2970221" cy="3302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9312092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40C5489-9BE1-428C-8653-0BCC2575871A}"/>
              </a:ext>
            </a:extLst>
          </p:cNvPr>
          <p:cNvPicPr>
            <a:picLocks noChangeAspect="1"/>
          </p:cNvPicPr>
          <p:nvPr/>
        </p:nvPicPr>
        <p:blipFill rotWithShape="1">
          <a:blip r:embed="rId2"/>
          <a:srcRect l="1238" t="6758" r="50873" b="9327"/>
          <a:stretch/>
        </p:blipFill>
        <p:spPr>
          <a:xfrm>
            <a:off x="133525" y="1232759"/>
            <a:ext cx="11297330" cy="556750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angle 6">
            <a:extLst>
              <a:ext uri="{FF2B5EF4-FFF2-40B4-BE49-F238E27FC236}">
                <a16:creationId xmlns:a16="http://schemas.microsoft.com/office/drawing/2014/main" id="{81CB61B9-7D8D-4EFB-88FE-C0EA5FF5F9D8}"/>
              </a:ext>
            </a:extLst>
          </p:cNvPr>
          <p:cNvSpPr/>
          <p:nvPr/>
        </p:nvSpPr>
        <p:spPr>
          <a:xfrm>
            <a:off x="259360" y="241869"/>
            <a:ext cx="3331618" cy="923330"/>
          </a:xfrm>
          <a:prstGeom prst="rect">
            <a:avLst/>
          </a:prstGeom>
          <a:noFill/>
        </p:spPr>
        <p:txBody>
          <a:bodyPr wrap="non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Sharepoint</a:t>
            </a:r>
          </a:p>
        </p:txBody>
      </p:sp>
      <p:sp>
        <p:nvSpPr>
          <p:cNvPr id="8" name="Arrow: Left 7">
            <a:extLst>
              <a:ext uri="{FF2B5EF4-FFF2-40B4-BE49-F238E27FC236}">
                <a16:creationId xmlns:a16="http://schemas.microsoft.com/office/drawing/2014/main" id="{4747A945-BF8E-4B75-8431-327A4D6FDB6F}"/>
              </a:ext>
            </a:extLst>
          </p:cNvPr>
          <p:cNvSpPr/>
          <p:nvPr/>
        </p:nvSpPr>
        <p:spPr>
          <a:xfrm rot="528985">
            <a:off x="7528911" y="4793001"/>
            <a:ext cx="2874786" cy="461665"/>
          </a:xfrm>
          <a:prstGeom prst="lef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993160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D9B19B-24D6-4FD1-85FC-588E079F661E}"/>
              </a:ext>
            </a:extLst>
          </p:cNvPr>
          <p:cNvSpPr>
            <a:spLocks noGrp="1"/>
          </p:cNvSpPr>
          <p:nvPr>
            <p:ph idx="1"/>
          </p:nvPr>
        </p:nvSpPr>
        <p:spPr>
          <a:xfrm>
            <a:off x="351638" y="1165199"/>
            <a:ext cx="11581002" cy="3138353"/>
          </a:xfrm>
        </p:spPr>
        <p:style>
          <a:lnRef idx="1">
            <a:schemeClr val="accent6"/>
          </a:lnRef>
          <a:fillRef idx="2">
            <a:schemeClr val="accent6"/>
          </a:fillRef>
          <a:effectRef idx="1">
            <a:schemeClr val="accent6"/>
          </a:effectRef>
          <a:fontRef idx="minor">
            <a:schemeClr val="dk1"/>
          </a:fontRef>
        </p:style>
        <p:txBody>
          <a:bodyPr>
            <a:normAutofit fontScale="92500" lnSpcReduction="10000"/>
          </a:bodyPr>
          <a:lstStyle/>
          <a:p>
            <a:r>
              <a:rPr lang="en-GB" dirty="0"/>
              <a:t>All </a:t>
            </a:r>
            <a:r>
              <a:rPr lang="en-GB" dirty="0" err="1"/>
              <a:t>Powerpoints</a:t>
            </a:r>
            <a:r>
              <a:rPr lang="en-GB" dirty="0"/>
              <a:t>/course content is on </a:t>
            </a:r>
            <a:r>
              <a:rPr lang="en-GB" dirty="0" err="1"/>
              <a:t>Sharepoint</a:t>
            </a:r>
            <a:endParaRPr lang="en-GB" dirty="0"/>
          </a:p>
          <a:p>
            <a:r>
              <a:rPr lang="en-GB" dirty="0"/>
              <a:t>You must ‘do something’ with this material </a:t>
            </a:r>
          </a:p>
          <a:p>
            <a:pPr lvl="2"/>
            <a:r>
              <a:rPr lang="en-GB" dirty="0"/>
              <a:t>Flashcards</a:t>
            </a:r>
          </a:p>
          <a:p>
            <a:pPr lvl="2"/>
            <a:r>
              <a:rPr lang="en-GB" dirty="0" err="1"/>
              <a:t>Mindmaps</a:t>
            </a:r>
            <a:endParaRPr lang="en-GB" dirty="0"/>
          </a:p>
          <a:p>
            <a:pPr lvl="2"/>
            <a:r>
              <a:rPr lang="en-GB" dirty="0"/>
              <a:t>Summaries</a:t>
            </a:r>
          </a:p>
          <a:p>
            <a:pPr lvl="2"/>
            <a:r>
              <a:rPr lang="en-GB" dirty="0"/>
              <a:t>Posters</a:t>
            </a:r>
          </a:p>
          <a:p>
            <a:pPr lvl="2"/>
            <a:r>
              <a:rPr lang="en-GB" dirty="0" err="1"/>
              <a:t>Quizlets</a:t>
            </a:r>
            <a:endParaRPr lang="en-GB" dirty="0"/>
          </a:p>
          <a:p>
            <a:pPr lvl="2"/>
            <a:endParaRPr lang="en-GB" dirty="0"/>
          </a:p>
          <a:p>
            <a:r>
              <a:rPr lang="en-GB" dirty="0"/>
              <a:t>Once you’ve created your own resource, you can successfully revise from it</a:t>
            </a:r>
          </a:p>
        </p:txBody>
      </p:sp>
      <p:sp>
        <p:nvSpPr>
          <p:cNvPr id="4" name="Rectangle 3">
            <a:extLst>
              <a:ext uri="{FF2B5EF4-FFF2-40B4-BE49-F238E27FC236}">
                <a16:creationId xmlns:a16="http://schemas.microsoft.com/office/drawing/2014/main" id="{56EC144E-49EF-416B-9A60-662B8052FB44}"/>
              </a:ext>
            </a:extLst>
          </p:cNvPr>
          <p:cNvSpPr/>
          <p:nvPr/>
        </p:nvSpPr>
        <p:spPr>
          <a:xfrm>
            <a:off x="259360" y="241869"/>
            <a:ext cx="3331618" cy="923330"/>
          </a:xfrm>
          <a:prstGeom prst="rect">
            <a:avLst/>
          </a:prstGeom>
          <a:noFill/>
        </p:spPr>
        <p:txBody>
          <a:bodyPr wrap="non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Sharepoint</a:t>
            </a:r>
          </a:p>
        </p:txBody>
      </p:sp>
      <p:sp>
        <p:nvSpPr>
          <p:cNvPr id="5" name="Content Placeholder 2">
            <a:extLst>
              <a:ext uri="{FF2B5EF4-FFF2-40B4-BE49-F238E27FC236}">
                <a16:creationId xmlns:a16="http://schemas.microsoft.com/office/drawing/2014/main" id="{545B5AAC-723D-466D-8406-A69470072CCA}"/>
              </a:ext>
            </a:extLst>
          </p:cNvPr>
          <p:cNvSpPr txBox="1">
            <a:spLocks/>
          </p:cNvSpPr>
          <p:nvPr/>
        </p:nvSpPr>
        <p:spPr>
          <a:xfrm>
            <a:off x="351638" y="4463358"/>
            <a:ext cx="4839749" cy="2138457"/>
          </a:xfrm>
          <a:prstGeom prst="rect">
            <a:avLst/>
          </a:prstGeom>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None/>
            </a:pPr>
            <a:r>
              <a:rPr lang="en-GB" b="1" dirty="0"/>
              <a:t>On </a:t>
            </a:r>
            <a:r>
              <a:rPr lang="en-GB" b="1" dirty="0" err="1"/>
              <a:t>Sharepoint</a:t>
            </a:r>
            <a:r>
              <a:rPr lang="en-GB" b="1" dirty="0"/>
              <a:t> you’ll also find…</a:t>
            </a:r>
          </a:p>
          <a:p>
            <a:pPr marL="0" indent="0">
              <a:buNone/>
            </a:pPr>
            <a:endParaRPr lang="en-GB" b="1" dirty="0"/>
          </a:p>
          <a:p>
            <a:r>
              <a:rPr lang="en-GB" dirty="0"/>
              <a:t>Videos</a:t>
            </a:r>
          </a:p>
          <a:p>
            <a:r>
              <a:rPr lang="en-GB" dirty="0"/>
              <a:t>Wider reading</a:t>
            </a:r>
          </a:p>
          <a:p>
            <a:r>
              <a:rPr lang="en-GB" dirty="0"/>
              <a:t>Exam practice questions</a:t>
            </a:r>
          </a:p>
          <a:p>
            <a:r>
              <a:rPr lang="en-GB" dirty="0"/>
              <a:t>Revision resources</a:t>
            </a:r>
          </a:p>
          <a:p>
            <a:endParaRPr lang="en-GB" dirty="0"/>
          </a:p>
        </p:txBody>
      </p:sp>
      <p:pic>
        <p:nvPicPr>
          <p:cNvPr id="6" name="Picture 5">
            <a:extLst>
              <a:ext uri="{FF2B5EF4-FFF2-40B4-BE49-F238E27FC236}">
                <a16:creationId xmlns:a16="http://schemas.microsoft.com/office/drawing/2014/main" id="{7206DDD7-0484-4398-A61B-8D27F02EA320}"/>
              </a:ext>
            </a:extLst>
          </p:cNvPr>
          <p:cNvPicPr>
            <a:picLocks noChangeAspect="1"/>
          </p:cNvPicPr>
          <p:nvPr/>
        </p:nvPicPr>
        <p:blipFill rotWithShape="1">
          <a:blip r:embed="rId2"/>
          <a:srcRect l="7569" t="21437" r="50000"/>
          <a:stretch/>
        </p:blipFill>
        <p:spPr>
          <a:xfrm>
            <a:off x="6222857" y="4783786"/>
            <a:ext cx="3491221" cy="18180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122951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6DA83-1BB1-43DE-95B5-50AC41667C1C}"/>
              </a:ext>
            </a:extLst>
          </p:cNvPr>
          <p:cNvSpPr>
            <a:spLocks noGrp="1"/>
          </p:cNvSpPr>
          <p:nvPr>
            <p:ph type="title"/>
          </p:nvPr>
        </p:nvSpPr>
        <p:spPr>
          <a:xfrm>
            <a:off x="231132" y="138340"/>
            <a:ext cx="9764227" cy="1434042"/>
          </a:xfrm>
        </p:spPr>
        <p:style>
          <a:lnRef idx="1">
            <a:schemeClr val="accent2"/>
          </a:lnRef>
          <a:fillRef idx="2">
            <a:schemeClr val="accent2"/>
          </a:fillRef>
          <a:effectRef idx="1">
            <a:schemeClr val="accent2"/>
          </a:effectRef>
          <a:fontRef idx="minor">
            <a:schemeClr val="dk1"/>
          </a:fontRef>
        </p:style>
        <p:txBody>
          <a:bodyPr>
            <a:normAutofit fontScale="90000"/>
          </a:bodyPr>
          <a:lstStyle/>
          <a:p>
            <a:pPr algn="ctr"/>
            <a:r>
              <a:rPr lang="en-US" b="1" dirty="0">
                <a:cs typeface="Calibri Light"/>
              </a:rPr>
              <a:t>Independent study: </a:t>
            </a:r>
            <a:br>
              <a:rPr lang="en-US" b="1" dirty="0">
                <a:cs typeface="Calibri Light"/>
              </a:rPr>
            </a:br>
            <a:r>
              <a:rPr lang="en-US" b="1" dirty="0">
                <a:cs typeface="Calibri Light"/>
              </a:rPr>
              <a:t>STEER your learning in the right direction!</a:t>
            </a:r>
            <a:endParaRPr lang="en-US" dirty="0"/>
          </a:p>
        </p:txBody>
      </p:sp>
      <p:sp>
        <p:nvSpPr>
          <p:cNvPr id="3" name="Content Placeholder 2">
            <a:extLst>
              <a:ext uri="{FF2B5EF4-FFF2-40B4-BE49-F238E27FC236}">
                <a16:creationId xmlns:a16="http://schemas.microsoft.com/office/drawing/2014/main" id="{BA731B69-149C-4FB1-9E79-11195DDE92CD}"/>
              </a:ext>
            </a:extLst>
          </p:cNvPr>
          <p:cNvSpPr>
            <a:spLocks noGrp="1"/>
          </p:cNvSpPr>
          <p:nvPr>
            <p:ph idx="1"/>
          </p:nvPr>
        </p:nvSpPr>
        <p:spPr>
          <a:xfrm>
            <a:off x="766851" y="1713964"/>
            <a:ext cx="11232362" cy="4351338"/>
          </a:xfrm>
        </p:spPr>
        <p:txBody>
          <a:bodyPr vert="horz" lIns="91440" tIns="45720" rIns="91440" bIns="45720" rtlCol="0" anchor="t">
            <a:noAutofit/>
          </a:bodyPr>
          <a:lstStyle/>
          <a:p>
            <a:pPr marL="0" indent="0">
              <a:buNone/>
            </a:pPr>
            <a:r>
              <a:rPr lang="en-US" sz="2500" dirty="0">
                <a:cs typeface="Calibri"/>
              </a:rPr>
              <a:t>Space your learning across the two years (not cramming at the end)</a:t>
            </a:r>
            <a:endParaRPr lang="en-GB" sz="2500" dirty="0">
              <a:cs typeface="Calibri"/>
            </a:endParaRPr>
          </a:p>
          <a:p>
            <a:pPr marL="0" indent="0">
              <a:buNone/>
            </a:pPr>
            <a:endParaRPr lang="en-US" sz="2500" dirty="0">
              <a:cs typeface="Calibri"/>
            </a:endParaRPr>
          </a:p>
          <a:p>
            <a:pPr marL="0" indent="0">
              <a:buNone/>
            </a:pPr>
            <a:r>
              <a:rPr lang="en-US" sz="2500" dirty="0">
                <a:cs typeface="Calibri"/>
              </a:rPr>
              <a:t>Transform the </a:t>
            </a:r>
            <a:r>
              <a:rPr lang="en-US" sz="2500" dirty="0" err="1">
                <a:cs typeface="Calibri"/>
              </a:rPr>
              <a:t>Ppoints</a:t>
            </a:r>
            <a:r>
              <a:rPr lang="en-US" sz="2500" dirty="0">
                <a:cs typeface="Calibri"/>
              </a:rPr>
              <a:t>/Sharepoint information - e.g. </a:t>
            </a:r>
            <a:r>
              <a:rPr lang="en-US" sz="2500" dirty="0" err="1">
                <a:cs typeface="Calibri"/>
              </a:rPr>
              <a:t>mindmaps</a:t>
            </a:r>
            <a:r>
              <a:rPr lang="en-US" sz="2500" dirty="0">
                <a:cs typeface="Calibri"/>
              </a:rPr>
              <a:t>, flashcards, </a:t>
            </a:r>
            <a:r>
              <a:rPr lang="en-US" sz="2500" dirty="0" err="1">
                <a:cs typeface="Calibri"/>
              </a:rPr>
              <a:t>learnin</a:t>
            </a:r>
            <a:r>
              <a:rPr lang="en-GB" sz="2500" dirty="0">
                <a:cs typeface="Calibri"/>
              </a:rPr>
              <a:t>g </a:t>
            </a:r>
            <a:r>
              <a:rPr lang="en-US" sz="2500" dirty="0">
                <a:cs typeface="Calibri"/>
              </a:rPr>
              <a:t>posters</a:t>
            </a:r>
            <a:endParaRPr lang="en-GB" sz="2500" dirty="0">
              <a:cs typeface="Calibri"/>
            </a:endParaRPr>
          </a:p>
          <a:p>
            <a:pPr marL="0" indent="0">
              <a:buNone/>
            </a:pPr>
            <a:endParaRPr lang="en-US" sz="1600" dirty="0">
              <a:cs typeface="Calibri"/>
            </a:endParaRPr>
          </a:p>
          <a:p>
            <a:pPr marL="0" indent="0">
              <a:buNone/>
            </a:pPr>
            <a:r>
              <a:rPr lang="en-US" sz="2500" dirty="0">
                <a:cs typeface="Calibri"/>
              </a:rPr>
              <a:t>Elaborate on your knowledge – do additional reading (Psychologist magazine</a:t>
            </a:r>
            <a:r>
              <a:rPr lang="en-GB" sz="2500" dirty="0">
                <a:cs typeface="Calibri"/>
              </a:rPr>
              <a:t>, </a:t>
            </a:r>
            <a:r>
              <a:rPr lang="en-GB" sz="2500" dirty="0" err="1">
                <a:cs typeface="Calibri"/>
              </a:rPr>
              <a:t>Sharepoint</a:t>
            </a:r>
            <a:r>
              <a:rPr lang="en-GB" sz="2500" dirty="0">
                <a:cs typeface="Calibri"/>
              </a:rPr>
              <a:t>, </a:t>
            </a:r>
            <a:r>
              <a:rPr lang="en-US" sz="2500" dirty="0">
                <a:cs typeface="Calibri"/>
              </a:rPr>
              <a:t>Tutor2U website, think how knowledge links with other</a:t>
            </a:r>
            <a:r>
              <a:rPr lang="en-GB" sz="2500" dirty="0">
                <a:cs typeface="Calibri"/>
              </a:rPr>
              <a:t> </a:t>
            </a:r>
            <a:r>
              <a:rPr lang="en-US" sz="2500" dirty="0">
                <a:cs typeface="Calibri"/>
              </a:rPr>
              <a:t>topics</a:t>
            </a:r>
            <a:endParaRPr lang="en-GB" sz="2500" dirty="0">
              <a:cs typeface="Calibri"/>
            </a:endParaRPr>
          </a:p>
          <a:p>
            <a:pPr marL="0" indent="0">
              <a:buNone/>
            </a:pPr>
            <a:endParaRPr lang="en-US" sz="1050" dirty="0">
              <a:cs typeface="Calibri"/>
            </a:endParaRPr>
          </a:p>
          <a:p>
            <a:pPr marL="0" indent="0">
              <a:buNone/>
            </a:pPr>
            <a:r>
              <a:rPr lang="en-US" sz="2500" dirty="0">
                <a:cs typeface="Calibri"/>
              </a:rPr>
              <a:t>Exam practice - specimen and past questions available on AQA website</a:t>
            </a:r>
            <a:endParaRPr lang="en-GB" sz="2500" dirty="0">
              <a:cs typeface="Calibri"/>
            </a:endParaRPr>
          </a:p>
          <a:p>
            <a:pPr marL="0" indent="0">
              <a:buNone/>
            </a:pPr>
            <a:r>
              <a:rPr lang="en-US" sz="2500" dirty="0">
                <a:cs typeface="Calibri"/>
              </a:rPr>
              <a:t> </a:t>
            </a:r>
          </a:p>
          <a:p>
            <a:pPr marL="0" indent="0">
              <a:buNone/>
            </a:pPr>
            <a:r>
              <a:rPr lang="en-US" sz="2500" dirty="0">
                <a:cs typeface="Calibri"/>
              </a:rPr>
              <a:t>Retrieve your knowledge – test yourself using cue cards, </a:t>
            </a:r>
            <a:r>
              <a:rPr lang="en-GB" sz="2500" dirty="0">
                <a:cs typeface="Calibri"/>
              </a:rPr>
              <a:t>f</a:t>
            </a:r>
            <a:r>
              <a:rPr lang="en-US" sz="2500" dirty="0" err="1">
                <a:cs typeface="Calibri"/>
              </a:rPr>
              <a:t>ree</a:t>
            </a:r>
            <a:r>
              <a:rPr lang="en-GB" sz="2500" dirty="0">
                <a:cs typeface="Calibri"/>
              </a:rPr>
              <a:t>-r</a:t>
            </a:r>
            <a:r>
              <a:rPr lang="en-US" sz="2500" dirty="0" err="1">
                <a:cs typeface="Calibri"/>
              </a:rPr>
              <a:t>ecall</a:t>
            </a:r>
            <a:r>
              <a:rPr lang="en-US" sz="2500" dirty="0">
                <a:cs typeface="Calibri"/>
              </a:rPr>
              <a:t> on blank paper, quiz each other, Psychology App</a:t>
            </a:r>
            <a:r>
              <a:rPr lang="en-GB" sz="2500" dirty="0">
                <a:cs typeface="Calibri"/>
              </a:rPr>
              <a:t>s </a:t>
            </a:r>
            <a:r>
              <a:rPr lang="en-US" sz="2500" dirty="0">
                <a:cs typeface="Calibri"/>
              </a:rPr>
              <a:t>(AQA), </a:t>
            </a:r>
            <a:r>
              <a:rPr lang="en-US" sz="2500" dirty="0" err="1">
                <a:cs typeface="Calibri"/>
              </a:rPr>
              <a:t>Quizlets</a:t>
            </a:r>
            <a:endParaRPr lang="en-US" sz="2500" dirty="0">
              <a:cs typeface="Calibri"/>
            </a:endParaRPr>
          </a:p>
          <a:p>
            <a:pPr marL="0" indent="0">
              <a:buNone/>
            </a:pPr>
            <a:endParaRPr lang="en-US" sz="2500" dirty="0">
              <a:cs typeface="Calibri"/>
            </a:endParaRPr>
          </a:p>
        </p:txBody>
      </p:sp>
      <p:pic>
        <p:nvPicPr>
          <p:cNvPr id="6" name="Picture 5" descr="A close up of a toy&#10;&#10;Description automatically generated">
            <a:extLst>
              <a:ext uri="{FF2B5EF4-FFF2-40B4-BE49-F238E27FC236}">
                <a16:creationId xmlns:a16="http://schemas.microsoft.com/office/drawing/2014/main" id="{9733B629-811F-40F5-9390-B953136F3D9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72050" y="138339"/>
            <a:ext cx="1797499" cy="2016177"/>
          </a:xfrm>
          <a:prstGeom prst="rect">
            <a:avLst/>
          </a:prstGeom>
        </p:spPr>
      </p:pic>
      <p:sp>
        <p:nvSpPr>
          <p:cNvPr id="4" name="TextBox 3">
            <a:extLst>
              <a:ext uri="{FF2B5EF4-FFF2-40B4-BE49-F238E27FC236}">
                <a16:creationId xmlns:a16="http://schemas.microsoft.com/office/drawing/2014/main" id="{E2B38FD9-34D9-B44E-ACA7-DBE046E4F9F1}"/>
              </a:ext>
            </a:extLst>
          </p:cNvPr>
          <p:cNvSpPr txBox="1"/>
          <p:nvPr/>
        </p:nvSpPr>
        <p:spPr>
          <a:xfrm>
            <a:off x="227372" y="1572382"/>
            <a:ext cx="563380" cy="5078313"/>
          </a:xfrm>
          <a:prstGeom prst="rect">
            <a:avLst/>
          </a:prstGeom>
          <a:noFill/>
        </p:spPr>
        <p:txBody>
          <a:bodyPr wrap="square" rtlCol="0">
            <a:spAutoFit/>
          </a:bodyPr>
          <a:lstStyle/>
          <a:p>
            <a:pPr algn="l"/>
            <a:r>
              <a:rPr lang="en-GB" sz="3500" b="1" dirty="0"/>
              <a:t>S</a:t>
            </a:r>
          </a:p>
          <a:p>
            <a:pPr algn="l"/>
            <a:endParaRPr lang="en-GB" sz="3500" b="1" dirty="0"/>
          </a:p>
          <a:p>
            <a:pPr algn="l"/>
            <a:r>
              <a:rPr lang="en-GB" sz="3500" b="1" dirty="0"/>
              <a:t>T</a:t>
            </a:r>
          </a:p>
          <a:p>
            <a:pPr algn="l"/>
            <a:endParaRPr lang="en-GB" sz="3500" b="1" dirty="0"/>
          </a:p>
          <a:p>
            <a:pPr algn="l"/>
            <a:r>
              <a:rPr lang="en-GB" sz="3500" b="1" dirty="0"/>
              <a:t>E</a:t>
            </a:r>
          </a:p>
          <a:p>
            <a:pPr algn="l"/>
            <a:endParaRPr lang="en-GB" sz="3500" b="1" dirty="0"/>
          </a:p>
          <a:p>
            <a:pPr algn="l"/>
            <a:r>
              <a:rPr lang="en-GB" sz="3500" b="1" dirty="0"/>
              <a:t>E</a:t>
            </a:r>
          </a:p>
          <a:p>
            <a:pPr algn="l"/>
            <a:endParaRPr lang="en-GB" sz="3500" b="1" dirty="0"/>
          </a:p>
          <a:p>
            <a:pPr algn="l"/>
            <a:r>
              <a:rPr lang="en-GB" sz="3500" b="1" dirty="0"/>
              <a:t>R</a:t>
            </a:r>
            <a:endParaRPr lang="en-US" sz="3500" b="1" dirty="0"/>
          </a:p>
        </p:txBody>
      </p:sp>
    </p:spTree>
    <p:extLst>
      <p:ext uri="{BB962C8B-B14F-4D97-AF65-F5344CB8AC3E}">
        <p14:creationId xmlns:p14="http://schemas.microsoft.com/office/powerpoint/2010/main" val="28664361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89F2-3378-4DE0-9094-819F3836171B}"/>
              </a:ext>
            </a:extLst>
          </p:cNvPr>
          <p:cNvSpPr>
            <a:spLocks noGrp="1"/>
          </p:cNvSpPr>
          <p:nvPr>
            <p:ph type="title"/>
          </p:nvPr>
        </p:nvSpPr>
        <p:spPr>
          <a:xfrm>
            <a:off x="4965430" y="629268"/>
            <a:ext cx="6586491" cy="1286160"/>
          </a:xfrm>
        </p:spPr>
        <p:txBody>
          <a:bodyPr anchor="b">
            <a:normAutofit/>
          </a:bodyPr>
          <a:lstStyle/>
          <a:p>
            <a:r>
              <a:rPr lang="en-GB" sz="4100" b="1" dirty="0"/>
              <a:t>What will make you successful in psychology…</a:t>
            </a:r>
          </a:p>
        </p:txBody>
      </p:sp>
      <p:pic>
        <p:nvPicPr>
          <p:cNvPr id="4" name="Picture 3">
            <a:extLst>
              <a:ext uri="{FF2B5EF4-FFF2-40B4-BE49-F238E27FC236}">
                <a16:creationId xmlns:a16="http://schemas.microsoft.com/office/drawing/2014/main" id="{4B352C1D-0E1A-4FA1-A473-6821478B8BDD}"/>
              </a:ext>
            </a:extLst>
          </p:cNvPr>
          <p:cNvPicPr>
            <a:picLocks noChangeAspect="1"/>
          </p:cNvPicPr>
          <p:nvPr/>
        </p:nvPicPr>
        <p:blipFill rotWithShape="1">
          <a:blip r:embed="rId2">
            <a:extLst>
              <a:ext uri="{28A0092B-C50C-407E-A947-70E740481C1C}">
                <a14:useLocalDpi xmlns:a14="http://schemas.microsoft.com/office/drawing/2010/main" val="0"/>
              </a:ext>
            </a:extLst>
          </a:blip>
          <a:srcRect l="17808" t="14426" r="17809"/>
          <a:stretch/>
        </p:blipFill>
        <p:spPr>
          <a:xfrm>
            <a:off x="134930" y="524658"/>
            <a:ext cx="4635571" cy="5868649"/>
          </a:xfrm>
          <a:prstGeom prst="rect">
            <a:avLst/>
          </a:prstGeom>
          <a:effectLst/>
          <a:scene3d>
            <a:camera prst="orthographicFront"/>
            <a:lightRig rig="contrasting" dir="t">
              <a:rot lat="0" lon="0" rev="3000000"/>
            </a:lightRig>
          </a:scene3d>
          <a:sp3d contourW="7620">
            <a:bevelT w="95250" h="31750"/>
            <a:contourClr>
              <a:srgbClr val="333333"/>
            </a:contourClr>
          </a:sp3d>
        </p:spPr>
      </p:pic>
      <p:sp>
        <p:nvSpPr>
          <p:cNvPr id="3" name="Content Placeholder 2">
            <a:extLst>
              <a:ext uri="{FF2B5EF4-FFF2-40B4-BE49-F238E27FC236}">
                <a16:creationId xmlns:a16="http://schemas.microsoft.com/office/drawing/2014/main" id="{45DEAC05-B20C-4E37-96FE-EFDFD95D8C04}"/>
              </a:ext>
            </a:extLst>
          </p:cNvPr>
          <p:cNvSpPr>
            <a:spLocks noGrp="1"/>
          </p:cNvSpPr>
          <p:nvPr>
            <p:ph idx="1"/>
          </p:nvPr>
        </p:nvSpPr>
        <p:spPr>
          <a:xfrm>
            <a:off x="5101938" y="2314807"/>
            <a:ext cx="6955132" cy="4355814"/>
          </a:xfrm>
        </p:spPr>
        <p:txBody>
          <a:bodyPr>
            <a:normAutofit fontScale="92500" lnSpcReduction="20000"/>
          </a:bodyPr>
          <a:lstStyle/>
          <a:p>
            <a:pPr marL="285750" indent="-285750"/>
            <a:r>
              <a:rPr lang="en-GB" sz="2400" dirty="0"/>
              <a:t>Two year linear course – the need to ‘make it stick’ - continual revision</a:t>
            </a:r>
            <a:endParaRPr lang="en-GB" sz="2400" dirty="0">
              <a:cs typeface="Calibri"/>
            </a:endParaRPr>
          </a:p>
          <a:p>
            <a:pPr marL="285750" indent="-285750"/>
            <a:r>
              <a:rPr lang="en-GB" sz="2400" dirty="0"/>
              <a:t>Keep going over notes, creating mind maps/diagrams, posters, flashcards, practicing questions</a:t>
            </a:r>
          </a:p>
          <a:p>
            <a:pPr marL="285750" indent="-285750"/>
            <a:r>
              <a:rPr lang="en-GB" sz="2400" dirty="0"/>
              <a:t>Extra reading on </a:t>
            </a:r>
            <a:r>
              <a:rPr lang="en-GB" sz="2400" b="1" u="sng" dirty="0" err="1"/>
              <a:t>Sharepoint</a:t>
            </a:r>
            <a:r>
              <a:rPr lang="en-GB" sz="2400" dirty="0"/>
              <a:t>/Psychologist magazine (front of classroom)</a:t>
            </a:r>
            <a:endParaRPr lang="en-GB" sz="2400" dirty="0">
              <a:cs typeface="Calibri"/>
            </a:endParaRPr>
          </a:p>
          <a:p>
            <a:pPr marL="285750" indent="-285750"/>
            <a:r>
              <a:rPr lang="en-GB" sz="2400" dirty="0"/>
              <a:t>Home learning </a:t>
            </a:r>
          </a:p>
          <a:p>
            <a:pPr marL="285750" indent="-285750"/>
            <a:r>
              <a:rPr lang="en-GB" sz="2400" dirty="0"/>
              <a:t>Organisation - Label every piece of work with the unit name e.g. ‘research methods’</a:t>
            </a:r>
            <a:endParaRPr lang="en-GB" sz="2400" dirty="0">
              <a:cs typeface="Calibri" panose="020F0502020204030204"/>
            </a:endParaRPr>
          </a:p>
          <a:p>
            <a:pPr marL="285750" indent="-285750"/>
            <a:r>
              <a:rPr lang="en-GB" sz="2400" dirty="0">
                <a:cs typeface="Calibri" panose="020F0502020204030204"/>
              </a:rPr>
              <a:t>Good attendance</a:t>
            </a:r>
          </a:p>
          <a:p>
            <a:pPr marL="285750" indent="-285750"/>
            <a:r>
              <a:rPr lang="en-GB" sz="2400" dirty="0">
                <a:cs typeface="Calibri" panose="020F0502020204030204"/>
              </a:rPr>
              <a:t>Engagement in lessons </a:t>
            </a:r>
          </a:p>
          <a:p>
            <a:pPr marL="285750" indent="-285750"/>
            <a:r>
              <a:rPr lang="en-GB" sz="2400" dirty="0">
                <a:cs typeface="Calibri" panose="020F0502020204030204"/>
              </a:rPr>
              <a:t>It is your responsibility to keep up with work if you are absent</a:t>
            </a:r>
          </a:p>
          <a:p>
            <a:endParaRPr lang="en-GB" sz="1700" dirty="0"/>
          </a:p>
        </p:txBody>
      </p:sp>
    </p:spTree>
    <p:extLst>
      <p:ext uri="{BB962C8B-B14F-4D97-AF65-F5344CB8AC3E}">
        <p14:creationId xmlns:p14="http://schemas.microsoft.com/office/powerpoint/2010/main" val="8500559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193" y="125923"/>
            <a:ext cx="10908146" cy="1135703"/>
          </a:xfrm>
        </p:spPr>
        <p:txBody>
          <a:bodyPr>
            <a:normAutofit fontScale="90000"/>
          </a:bodyPr>
          <a:lstStyle/>
          <a:p>
            <a:pPr algn="ctr"/>
            <a:r>
              <a:rPr lang="en-GB" b="1" dirty="0"/>
              <a:t>During the course you will encounter a number of psychologists who have contributed to psychology</a:t>
            </a:r>
            <a:endParaRPr lang="en-GB" b="1" u="sng"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66606" y="1407341"/>
            <a:ext cx="1352693" cy="19153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TextBox 2">
            <a:extLst>
              <a:ext uri="{FF2B5EF4-FFF2-40B4-BE49-F238E27FC236}">
                <a16:creationId xmlns:a16="http://schemas.microsoft.com/office/drawing/2014/main" id="{92CA374A-802B-4F02-ABB7-E91597B7D959}"/>
              </a:ext>
            </a:extLst>
          </p:cNvPr>
          <p:cNvSpPr txBox="1"/>
          <p:nvPr/>
        </p:nvSpPr>
        <p:spPr>
          <a:xfrm>
            <a:off x="180429" y="1364644"/>
            <a:ext cx="4174288" cy="2123658"/>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GB" sz="2400" b="1" u="sng" dirty="0"/>
              <a:t>Summer Home Learning Task…</a:t>
            </a:r>
          </a:p>
          <a:p>
            <a:endParaRPr lang="en-GB" dirty="0"/>
          </a:p>
          <a:p>
            <a:pPr marL="285750" indent="-285750">
              <a:buFont typeface="Arial" panose="020B0604020202020204" pitchFamily="34" charset="0"/>
              <a:buChar char="•"/>
            </a:pPr>
            <a:r>
              <a:rPr lang="en-GB" b="1" dirty="0"/>
              <a:t>Choose two psychologists from the list below and research them </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dirty="0"/>
              <a:t>Present your research in a creative and interesting way</a:t>
            </a:r>
          </a:p>
        </p:txBody>
      </p:sp>
      <p:sp>
        <p:nvSpPr>
          <p:cNvPr id="4" name="Rectangle 3">
            <a:extLst>
              <a:ext uri="{FF2B5EF4-FFF2-40B4-BE49-F238E27FC236}">
                <a16:creationId xmlns:a16="http://schemas.microsoft.com/office/drawing/2014/main" id="{EBAE7328-7846-48CA-A674-DDC57A9EECBC}"/>
              </a:ext>
            </a:extLst>
          </p:cNvPr>
          <p:cNvSpPr/>
          <p:nvPr/>
        </p:nvSpPr>
        <p:spPr>
          <a:xfrm>
            <a:off x="5941972" y="5005686"/>
            <a:ext cx="6096000" cy="1754326"/>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r>
              <a:rPr lang="en-GB" b="1" u="sng" dirty="0"/>
              <a:t>Questions to consider:</a:t>
            </a:r>
          </a:p>
          <a:p>
            <a:endParaRPr lang="en-GB" dirty="0"/>
          </a:p>
          <a:p>
            <a:pPr marL="285750" indent="-285750">
              <a:buFont typeface="Arial" panose="020B0604020202020204" pitchFamily="34" charset="0"/>
              <a:buChar char="•"/>
            </a:pPr>
            <a:r>
              <a:rPr lang="en-GB" dirty="0"/>
              <a:t>What area of Psychology did they contribute to?</a:t>
            </a:r>
          </a:p>
          <a:p>
            <a:pPr marL="285750" indent="-285750">
              <a:buFont typeface="Arial" panose="020B0604020202020204" pitchFamily="34" charset="0"/>
              <a:buChar char="•"/>
            </a:pPr>
            <a:r>
              <a:rPr lang="en-GB" dirty="0"/>
              <a:t>Did they put forward a theory in psychology?</a:t>
            </a:r>
          </a:p>
          <a:p>
            <a:pPr marL="285750" indent="-285750">
              <a:buFont typeface="Arial" panose="020B0604020202020204" pitchFamily="34" charset="0"/>
              <a:buChar char="•"/>
            </a:pPr>
            <a:r>
              <a:rPr lang="en-GB" dirty="0"/>
              <a:t>What research did they carry out (a famous study?)</a:t>
            </a:r>
          </a:p>
          <a:p>
            <a:pPr marL="285750" indent="-285750">
              <a:buFont typeface="Arial" panose="020B0604020202020204" pitchFamily="34" charset="0"/>
              <a:buChar char="•"/>
            </a:pPr>
            <a:r>
              <a:rPr lang="en-GB" dirty="0"/>
              <a:t>Any other interesting information about them?</a:t>
            </a:r>
          </a:p>
        </p:txBody>
      </p:sp>
      <p:sp>
        <p:nvSpPr>
          <p:cNvPr id="5" name="TextBox 4">
            <a:extLst>
              <a:ext uri="{FF2B5EF4-FFF2-40B4-BE49-F238E27FC236}">
                <a16:creationId xmlns:a16="http://schemas.microsoft.com/office/drawing/2014/main" id="{0D5FDA60-C3A7-42B8-AC70-F1A0ED5E1D45}"/>
              </a:ext>
            </a:extLst>
          </p:cNvPr>
          <p:cNvSpPr txBox="1"/>
          <p:nvPr/>
        </p:nvSpPr>
        <p:spPr>
          <a:xfrm>
            <a:off x="180429" y="3868319"/>
            <a:ext cx="2155365" cy="286232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marL="285750" indent="-285750">
              <a:buFont typeface="Arial" panose="020B0604020202020204" pitchFamily="34" charset="0"/>
              <a:buChar char="•"/>
            </a:pPr>
            <a:r>
              <a:rPr lang="en-GB" dirty="0"/>
              <a:t>Sigmund Freud</a:t>
            </a:r>
          </a:p>
          <a:p>
            <a:pPr marL="285750" indent="-285750">
              <a:buFont typeface="Arial" panose="020B0604020202020204" pitchFamily="34" charset="0"/>
              <a:buChar char="•"/>
            </a:pPr>
            <a:r>
              <a:rPr lang="en-GB" dirty="0"/>
              <a:t>B.F Skinner</a:t>
            </a:r>
          </a:p>
          <a:p>
            <a:pPr marL="285750" indent="-285750">
              <a:buFont typeface="Arial" panose="020B0604020202020204" pitchFamily="34" charset="0"/>
              <a:buChar char="•"/>
            </a:pPr>
            <a:r>
              <a:rPr lang="en-GB" dirty="0"/>
              <a:t>Ivan Pavlov</a:t>
            </a:r>
          </a:p>
          <a:p>
            <a:pPr marL="285750" indent="-285750">
              <a:buFont typeface="Arial" panose="020B0604020202020204" pitchFamily="34" charset="0"/>
              <a:buChar char="•"/>
            </a:pPr>
            <a:r>
              <a:rPr lang="en-GB" dirty="0"/>
              <a:t>Stanley Milgram</a:t>
            </a:r>
          </a:p>
          <a:p>
            <a:pPr marL="285750" indent="-285750">
              <a:buFont typeface="Arial" panose="020B0604020202020204" pitchFamily="34" charset="0"/>
              <a:buChar char="•"/>
            </a:pPr>
            <a:r>
              <a:rPr lang="en-GB" dirty="0"/>
              <a:t>Harry Harlow</a:t>
            </a:r>
          </a:p>
          <a:p>
            <a:pPr marL="285750" indent="-285750">
              <a:buFont typeface="Arial" panose="020B0604020202020204" pitchFamily="34" charset="0"/>
              <a:buChar char="•"/>
            </a:pPr>
            <a:r>
              <a:rPr lang="en-GB" dirty="0"/>
              <a:t>Konrad Lorenz</a:t>
            </a:r>
          </a:p>
          <a:p>
            <a:pPr marL="285750" indent="-285750">
              <a:buFont typeface="Arial" panose="020B0604020202020204" pitchFamily="34" charset="0"/>
              <a:buChar char="•"/>
            </a:pPr>
            <a:r>
              <a:rPr lang="en-GB" dirty="0"/>
              <a:t>Solomon Asch</a:t>
            </a:r>
          </a:p>
          <a:p>
            <a:pPr marL="285750" indent="-285750">
              <a:buFont typeface="Arial" panose="020B0604020202020204" pitchFamily="34" charset="0"/>
              <a:buChar char="•"/>
            </a:pPr>
            <a:r>
              <a:rPr lang="en-GB" dirty="0"/>
              <a:t>Mary Ainsworth</a:t>
            </a:r>
          </a:p>
          <a:p>
            <a:pPr marL="285750" indent="-285750">
              <a:buFont typeface="Arial" panose="020B0604020202020204" pitchFamily="34" charset="0"/>
              <a:buChar char="•"/>
            </a:pPr>
            <a:r>
              <a:rPr lang="en-GB" dirty="0"/>
              <a:t>John Bowlby</a:t>
            </a:r>
          </a:p>
          <a:p>
            <a:pPr marL="285750" indent="-285750">
              <a:buFont typeface="Arial" panose="020B0604020202020204" pitchFamily="34" charset="0"/>
              <a:buChar char="•"/>
            </a:pPr>
            <a:r>
              <a:rPr lang="en-GB" dirty="0"/>
              <a:t>Albert Bandura</a:t>
            </a:r>
          </a:p>
        </p:txBody>
      </p:sp>
      <p:pic>
        <p:nvPicPr>
          <p:cNvPr id="1026" name="Picture 2" descr="Ivan Pavlov - Wikipedia">
            <a:extLst>
              <a:ext uri="{FF2B5EF4-FFF2-40B4-BE49-F238E27FC236}">
                <a16:creationId xmlns:a16="http://schemas.microsoft.com/office/drawing/2014/main" id="{B65B65A9-C72D-4CCB-A998-A686550E94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6715" y="2687436"/>
            <a:ext cx="1355787" cy="19153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B. F. Skinner | Department of Psychology">
            <a:extLst>
              <a:ext uri="{FF2B5EF4-FFF2-40B4-BE49-F238E27FC236}">
                <a16:creationId xmlns:a16="http://schemas.microsoft.com/office/drawing/2014/main" id="{18E5E70C-18E8-4232-972E-ADD255B011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46713" y="1462405"/>
            <a:ext cx="1427897" cy="178309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0" name="Picture 6" descr="Stanley Milgram | Department of Psychology">
            <a:extLst>
              <a:ext uri="{FF2B5EF4-FFF2-40B4-BE49-F238E27FC236}">
                <a16:creationId xmlns:a16="http://schemas.microsoft.com/office/drawing/2014/main" id="{C7AEE69D-27F5-4175-AF81-6E8A4C586D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2327" y="4632831"/>
            <a:ext cx="1419047" cy="20413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4" name="Picture 10" descr="Konrad Lorenz – Biographical ...">
            <a:extLst>
              <a:ext uri="{FF2B5EF4-FFF2-40B4-BE49-F238E27FC236}">
                <a16:creationId xmlns:a16="http://schemas.microsoft.com/office/drawing/2014/main" id="{B52BB9E7-482C-48B6-BA28-32394F16A0B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36395" y="1382137"/>
            <a:ext cx="1234504" cy="17283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6" name="Picture 12" descr="Solomon Asch (psychologist) | EBSCO ...">
            <a:extLst>
              <a:ext uri="{FF2B5EF4-FFF2-40B4-BE49-F238E27FC236}">
                <a16:creationId xmlns:a16="http://schemas.microsoft.com/office/drawing/2014/main" id="{E42C9EC4-0E21-46CA-8ED6-342FC43EEEF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79750" y="2135725"/>
            <a:ext cx="1419046" cy="178309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8" name="Picture 14" descr="Mary Ainsworth | Psychology">
            <a:extLst>
              <a:ext uri="{FF2B5EF4-FFF2-40B4-BE49-F238E27FC236}">
                <a16:creationId xmlns:a16="http://schemas.microsoft.com/office/drawing/2014/main" id="{6EA2D4D3-AA33-4D7D-B40D-D0AFC80E537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13093" y="3372645"/>
            <a:ext cx="1583056" cy="15830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40" name="Picture 16" descr="About The Bowlby Centre - The John Bowlby Centre">
            <a:extLst>
              <a:ext uri="{FF2B5EF4-FFF2-40B4-BE49-F238E27FC236}">
                <a16:creationId xmlns:a16="http://schemas.microsoft.com/office/drawing/2014/main" id="{CA678142-646F-421F-A35B-DF2C8E5D6CB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04925" y="3483520"/>
            <a:ext cx="1265638" cy="16816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42" name="Picture 18" descr="Bandura AO1 - PSYCHOLOGY WIZARD">
            <a:extLst>
              <a:ext uri="{FF2B5EF4-FFF2-40B4-BE49-F238E27FC236}">
                <a16:creationId xmlns:a16="http://schemas.microsoft.com/office/drawing/2014/main" id="{1BF62DA3-C05D-43A6-BE3E-8D6BC8785E2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40116" y="5160416"/>
            <a:ext cx="1363114" cy="15859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2" name="Picture 8" descr="Harry Harlow - UWDC - UW-Madison Libraries">
            <a:extLst>
              <a:ext uri="{FF2B5EF4-FFF2-40B4-BE49-F238E27FC236}">
                <a16:creationId xmlns:a16="http://schemas.microsoft.com/office/drawing/2014/main" id="{08E927A3-CDB2-4191-9A70-9184A12184EE}"/>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683309" y="1727488"/>
            <a:ext cx="1208884" cy="17297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90963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AppVersion xmlns="cf2ac95f-f51b-49cd-a26a-00c4a617fa94" xsi:nil="true"/>
    <Invited_Teachers xmlns="cf2ac95f-f51b-49cd-a26a-00c4a617fa94" xsi:nil="true"/>
    <NotebookType xmlns="cf2ac95f-f51b-49cd-a26a-00c4a617fa94" xsi:nil="true"/>
    <LMS_Mappings xmlns="cf2ac95f-f51b-49cd-a26a-00c4a617fa94" xsi:nil="true"/>
    <Teachers xmlns="cf2ac95f-f51b-49cd-a26a-00c4a617fa94">
      <UserInfo>
        <DisplayName/>
        <AccountId xsi:nil="true"/>
        <AccountType/>
      </UserInfo>
    </Teachers>
    <Students xmlns="cf2ac95f-f51b-49cd-a26a-00c4a617fa94">
      <UserInfo>
        <DisplayName/>
        <AccountId xsi:nil="true"/>
        <AccountType/>
      </UserInfo>
    </Students>
    <Student_Groups xmlns="cf2ac95f-f51b-49cd-a26a-00c4a617fa94">
      <UserInfo>
        <DisplayName/>
        <AccountId xsi:nil="true"/>
        <AccountType/>
      </UserInfo>
    </Student_Groups>
    <Templates xmlns="cf2ac95f-f51b-49cd-a26a-00c4a617fa94" xsi:nil="true"/>
    <Self_Registration_Enabled xmlns="cf2ac95f-f51b-49cd-a26a-00c4a617fa94" xsi:nil="true"/>
    <DefaultSectionNames xmlns="cf2ac95f-f51b-49cd-a26a-00c4a617fa94" xsi:nil="true"/>
    <Is_Collaboration_Space_Locked xmlns="cf2ac95f-f51b-49cd-a26a-00c4a617fa94" xsi:nil="true"/>
    <_activity xmlns="cf2ac95f-f51b-49cd-a26a-00c4a617fa94" xsi:nil="true"/>
    <Invited_Students xmlns="cf2ac95f-f51b-49cd-a26a-00c4a617fa94" xsi:nil="true"/>
    <IsNotebookLocked xmlns="cf2ac95f-f51b-49cd-a26a-00c4a617fa94" xsi:nil="true"/>
    <Math_Settings xmlns="cf2ac95f-f51b-49cd-a26a-00c4a617fa94" xsi:nil="true"/>
    <TeamsChannelId xmlns="cf2ac95f-f51b-49cd-a26a-00c4a617fa94" xsi:nil="true"/>
    <FolderType xmlns="cf2ac95f-f51b-49cd-a26a-00c4a617fa94" xsi:nil="true"/>
    <Distribution_Groups xmlns="cf2ac95f-f51b-49cd-a26a-00c4a617fa94" xsi:nil="true"/>
    <Has_Teacher_Only_SectionGroup xmlns="cf2ac95f-f51b-49cd-a26a-00c4a617fa94" xsi:nil="true"/>
    <Teams_Channel_Section_Location xmlns="cf2ac95f-f51b-49cd-a26a-00c4a617fa94" xsi:nil="true"/>
    <CultureName xmlns="cf2ac95f-f51b-49cd-a26a-00c4a617fa94" xsi:nil="true"/>
    <Owner xmlns="cf2ac95f-f51b-49cd-a26a-00c4a617fa94">
      <UserInfo>
        <DisplayName/>
        <AccountId xsi:nil="true"/>
        <AccountType/>
      </UserInfo>
    </Owner>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B2E733B3AE7114291E217242D937FC0" ma:contentTypeVersion="39" ma:contentTypeDescription="Create a new document." ma:contentTypeScope="" ma:versionID="a3f8c33d0e38cbfa007078a80547771b">
  <xsd:schema xmlns:xsd="http://www.w3.org/2001/XMLSchema" xmlns:xs="http://www.w3.org/2001/XMLSchema" xmlns:p="http://schemas.microsoft.com/office/2006/metadata/properties" xmlns:ns3="f74cc97d-7801-4c01-a807-cd9d67226d78" xmlns:ns4="cf2ac95f-f51b-49cd-a26a-00c4a617fa94" targetNamespace="http://schemas.microsoft.com/office/2006/metadata/properties" ma:root="true" ma:fieldsID="bd85815f7329e20510d1a01fc5748302" ns3:_="" ns4:_="">
    <xsd:import namespace="f74cc97d-7801-4c01-a807-cd9d67226d78"/>
    <xsd:import namespace="cf2ac95f-f51b-49cd-a26a-00c4a617fa94"/>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GenerationTime" minOccurs="0"/>
                <xsd:element ref="ns4:MediaServiceEventHashCode" minOccurs="0"/>
                <xsd:element ref="ns4:MediaServiceLocation" minOccurs="0"/>
                <xsd:element ref="ns4:MediaServiceAutoKeyPoints" minOccurs="0"/>
                <xsd:element ref="ns4:MediaServiceKeyPoints" minOccurs="0"/>
                <xsd:element ref="ns4:NotebookType" minOccurs="0"/>
                <xsd:element ref="ns4:FolderType" minOccurs="0"/>
                <xsd:element ref="ns4:CultureName" minOccurs="0"/>
                <xsd:element ref="ns4:AppVersion" minOccurs="0"/>
                <xsd:element ref="ns4:TeamsChannelId" minOccurs="0"/>
                <xsd:element ref="ns4:Owner" minOccurs="0"/>
                <xsd:element ref="ns4:Math_Settings" minOccurs="0"/>
                <xsd:element ref="ns4:DefaultSectionNames" minOccurs="0"/>
                <xsd:element ref="ns4:Templates" minOccurs="0"/>
                <xsd:element ref="ns4:Teachers" minOccurs="0"/>
                <xsd:element ref="ns4:Students" minOccurs="0"/>
                <xsd:element ref="ns4:Student_Groups" minOccurs="0"/>
                <xsd:element ref="ns4:Distribution_Groups" minOccurs="0"/>
                <xsd:element ref="ns4:LMS_Mappings" minOccurs="0"/>
                <xsd:element ref="ns4:Invited_Teachers" minOccurs="0"/>
                <xsd:element ref="ns4:Invited_Students" minOccurs="0"/>
                <xsd:element ref="ns4:Self_Registration_Enabled" minOccurs="0"/>
                <xsd:element ref="ns4:Has_Teacher_Only_SectionGroup" minOccurs="0"/>
                <xsd:element ref="ns4:Is_Collaboration_Space_Locked" minOccurs="0"/>
                <xsd:element ref="ns4:IsNotebookLocked" minOccurs="0"/>
                <xsd:element ref="ns4:Teams_Channel_Section_Location" minOccurs="0"/>
                <xsd:element ref="ns4:MediaServiceSearchProperties" minOccurs="0"/>
                <xsd:element ref="ns4:_activity" minOccurs="0"/>
                <xsd:element ref="ns4:MediaServiceObjectDetectorVersions" minOccurs="0"/>
                <xsd:element ref="ns4:MediaServiceSystemTags"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74cc97d-7801-4c01-a807-cd9d67226d78"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f2ac95f-f51b-49cd-a26a-00c4a617fa94"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NotebookType" ma:index="21" nillable="true" ma:displayName="Notebook Type" ma:internalName="NotebookType">
      <xsd:simpleType>
        <xsd:restriction base="dms:Text"/>
      </xsd:simpleType>
    </xsd:element>
    <xsd:element name="FolderType" ma:index="22" nillable="true" ma:displayName="Folder Type" ma:internalName="FolderType">
      <xsd:simpleType>
        <xsd:restriction base="dms:Text"/>
      </xsd:simpleType>
    </xsd:element>
    <xsd:element name="CultureName" ma:index="23" nillable="true" ma:displayName="Culture Name" ma:internalName="CultureName">
      <xsd:simpleType>
        <xsd:restriction base="dms:Text"/>
      </xsd:simpleType>
    </xsd:element>
    <xsd:element name="AppVersion" ma:index="24" nillable="true" ma:displayName="App Version" ma:internalName="AppVersion">
      <xsd:simpleType>
        <xsd:restriction base="dms:Text"/>
      </xsd:simpleType>
    </xsd:element>
    <xsd:element name="TeamsChannelId" ma:index="25" nillable="true" ma:displayName="Teams Channel Id" ma:internalName="TeamsChannelId">
      <xsd:simpleType>
        <xsd:restriction base="dms:Text"/>
      </xsd:simpleType>
    </xsd:element>
    <xsd:element name="Owner" ma:index="26"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7" nillable="true" ma:displayName="Math Settings" ma:internalName="Math_Settings">
      <xsd:simpleType>
        <xsd:restriction base="dms:Text"/>
      </xsd:simpleType>
    </xsd:element>
    <xsd:element name="DefaultSectionNames" ma:index="28" nillable="true" ma:displayName="Default Section Names" ma:internalName="DefaultSectionNames">
      <xsd:simpleType>
        <xsd:restriction base="dms:Note">
          <xsd:maxLength value="255"/>
        </xsd:restriction>
      </xsd:simpleType>
    </xsd:element>
    <xsd:element name="Templates" ma:index="29" nillable="true" ma:displayName="Templates" ma:internalName="Templates">
      <xsd:simpleType>
        <xsd:restriction base="dms:Note">
          <xsd:maxLength value="255"/>
        </xsd:restriction>
      </xsd:simpleType>
    </xsd:element>
    <xsd:element name="Teachers" ma:index="30"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1"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2"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3" nillable="true" ma:displayName="Distribution Groups" ma:internalName="Distribution_Groups">
      <xsd:simpleType>
        <xsd:restriction base="dms:Note">
          <xsd:maxLength value="255"/>
        </xsd:restriction>
      </xsd:simpleType>
    </xsd:element>
    <xsd:element name="LMS_Mappings" ma:index="34" nillable="true" ma:displayName="LMS Mappings" ma:internalName="LMS_Mappings">
      <xsd:simpleType>
        <xsd:restriction base="dms:Note">
          <xsd:maxLength value="255"/>
        </xsd:restriction>
      </xsd:simpleType>
    </xsd:element>
    <xsd:element name="Invited_Teachers" ma:index="35" nillable="true" ma:displayName="Invited Teachers" ma:internalName="Invited_Teachers">
      <xsd:simpleType>
        <xsd:restriction base="dms:Note">
          <xsd:maxLength value="255"/>
        </xsd:restriction>
      </xsd:simpleType>
    </xsd:element>
    <xsd:element name="Invited_Students" ma:index="36" nillable="true" ma:displayName="Invited Students" ma:internalName="Invited_Students">
      <xsd:simpleType>
        <xsd:restriction base="dms:Note">
          <xsd:maxLength value="255"/>
        </xsd:restriction>
      </xsd:simpleType>
    </xsd:element>
    <xsd:element name="Self_Registration_Enabled" ma:index="37" nillable="true" ma:displayName="Self Registration Enabled" ma:internalName="Self_Registration_Enabled">
      <xsd:simpleType>
        <xsd:restriction base="dms:Boolean"/>
      </xsd:simpleType>
    </xsd:element>
    <xsd:element name="Has_Teacher_Only_SectionGroup" ma:index="38" nillable="true" ma:displayName="Has Teacher Only SectionGroup" ma:internalName="Has_Teacher_Only_SectionGroup">
      <xsd:simpleType>
        <xsd:restriction base="dms:Boolean"/>
      </xsd:simpleType>
    </xsd:element>
    <xsd:element name="Is_Collaboration_Space_Locked" ma:index="39" nillable="true" ma:displayName="Is Collaboration Space Locked" ma:internalName="Is_Collaboration_Space_Locked">
      <xsd:simpleType>
        <xsd:restriction base="dms:Boolean"/>
      </xsd:simpleType>
    </xsd:element>
    <xsd:element name="IsNotebookLocked" ma:index="40" nillable="true" ma:displayName="Is Notebook Locked" ma:internalName="IsNotebookLocked">
      <xsd:simpleType>
        <xsd:restriction base="dms:Boolean"/>
      </xsd:simpleType>
    </xsd:element>
    <xsd:element name="Teams_Channel_Section_Location" ma:index="41" nillable="true" ma:displayName="Teams Channel Section Location" ma:internalName="Teams_Channel_Section_Location">
      <xsd:simpleType>
        <xsd:restriction base="dms:Text"/>
      </xsd:simpleType>
    </xsd:element>
    <xsd:element name="MediaServiceSearchProperties" ma:index="42" nillable="true" ma:displayName="MediaServiceSearchProperties" ma:hidden="true" ma:internalName="MediaServiceSearchProperties" ma:readOnly="true">
      <xsd:simpleType>
        <xsd:restriction base="dms:Note"/>
      </xsd:simpleType>
    </xsd:element>
    <xsd:element name="_activity" ma:index="43" nillable="true" ma:displayName="_activity" ma:hidden="true" ma:internalName="_activity">
      <xsd:simpleType>
        <xsd:restriction base="dms:Note"/>
      </xsd:simpleType>
    </xsd:element>
    <xsd:element name="MediaServiceObjectDetectorVersions" ma:index="44" nillable="true" ma:displayName="MediaServiceObjectDetectorVersions" ma:hidden="true" ma:indexed="true" ma:internalName="MediaServiceObjectDetectorVersions" ma:readOnly="true">
      <xsd:simpleType>
        <xsd:restriction base="dms:Text"/>
      </xsd:simpleType>
    </xsd:element>
    <xsd:element name="MediaServiceSystemTags" ma:index="45" nillable="true" ma:displayName="MediaServiceSystemTags" ma:hidden="true" ma:internalName="MediaServiceSystemTags" ma:readOnly="true">
      <xsd:simpleType>
        <xsd:restriction base="dms:Note"/>
      </xsd:simpleType>
    </xsd:element>
    <xsd:element name="MediaLengthInSeconds" ma:index="4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550B18C-FA6B-4498-AA2B-36E396108B2A}">
  <ds:schemaRefs>
    <ds:schemaRef ds:uri="http://schemas.microsoft.com/sharepoint/v3/contenttype/forms"/>
  </ds:schemaRefs>
</ds:datastoreItem>
</file>

<file path=customXml/itemProps2.xml><?xml version="1.0" encoding="utf-8"?>
<ds:datastoreItem xmlns:ds="http://schemas.openxmlformats.org/officeDocument/2006/customXml" ds:itemID="{0A8E1D18-BEB8-49FB-B15F-941D5868EE2F}">
  <ds:schemaRefs>
    <ds:schemaRef ds:uri="http://purl.org/dc/terms/"/>
    <ds:schemaRef ds:uri="http://schemas.microsoft.com/office/2006/documentManagement/types"/>
    <ds:schemaRef ds:uri="f74cc97d-7801-4c01-a807-cd9d67226d78"/>
    <ds:schemaRef ds:uri="http://www.w3.org/XML/1998/namespace"/>
    <ds:schemaRef ds:uri="cf2ac95f-f51b-49cd-a26a-00c4a617fa94"/>
    <ds:schemaRef ds:uri="http://purl.org/dc/elements/1.1/"/>
    <ds:schemaRef ds:uri="http://purl.org/dc/dcmitype/"/>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B82D2BAC-7CC9-4445-AA8C-9C23F1387E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74cc97d-7801-4c01-a807-cd9d67226d78"/>
    <ds:schemaRef ds:uri="cf2ac95f-f51b-49cd-a26a-00c4a617fa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2889</TotalTime>
  <Words>1125</Words>
  <Application>Microsoft Office PowerPoint</Application>
  <PresentationFormat>Widescreen</PresentationFormat>
  <Paragraphs>194</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Cooper Black</vt:lpstr>
      <vt:lpstr>Verdana</vt:lpstr>
      <vt:lpstr>Office Theme</vt:lpstr>
      <vt:lpstr>A Level Psychology </vt:lpstr>
      <vt:lpstr>What is Psychology?</vt:lpstr>
      <vt:lpstr>Course content and assessment </vt:lpstr>
      <vt:lpstr>PowerPoint Presentation</vt:lpstr>
      <vt:lpstr>What will the exam  paper be like?</vt:lpstr>
      <vt:lpstr>Textbooks…</vt:lpstr>
      <vt:lpstr>Psychology: What to expect in September </vt:lpstr>
      <vt:lpstr>PowerPoint Presentation</vt:lpstr>
      <vt:lpstr>PowerPoint Presentation</vt:lpstr>
      <vt:lpstr>What is Research methods all about?</vt:lpstr>
      <vt:lpstr>PowerPoint Presentation</vt:lpstr>
      <vt:lpstr>PowerPoint Presentation</vt:lpstr>
      <vt:lpstr>PowerPoint Presentation</vt:lpstr>
      <vt:lpstr>PowerPoint Presentation</vt:lpstr>
      <vt:lpstr>There are many methods available to psychologists to investigate behaviour…</vt:lpstr>
      <vt:lpstr>What is the ‘approaches’ topic all about?</vt:lpstr>
      <vt:lpstr>PowerPoint Presentation</vt:lpstr>
      <vt:lpstr>For example… how might some psychologists explain criminal behaviour?</vt:lpstr>
      <vt:lpstr>The five approaches try to explain behaviour in different ways</vt:lpstr>
      <vt:lpstr>PowerPoint Presentation</vt:lpstr>
      <vt:lpstr>First lesson you will need…</vt:lpstr>
      <vt:lpstr>PowerPoint Presentation</vt:lpstr>
      <vt:lpstr>PowerPoint Presentation</vt:lpstr>
      <vt:lpstr>Independent study:  STEER your learning in the right direction!</vt:lpstr>
      <vt:lpstr>What will make you successful in psychology…</vt:lpstr>
      <vt:lpstr>During the course you will encounter a number of psychologists who have contributed to psychology</vt:lpstr>
    </vt:vector>
  </TitlesOfParts>
  <Company>Prince Henry's Grammar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psychology?</dc:title>
  <dc:creator>WARD, TC</dc:creator>
  <cp:lastModifiedBy>Ward, T</cp:lastModifiedBy>
  <cp:revision>86</cp:revision>
  <cp:lastPrinted>2017-07-03T13:38:20Z</cp:lastPrinted>
  <dcterms:created xsi:type="dcterms:W3CDTF">2015-02-02T13:41:02Z</dcterms:created>
  <dcterms:modified xsi:type="dcterms:W3CDTF">2025-06-17T11:50:05Z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0x0101006B2E733B3AE7114291E217242D937FC0</vt:lpwstr>
  </property>
</Properties>
</file>