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2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462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961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894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34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268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862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87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863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918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601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208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3A927-8BAA-49A6-BA93-1ADD7E0FCF79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FC21F-0EFC-4C59-9A75-E7ABF03E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856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hyperlink" Target="https://babelzine.co.uk/" TargetMode="External"/><Relationship Id="rId7" Type="http://schemas.openxmlformats.org/officeDocument/2006/relationships/hyperlink" Target="https://www.youtube.com/watch?v=59GMlpAdVok" TargetMode="External"/><Relationship Id="rId2" Type="http://schemas.openxmlformats.org/officeDocument/2006/relationships/hyperlink" Target="https://filestore.aqa.org.uk/resources/english/specifications/AQA-7701-7702-SP-201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5Kvs8SxN8mc" TargetMode="External"/><Relationship Id="rId5" Type="http://schemas.openxmlformats.org/officeDocument/2006/relationships/hyperlink" Target="https://www.youtube.com/channel/UChW511l6HdFLeQEFMcdZB4A/videos" TargetMode="External"/><Relationship Id="rId10" Type="http://schemas.openxmlformats.org/officeDocument/2006/relationships/image" Target="../media/image3.jpeg"/><Relationship Id="rId4" Type="http://schemas.openxmlformats.org/officeDocument/2006/relationships/hyperlink" Target="https://www.englishandmedia.co.uk/" TargetMode="External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A-Level English </a:t>
            </a:r>
            <a:r>
              <a:rPr lang="en-GB" b="1" u="sng" dirty="0"/>
              <a:t>Language</a:t>
            </a:r>
            <a:r>
              <a:rPr lang="en-GB" dirty="0"/>
              <a:t> Bridging Work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1719AE-84D9-400C-8B07-674986E134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154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966166" cy="1325563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/>
              <a:t>English Language – A-Level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8331926" cy="474499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course is focused on Language Diversity, Change and Acquisition.</a:t>
            </a:r>
          </a:p>
          <a:p>
            <a:r>
              <a:rPr lang="en-GB" dirty="0"/>
              <a:t>The key areas to develop an understanding on are: Language Diversity – why and how we use language because of our different gender, age, class, region, interests, occupation etc. We will focus on this primarily in Year 12.</a:t>
            </a:r>
          </a:p>
          <a:p>
            <a:r>
              <a:rPr lang="en-GB" dirty="0"/>
              <a:t>In Year 13, we will focus on Language Change – how the English language has evolved since 1700 and current factors affecting it such as technology, political correctness, Americanisms, slang.</a:t>
            </a:r>
          </a:p>
          <a:p>
            <a:r>
              <a:rPr lang="en-GB" dirty="0"/>
              <a:t>You can use the links on the next slide to do some </a:t>
            </a:r>
            <a:r>
              <a:rPr lang="en-GB"/>
              <a:t>background reading.</a:t>
            </a:r>
            <a:endParaRPr lang="en-GB" dirty="0"/>
          </a:p>
        </p:txBody>
      </p:sp>
      <p:pic>
        <p:nvPicPr>
          <p:cNvPr id="1026" name="Picture 2" descr="UK Visa Applications and Meeting the English Language Requirement - OTS  Solicito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30" y="623843"/>
            <a:ext cx="2669586" cy="177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at will the English language be like in 100 years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30" y="2574000"/>
            <a:ext cx="2669586" cy="178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w many words are in the English language? | English Liv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30" y="4526079"/>
            <a:ext cx="2669586" cy="18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3040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966166" cy="1325563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/>
              <a:t>English Language – A-Level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8331926" cy="4744992"/>
          </a:xfrm>
        </p:spPr>
        <p:txBody>
          <a:bodyPr>
            <a:normAutofit fontScale="47500" lnSpcReduction="20000"/>
          </a:bodyPr>
          <a:lstStyle/>
          <a:p>
            <a:r>
              <a:rPr lang="en-GB" sz="5500" b="1" dirty="0">
                <a:solidFill>
                  <a:srgbClr val="FF0000"/>
                </a:solidFill>
              </a:rPr>
              <a:t>Specification</a:t>
            </a:r>
            <a:r>
              <a:rPr lang="en-GB" sz="3600" dirty="0">
                <a:solidFill>
                  <a:srgbClr val="FF0000"/>
                </a:solidFill>
              </a:rPr>
              <a:t> (what does the course look like?)</a:t>
            </a:r>
            <a:r>
              <a:rPr lang="en-GB" sz="3600" dirty="0"/>
              <a:t>: </a:t>
            </a:r>
            <a:r>
              <a:rPr lang="en-GB" dirty="0">
                <a:hlinkClick r:id="rId2"/>
              </a:rPr>
              <a:t>https://filestore.aqa.org.uk/resources/english/specifications/AQA-7701-7702-SP-2015.PDF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sz="5500" b="1" dirty="0">
                <a:solidFill>
                  <a:schemeClr val="accent2">
                    <a:lumMod val="75000"/>
                  </a:schemeClr>
                </a:solidFill>
              </a:rPr>
              <a:t>Babel magazine 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(Language and linguistics online magazine)</a:t>
            </a:r>
            <a:r>
              <a:rPr lang="en-GB" dirty="0"/>
              <a:t>: </a:t>
            </a:r>
            <a:r>
              <a:rPr lang="en-GB" dirty="0">
                <a:hlinkClick r:id="rId3"/>
              </a:rPr>
              <a:t>https://babelzine.co.uk/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Username: </a:t>
            </a:r>
            <a:r>
              <a:rPr lang="en-GB" b="1" dirty="0"/>
              <a:t>Prince Henry</a:t>
            </a:r>
            <a:r>
              <a:rPr lang="en-GB" dirty="0"/>
              <a:t> </a:t>
            </a:r>
          </a:p>
          <a:p>
            <a:pPr lvl="1"/>
            <a:r>
              <a:rPr lang="en-GB" dirty="0"/>
              <a:t>Login: </a:t>
            </a:r>
            <a:r>
              <a:rPr lang="en-GB" b="1" dirty="0"/>
              <a:t>Archive</a:t>
            </a:r>
            <a:endParaRPr lang="en-GB" dirty="0"/>
          </a:p>
          <a:p>
            <a:pPr lvl="1"/>
            <a:endParaRPr lang="en-GB" dirty="0"/>
          </a:p>
          <a:p>
            <a:r>
              <a:rPr lang="en-GB" sz="5500" b="1" dirty="0">
                <a:solidFill>
                  <a:srgbClr val="00B050"/>
                </a:solidFill>
              </a:rPr>
              <a:t>E-Mag link and login </a:t>
            </a:r>
            <a:r>
              <a:rPr lang="en-GB" dirty="0">
                <a:solidFill>
                  <a:srgbClr val="00B050"/>
                </a:solidFill>
              </a:rPr>
              <a:t>(Language and linguistics online magazine)</a:t>
            </a:r>
            <a:r>
              <a:rPr lang="en-GB" dirty="0"/>
              <a:t>: </a:t>
            </a:r>
            <a:r>
              <a:rPr lang="en-GB" dirty="0">
                <a:hlinkClick r:id="rId4"/>
              </a:rPr>
              <a:t>https://www.englishandmedia.co.uk/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Username: </a:t>
            </a:r>
            <a:r>
              <a:rPr lang="en-GB" b="1" dirty="0" err="1"/>
              <a:t>Englishotley</a:t>
            </a:r>
            <a:endParaRPr lang="en-GB" dirty="0"/>
          </a:p>
          <a:p>
            <a:pPr lvl="1"/>
            <a:r>
              <a:rPr lang="en-GB" dirty="0"/>
              <a:t>Password: </a:t>
            </a:r>
            <a:r>
              <a:rPr lang="en-GB" b="1" dirty="0" err="1"/>
              <a:t>phgsenglish</a:t>
            </a:r>
            <a:endParaRPr lang="en-GB" dirty="0"/>
          </a:p>
          <a:p>
            <a:pPr lvl="1"/>
            <a:endParaRPr lang="en-GB" dirty="0"/>
          </a:p>
          <a:p>
            <a:r>
              <a:rPr lang="en-GB" sz="5500" b="1" dirty="0">
                <a:solidFill>
                  <a:srgbClr val="0070C0"/>
                </a:solidFill>
              </a:rPr>
              <a:t>Paul Heston </a:t>
            </a:r>
            <a:r>
              <a:rPr lang="en-GB" dirty="0">
                <a:solidFill>
                  <a:srgbClr val="0070C0"/>
                </a:solidFill>
              </a:rPr>
              <a:t>(English A-Level Language teacher delivery course content)</a:t>
            </a:r>
            <a:r>
              <a:rPr lang="en-GB" dirty="0"/>
              <a:t>: </a:t>
            </a:r>
            <a:r>
              <a:rPr lang="en-GB" dirty="0">
                <a:hlinkClick r:id="rId5"/>
              </a:rPr>
              <a:t>https://www.youtube.com/channel/UChW511l6HdFLeQEFMcdZB4A/videos</a:t>
            </a:r>
            <a:endParaRPr lang="en-GB" dirty="0"/>
          </a:p>
          <a:p>
            <a:endParaRPr lang="en-GB" dirty="0"/>
          </a:p>
          <a:p>
            <a:r>
              <a:rPr lang="en-GB" sz="5500" b="1" dirty="0">
                <a:solidFill>
                  <a:srgbClr val="7030A0"/>
                </a:solidFill>
              </a:rPr>
              <a:t>David Crystal </a:t>
            </a:r>
            <a:r>
              <a:rPr lang="en-GB" dirty="0">
                <a:solidFill>
                  <a:srgbClr val="7030A0"/>
                </a:solidFill>
              </a:rPr>
              <a:t>(English Language guru!)</a:t>
            </a:r>
            <a:r>
              <a:rPr lang="en-GB" b="1" dirty="0">
                <a:solidFill>
                  <a:srgbClr val="7030A0"/>
                </a:solidFill>
              </a:rPr>
              <a:t>: </a:t>
            </a:r>
            <a:r>
              <a:rPr lang="en-GB" dirty="0">
                <a:hlinkClick r:id="rId6"/>
              </a:rPr>
              <a:t>https://www.youtube.com/watch?v=5Kvs8SxN8mc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>
                <a:hlinkClick r:id="rId7"/>
              </a:rPr>
              <a:t>https://www.youtube.com/watch?v=59GMlpAdVok</a:t>
            </a:r>
            <a:r>
              <a:rPr lang="en-GB" dirty="0"/>
              <a:t> </a:t>
            </a:r>
          </a:p>
        </p:txBody>
      </p:sp>
      <p:pic>
        <p:nvPicPr>
          <p:cNvPr id="1026" name="Picture 2" descr="UK Visa Applications and Meeting the English Language Requirement - OTS  Solicitor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30" y="623843"/>
            <a:ext cx="2669586" cy="177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at will the English language be like in 100 years?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30" y="2574000"/>
            <a:ext cx="2669586" cy="178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w many words are in the English language? | English Liv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30" y="4526079"/>
            <a:ext cx="2669586" cy="18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055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de6a17c-bd4d-4f3a-af86-ed5b9036999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A5F01426056842846AEA980826AD69" ma:contentTypeVersion="17" ma:contentTypeDescription="Create a new document." ma:contentTypeScope="" ma:versionID="27e221cb03f3a4b733067c8a440b2b71">
  <xsd:schema xmlns:xsd="http://www.w3.org/2001/XMLSchema" xmlns:xs="http://www.w3.org/2001/XMLSchema" xmlns:p="http://schemas.microsoft.com/office/2006/metadata/properties" xmlns:ns3="6de6a17c-bd4d-4f3a-af86-ed5b90369990" xmlns:ns4="a8ed127d-7cb2-4088-ba11-d01b65d3f29d" targetNamespace="http://schemas.microsoft.com/office/2006/metadata/properties" ma:root="true" ma:fieldsID="c5f26f66788ef35b63d9e6a5ac21c96f" ns3:_="" ns4:_="">
    <xsd:import namespace="6de6a17c-bd4d-4f3a-af86-ed5b90369990"/>
    <xsd:import namespace="a8ed127d-7cb2-4088-ba11-d01b65d3f29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LengthInSecond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e6a17c-bd4d-4f3a-af86-ed5b903699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ed127d-7cb2-4088-ba11-d01b65d3f29d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48E7F5-8737-4AA3-9FC3-E5924D06329F}">
  <ds:schemaRefs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a8ed127d-7cb2-4088-ba11-d01b65d3f29d"/>
    <ds:schemaRef ds:uri="http://schemas.microsoft.com/office/infopath/2007/PartnerControls"/>
    <ds:schemaRef ds:uri="6de6a17c-bd4d-4f3a-af86-ed5b90369990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9B29D52-91E0-4D5D-A94C-98BBFCC3A3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F43612-9F94-43BA-B4F3-9BEF7A7CBA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e6a17c-bd4d-4f3a-af86-ed5b90369990"/>
    <ds:schemaRef ds:uri="a8ed127d-7cb2-4088-ba11-d01b65d3f2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262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A-Level English Language Bridging Work</vt:lpstr>
      <vt:lpstr>English Language – A-Level</vt:lpstr>
      <vt:lpstr>English Language – A-Level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Bridging work</dc:title>
  <dc:creator>Sparkes, J</dc:creator>
  <cp:lastModifiedBy>Howard, M</cp:lastModifiedBy>
  <cp:revision>12</cp:revision>
  <dcterms:created xsi:type="dcterms:W3CDTF">2022-06-15T10:57:30Z</dcterms:created>
  <dcterms:modified xsi:type="dcterms:W3CDTF">2025-06-10T06:57:42Z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0x01010006A5F01426056842846AEA980826AD69</vt:lpwstr>
  </property>
  <property fmtid="{D5CDD505-2E9C-101B-9397-08002B2CF9AE}" pid="3" name="MediaServiceImageTags">
    <vt:lpwstr/>
  </property>
</Properties>
</file>