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13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sldIdLst>
    <p:sldId id="281" r:id="rId2"/>
    <p:sldId id="282" r:id="rId3"/>
    <p:sldId id="296" r:id="rId4"/>
    <p:sldId id="305" r:id="rId5"/>
    <p:sldId id="306" r:id="rId6"/>
    <p:sldId id="307" r:id="rId7"/>
    <p:sldId id="308" r:id="rId8"/>
    <p:sldId id="309" r:id="rId9"/>
    <p:sldId id="311" r:id="rId10"/>
    <p:sldId id="312" r:id="rId11"/>
    <p:sldId id="313" r:id="rId12"/>
    <p:sldId id="314" r:id="rId13"/>
    <p:sldId id="310" r:id="rId14"/>
    <p:sldId id="315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1380" y="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468FFF-530D-47F6-9599-1DD39B4DB544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B03243-9350-43A6-806D-875D8054F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428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1D149-ADEA-433D-AC45-DB265494118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141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1D149-ADEA-433D-AC45-DB265494118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054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076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713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418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023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47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32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0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474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166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84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998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368300" y="1044575"/>
            <a:ext cx="8418513" cy="1046163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aseline="0">
                <a:solidFill>
                  <a:srgbClr val="E75306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Title 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3100" kern="1100" spc="-50" dirty="0">
                <a:solidFill>
                  <a:srgbClr val="F7B385"/>
                </a:solidFill>
                <a:latin typeface="Gotham Rounded Book"/>
                <a:cs typeface="Gotham Rounded Book"/>
              </a:rPr>
              <a:t>Title 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sz="3100" kern="1100" spc="-50" dirty="0">
              <a:solidFill>
                <a:srgbClr val="F7B385"/>
              </a:solidFill>
              <a:latin typeface="Gotham Rounded Book"/>
              <a:cs typeface="Gotham Rounded Book"/>
            </a:endParaRPr>
          </a:p>
        </p:txBody>
      </p:sp>
    </p:spTree>
    <p:extLst>
      <p:ext uri="{BB962C8B-B14F-4D97-AF65-F5344CB8AC3E}">
        <p14:creationId xmlns:p14="http://schemas.microsoft.com/office/powerpoint/2010/main" val="2962588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9941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1543794" y="195779"/>
            <a:ext cx="7409112" cy="890648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Overview</a:t>
            </a:r>
            <a:r>
              <a:rPr lang="es-ES" sz="2800" dirty="0">
                <a:solidFill>
                  <a:schemeClr val="bg1"/>
                </a:solidFill>
              </a:rPr>
              <a:t> of </a:t>
            </a:r>
            <a:r>
              <a:rPr lang="en-GB" sz="2800" dirty="0">
                <a:solidFill>
                  <a:schemeClr val="bg1"/>
                </a:solidFill>
              </a:rPr>
              <a:t>Examination</a:t>
            </a:r>
            <a:r>
              <a:rPr lang="es-ES" sz="2800" dirty="0">
                <a:solidFill>
                  <a:schemeClr val="bg1"/>
                </a:solidFill>
              </a:rPr>
              <a:t> </a:t>
            </a:r>
            <a:r>
              <a:rPr lang="en-GB" sz="2800" dirty="0">
                <a:solidFill>
                  <a:schemeClr val="bg1"/>
                </a:solidFill>
              </a:rPr>
              <a:t>Components</a:t>
            </a:r>
            <a:r>
              <a:rPr lang="es-ES" sz="28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3" name="Rectangle 2"/>
          <p:cNvSpPr/>
          <p:nvPr/>
        </p:nvSpPr>
        <p:spPr>
          <a:xfrm>
            <a:off x="581891" y="2274838"/>
            <a:ext cx="62761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endParaRPr lang="es-E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61173" y="1086428"/>
          <a:ext cx="8328972" cy="50189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1644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4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8079"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dirty="0" err="1">
                          <a:solidFill>
                            <a:srgbClr val="002060"/>
                          </a:solidFill>
                        </a:rPr>
                        <a:t>Paper</a:t>
                      </a:r>
                      <a:r>
                        <a:rPr lang="es-ES" sz="1800" dirty="0">
                          <a:solidFill>
                            <a:srgbClr val="002060"/>
                          </a:solidFill>
                        </a:rPr>
                        <a:t> 1:</a:t>
                      </a:r>
                      <a:r>
                        <a:rPr lang="es-ES" sz="1800" baseline="0" dirty="0">
                          <a:solidFill>
                            <a:srgbClr val="002060"/>
                          </a:solidFill>
                        </a:rPr>
                        <a:t> Media </a:t>
                      </a:r>
                      <a:r>
                        <a:rPr lang="es-ES" sz="1800" baseline="0" dirty="0" err="1">
                          <a:solidFill>
                            <a:srgbClr val="002060"/>
                          </a:solidFill>
                        </a:rPr>
                        <a:t>Messages</a:t>
                      </a:r>
                      <a:r>
                        <a:rPr lang="es-ES" sz="1800" baseline="0" dirty="0">
                          <a:solidFill>
                            <a:srgbClr val="002060"/>
                          </a:solidFill>
                        </a:rPr>
                        <a:t> 70 </a:t>
                      </a:r>
                      <a:r>
                        <a:rPr lang="es-ES" sz="1800" baseline="0" dirty="0" err="1">
                          <a:solidFill>
                            <a:srgbClr val="002060"/>
                          </a:solidFill>
                        </a:rPr>
                        <a:t>marks</a:t>
                      </a:r>
                      <a:r>
                        <a:rPr lang="es-ES" sz="1800" baseline="0" dirty="0">
                          <a:solidFill>
                            <a:srgbClr val="002060"/>
                          </a:solidFill>
                        </a:rPr>
                        <a:t>  </a:t>
                      </a:r>
                      <a:r>
                        <a:rPr lang="en-GB" sz="1800" u="none" strike="noStrike" kern="1200" baseline="0" dirty="0">
                          <a:solidFill>
                            <a:srgbClr val="002060"/>
                          </a:solidFill>
                        </a:rPr>
                        <a:t>(35%)</a:t>
                      </a:r>
                      <a:endParaRPr lang="en-GB" sz="1800" dirty="0">
                        <a:solidFill>
                          <a:srgbClr val="002060"/>
                        </a:solidFill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</a:rPr>
                        <a:t>Written examination: 2 hours</a:t>
                      </a:r>
                      <a:endParaRPr lang="en-GB" sz="18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087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kern="1200" dirty="0">
                        <a:effectLst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kern="1200" dirty="0">
                          <a:effectLst/>
                        </a:rPr>
                        <a:t> 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A: News and Online Media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NEWS IN THE UK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CASE STUDY OF THE GUARDIAN AND THE MAIL AND THEIR WEBSITES </a:t>
                      </a:r>
                    </a:p>
                    <a:p>
                      <a:endParaRPr lang="en-GB" dirty="0"/>
                    </a:p>
                    <a:p>
                      <a:endParaRPr lang="en-GB" sz="1800" kern="12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B: Media Language and Representation </a:t>
                      </a: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Magazines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Advertising and marketing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Music videos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6714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1543794" y="195779"/>
            <a:ext cx="7409112" cy="890648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Overview</a:t>
            </a:r>
            <a:r>
              <a:rPr lang="es-ES" sz="2800" dirty="0">
                <a:solidFill>
                  <a:schemeClr val="bg1"/>
                </a:solidFill>
              </a:rPr>
              <a:t> of </a:t>
            </a:r>
            <a:r>
              <a:rPr lang="en-GB" sz="2800" dirty="0">
                <a:solidFill>
                  <a:schemeClr val="bg1"/>
                </a:solidFill>
              </a:rPr>
              <a:t>Examination</a:t>
            </a:r>
            <a:r>
              <a:rPr lang="es-ES" sz="2800" dirty="0">
                <a:solidFill>
                  <a:schemeClr val="bg1"/>
                </a:solidFill>
              </a:rPr>
              <a:t> </a:t>
            </a:r>
            <a:r>
              <a:rPr lang="en-GB" sz="2800" dirty="0">
                <a:solidFill>
                  <a:schemeClr val="bg1"/>
                </a:solidFill>
              </a:rPr>
              <a:t>Components</a:t>
            </a:r>
            <a:r>
              <a:rPr lang="es-ES" sz="28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3" name="Rectangle 2"/>
          <p:cNvSpPr/>
          <p:nvPr/>
        </p:nvSpPr>
        <p:spPr>
          <a:xfrm>
            <a:off x="581891" y="2274838"/>
            <a:ext cx="62761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endParaRPr lang="es-E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61173" y="1086428"/>
          <a:ext cx="8328972" cy="402532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1644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4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1087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dirty="0" err="1">
                          <a:solidFill>
                            <a:srgbClr val="002060"/>
                          </a:solidFill>
                        </a:rPr>
                        <a:t>Paper</a:t>
                      </a:r>
                      <a:r>
                        <a:rPr lang="es-ES" sz="1800" dirty="0">
                          <a:solidFill>
                            <a:srgbClr val="002060"/>
                          </a:solidFill>
                        </a:rPr>
                        <a:t> 2:</a:t>
                      </a:r>
                      <a:r>
                        <a:rPr lang="en-GB" sz="1800" b="1" kern="1200" dirty="0">
                          <a:solidFill>
                            <a:schemeClr val="accent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Evolving Media 70 marks  (35%)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accent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Written examination: 2 hours </a:t>
                      </a:r>
                      <a:endParaRPr lang="en-GB" sz="18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85249">
                <a:tc>
                  <a:txBody>
                    <a:bodyPr/>
                    <a:lstStyle/>
                    <a:p>
                      <a:endParaRPr lang="en-GB" sz="1800" b="1" kern="1200" dirty="0">
                        <a:effectLst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A: Media Industries and Audiences </a:t>
                      </a:r>
                      <a:endParaRPr lang="en-GB" dirty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Radio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Video games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Film marketing </a:t>
                      </a:r>
                    </a:p>
                    <a:p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B: Long Form Television Drama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1 ENGLISH LANGUAGE TV DRAMA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1 NON ENGLISH LANGUAGE TV DRAMA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6507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Making Media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NEA</a:t>
            </a:r>
          </a:p>
          <a:p>
            <a:r>
              <a:rPr lang="en-GB" dirty="0"/>
              <a:t>30%</a:t>
            </a:r>
          </a:p>
          <a:p>
            <a:r>
              <a:rPr lang="en-GB" dirty="0"/>
              <a:t>Non assessed research notes </a:t>
            </a:r>
          </a:p>
          <a:p>
            <a:r>
              <a:rPr lang="en-GB" dirty="0"/>
              <a:t>Statement of intent </a:t>
            </a:r>
          </a:p>
          <a:p>
            <a:r>
              <a:rPr lang="en-GB" dirty="0"/>
              <a:t>Cross media production working to a set brief</a:t>
            </a:r>
          </a:p>
          <a:p>
            <a:r>
              <a:rPr lang="en-GB" dirty="0"/>
              <a:t>Students expected to complete research  and planning tasks even though they are not assessed.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338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 Texts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Adverts </a:t>
            </a:r>
          </a:p>
          <a:p>
            <a:r>
              <a:rPr lang="en-GB" dirty="0"/>
              <a:t>Music videos</a:t>
            </a:r>
          </a:p>
          <a:p>
            <a:r>
              <a:rPr lang="en-GB" dirty="0"/>
              <a:t>Long Form TV drama  - US and European</a:t>
            </a:r>
          </a:p>
          <a:p>
            <a:r>
              <a:rPr lang="en-GB" dirty="0"/>
              <a:t>Film marketing – Disney film posters</a:t>
            </a:r>
          </a:p>
          <a:p>
            <a:r>
              <a:rPr lang="en-GB" dirty="0"/>
              <a:t>Game – marketing and online presence</a:t>
            </a:r>
          </a:p>
          <a:p>
            <a:r>
              <a:rPr lang="en-GB" dirty="0"/>
              <a:t>Newspapers</a:t>
            </a:r>
          </a:p>
          <a:p>
            <a:r>
              <a:rPr lang="en-GB" dirty="0"/>
              <a:t>Magazines </a:t>
            </a:r>
          </a:p>
          <a:p>
            <a:r>
              <a:rPr lang="en-GB" dirty="0"/>
              <a:t>Radio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0078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prepare for A level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Push yourself out of your comfort zone </a:t>
            </a:r>
          </a:p>
          <a:p>
            <a:r>
              <a:rPr lang="en-GB" dirty="0"/>
              <a:t>Stop watching/ consuming  and start analysing </a:t>
            </a:r>
          </a:p>
          <a:p>
            <a:r>
              <a:rPr lang="en-GB" dirty="0"/>
              <a:t>Reading list </a:t>
            </a:r>
          </a:p>
        </p:txBody>
      </p:sp>
    </p:spTree>
    <p:extLst>
      <p:ext uri="{BB962C8B-B14F-4D97-AF65-F5344CB8AC3E}">
        <p14:creationId xmlns:p14="http://schemas.microsoft.com/office/powerpoint/2010/main" val="409594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News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Look at a range of newspaper front pages – regularly </a:t>
            </a:r>
          </a:p>
          <a:p>
            <a:r>
              <a:rPr lang="en-GB" dirty="0"/>
              <a:t>You can find the front pages from all newspapers on the BBC News website every morning </a:t>
            </a:r>
          </a:p>
          <a:p>
            <a:r>
              <a:rPr lang="en-GB" dirty="0"/>
              <a:t>Look at news website </a:t>
            </a:r>
          </a:p>
          <a:p>
            <a:r>
              <a:rPr lang="en-GB" dirty="0"/>
              <a:t>SPECIAL FOCUS ON THE GUARDIAN AND THE DAILY MAIL </a:t>
            </a:r>
          </a:p>
          <a:p>
            <a:r>
              <a:rPr lang="en-GB" dirty="0"/>
              <a:t>Look at the kinds of stories each paper is featuring – ask yourself why. Think about the political stance of each newspaper </a:t>
            </a:r>
          </a:p>
        </p:txBody>
      </p:sp>
    </p:spTree>
    <p:extLst>
      <p:ext uri="{BB962C8B-B14F-4D97-AF65-F5344CB8AC3E}">
        <p14:creationId xmlns:p14="http://schemas.microsoft.com/office/powerpoint/2010/main" val="2112032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Long form TV Drama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Watch a range of Crime dramas – UK  and US but also find some European crime dramas ( these may involve using subtitles) </a:t>
            </a:r>
          </a:p>
          <a:p>
            <a:r>
              <a:rPr lang="en-GB" dirty="0" err="1"/>
              <a:t>Borgen</a:t>
            </a:r>
            <a:r>
              <a:rPr lang="en-GB" dirty="0"/>
              <a:t> / The Tunnel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169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Magazines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Big Issue </a:t>
            </a:r>
          </a:p>
          <a:p>
            <a:r>
              <a:rPr lang="en-GB" dirty="0"/>
              <a:t>Invest £4.00 – help a homeless person </a:t>
            </a:r>
          </a:p>
          <a:p>
            <a:r>
              <a:rPr lang="en-GB" dirty="0"/>
              <a:t>Look at front covers </a:t>
            </a:r>
          </a:p>
        </p:txBody>
      </p:sp>
    </p:spTree>
    <p:extLst>
      <p:ext uri="{BB962C8B-B14F-4D97-AF65-F5344CB8AC3E}">
        <p14:creationId xmlns:p14="http://schemas.microsoft.com/office/powerpoint/2010/main" val="868139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ECD41-006D-4EB8-AA4D-329412D49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Advertising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ADA89-3FDA-417F-A0DD-ED0C70ED44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Pay attention to print ads in magazines or online  - </a:t>
            </a:r>
          </a:p>
          <a:p>
            <a:r>
              <a:rPr lang="en-GB" dirty="0"/>
              <a:t>Men’s grooming products</a:t>
            </a:r>
          </a:p>
          <a:p>
            <a:r>
              <a:rPr lang="en-GB" dirty="0"/>
              <a:t>Homeless charities</a:t>
            </a:r>
          </a:p>
          <a:p>
            <a:r>
              <a:rPr lang="en-GB" dirty="0"/>
              <a:t>Sports drinks </a:t>
            </a:r>
          </a:p>
        </p:txBody>
      </p:sp>
    </p:spTree>
    <p:extLst>
      <p:ext uri="{BB962C8B-B14F-4D97-AF65-F5344CB8AC3E}">
        <p14:creationId xmlns:p14="http://schemas.microsoft.com/office/powerpoint/2010/main" val="1814575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7DBB2-9E84-46AA-B546-616F30160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Video Games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AD446-5BF3-4D40-9724-76336C9B33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Minecraft – look at how it is marketed </a:t>
            </a:r>
          </a:p>
          <a:p>
            <a:r>
              <a:rPr lang="en-GB" dirty="0"/>
              <a:t>How are Microsoft using it to generate revenue ? </a:t>
            </a:r>
          </a:p>
        </p:txBody>
      </p:sp>
    </p:spTree>
    <p:extLst>
      <p:ext uri="{BB962C8B-B14F-4D97-AF65-F5344CB8AC3E}">
        <p14:creationId xmlns:p14="http://schemas.microsoft.com/office/powerpoint/2010/main" val="2721004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FD809-22F9-4E4F-942A-B97CE4D56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Radio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63FCC-0BDC-4B5F-B340-4704CA84ED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Listen to Radio One – breakfast show </a:t>
            </a:r>
          </a:p>
        </p:txBody>
      </p:sp>
    </p:spTree>
    <p:extLst>
      <p:ext uri="{BB962C8B-B14F-4D97-AF65-F5344CB8AC3E}">
        <p14:creationId xmlns:p14="http://schemas.microsoft.com/office/powerpoint/2010/main" val="579976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3849A-830A-43C7-9F16-E8695F86D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Music Video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18436-186A-483E-AA52-14A9B15F04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Spend some time watching a range of music videos from a range of genre s – not just the music genres that you like </a:t>
            </a:r>
          </a:p>
          <a:p>
            <a:r>
              <a:rPr lang="en-GB" dirty="0"/>
              <a:t>Think about the codes and conventions of music video </a:t>
            </a:r>
          </a:p>
        </p:txBody>
      </p:sp>
    </p:spTree>
    <p:extLst>
      <p:ext uri="{BB962C8B-B14F-4D97-AF65-F5344CB8AC3E}">
        <p14:creationId xmlns:p14="http://schemas.microsoft.com/office/powerpoint/2010/main" val="24788875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6"/>
                </a:solidFill>
              </a:rPr>
              <a:t>Generally be aware of what is happening in the media industry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Microsoft takeover of Activision Blizzard for $71 billion </a:t>
            </a:r>
          </a:p>
          <a:p>
            <a:r>
              <a:rPr lang="en-GB" dirty="0"/>
              <a:t>Disney loosing money on Disney+ streaming service </a:t>
            </a:r>
          </a:p>
          <a:p>
            <a:r>
              <a:rPr lang="en-GB" dirty="0"/>
              <a:t>Elon Musk and the changes he is making to Twitter  - Meta launching Threads </a:t>
            </a:r>
          </a:p>
          <a:p>
            <a:r>
              <a:rPr lang="en-GB" dirty="0"/>
              <a:t>The Telegraph for sale – who will buy it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9184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DA99F-9FDB-4B4B-832C-F299E4F88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DF01E-7F7B-4F98-BDA2-18DCE458D7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Large A4 folder for media notes </a:t>
            </a:r>
          </a:p>
          <a:p>
            <a:r>
              <a:rPr lang="en-GB" dirty="0"/>
              <a:t>For coursework you will need a Class10 16gb SD card </a:t>
            </a:r>
          </a:p>
          <a:p>
            <a:r>
              <a:rPr lang="en-GB" dirty="0"/>
              <a:t>Highlighters</a:t>
            </a:r>
          </a:p>
          <a:p>
            <a:r>
              <a:rPr lang="en-GB" dirty="0"/>
              <a:t>Coloured biros – for colour coding notes </a:t>
            </a:r>
          </a:p>
        </p:txBody>
      </p:sp>
    </p:spTree>
    <p:extLst>
      <p:ext uri="{BB962C8B-B14F-4D97-AF65-F5344CB8AC3E}">
        <p14:creationId xmlns:p14="http://schemas.microsoft.com/office/powerpoint/2010/main" val="1761925740"/>
      </p:ext>
    </p:extLst>
  </p:cSld>
  <p:clrMapOvr>
    <a:masterClrMapping/>
  </p:clrMapOvr>
</p:sld>
</file>

<file path=ppt/theme/theme1.xml><?xml version="1.0" encoding="utf-8"?>
<a:theme xmlns:a="http://schemas.openxmlformats.org/drawingml/2006/main" name="sian ">
  <a:themeElements>
    <a:clrScheme name="Custom 6">
      <a:dk1>
        <a:srgbClr val="8000FF"/>
      </a:dk1>
      <a:lt1>
        <a:srgbClr val="7A3D9A"/>
      </a:lt1>
      <a:dk2>
        <a:srgbClr val="C8C2FF"/>
      </a:dk2>
      <a:lt2>
        <a:srgbClr val="EEA0D9"/>
      </a:lt2>
      <a:accent1>
        <a:srgbClr val="BA5199"/>
      </a:accent1>
      <a:accent2>
        <a:srgbClr val="7C479C"/>
      </a:accent2>
      <a:accent3>
        <a:srgbClr val="A23A9F"/>
      </a:accent3>
      <a:accent4>
        <a:srgbClr val="570074"/>
      </a:accent4>
      <a:accent5>
        <a:srgbClr val="800080"/>
      </a:accent5>
      <a:accent6>
        <a:srgbClr val="FF0080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Props1.xml><?xml version="1.0" encoding="utf-8"?>
<ds:datastoreItem xmlns:ds="http://schemas.openxmlformats.org/officeDocument/2006/customXml" ds:itemID="{AF3A61A6-14C3-4753-9EAE-CD51801235AC}"/>
</file>

<file path=customXml/itemProps2.xml><?xml version="1.0" encoding="utf-8"?>
<ds:datastoreItem xmlns:ds="http://schemas.openxmlformats.org/officeDocument/2006/customXml" ds:itemID="{0D1FFECF-C323-4110-87F8-6FBD7E3F9867}"/>
</file>

<file path=customXml/itemProps3.xml><?xml version="1.0" encoding="utf-8"?>
<ds:datastoreItem xmlns:ds="http://schemas.openxmlformats.org/officeDocument/2006/customXml" ds:itemID="{155F617D-8B46-49E8-AB00-3C568F1E3E01}"/>
</file>

<file path=docProps/app.xml><?xml version="1.0" encoding="utf-8"?>
<Properties xmlns="http://schemas.openxmlformats.org/officeDocument/2006/extended-properties" xmlns:vt="http://schemas.openxmlformats.org/officeDocument/2006/docPropsVTypes">
  <Template>sian .thmx</Template>
  <TotalTime>1119</TotalTime>
  <Words>461</Words>
  <Application>Microsoft Office PowerPoint</Application>
  <PresentationFormat>On-screen Show (4:3)</PresentationFormat>
  <Paragraphs>84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Gotham Rounded Book</vt:lpstr>
      <vt:lpstr>sian </vt:lpstr>
      <vt:lpstr>PowerPoint Presentation</vt:lpstr>
      <vt:lpstr>PowerPoint Presentation</vt:lpstr>
      <vt:lpstr>Making Media  </vt:lpstr>
      <vt:lpstr>Set Texts </vt:lpstr>
      <vt:lpstr>How to prepare for A level </vt:lpstr>
      <vt:lpstr>News</vt:lpstr>
      <vt:lpstr>Long form TV Drama</vt:lpstr>
      <vt:lpstr>Magazines </vt:lpstr>
      <vt:lpstr>Advertising </vt:lpstr>
      <vt:lpstr>Video Games</vt:lpstr>
      <vt:lpstr>Radio </vt:lpstr>
      <vt:lpstr>Music Video </vt:lpstr>
      <vt:lpstr>Generally be aware of what is happening in the media industry </vt:lpstr>
      <vt:lpstr>Equipment</vt:lpstr>
    </vt:vector>
  </TitlesOfParts>
  <Company>Prince Henry's Grammar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A2 Media Studies</dc:title>
  <dc:creator>Sian Ellis</dc:creator>
  <cp:lastModifiedBy>Ellis, S</cp:lastModifiedBy>
  <cp:revision>38</cp:revision>
  <dcterms:created xsi:type="dcterms:W3CDTF">2017-09-04T18:45:45Z</dcterms:created>
  <dcterms:modified xsi:type="dcterms:W3CDTF">2023-07-10T07:51:04Z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</Properties>
</file>