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4A3039-0671-F770-335F-D5976D9ADB28}" v="160" dt="2022-07-11T13:39:02.876"/>
    <p1510:client id="{C3DEB345-93FD-4680-9515-4E9A7F66DB20}" v="40" dt="2022-07-11T13:25:18.6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ince, HM" userId="S::peh@princehenrys.co.uk::739ae232-a55c-4a19-9a28-587d282029e1" providerId="AD" clId="Web-{864A3039-0671-F770-335F-D5976D9ADB28}"/>
    <pc:docChg chg="modSld">
      <pc:chgData name="Prince, HM" userId="S::peh@princehenrys.co.uk::739ae232-a55c-4a19-9a28-587d282029e1" providerId="AD" clId="Web-{864A3039-0671-F770-335F-D5976D9ADB28}" dt="2022-07-11T13:39:00.360" v="116" actId="20577"/>
      <pc:docMkLst>
        <pc:docMk/>
      </pc:docMkLst>
      <pc:sldChg chg="addSp delSp modSp">
        <pc:chgData name="Prince, HM" userId="S::peh@princehenrys.co.uk::739ae232-a55c-4a19-9a28-587d282029e1" providerId="AD" clId="Web-{864A3039-0671-F770-335F-D5976D9ADB28}" dt="2022-07-11T13:39:00.360" v="116" actId="20577"/>
        <pc:sldMkLst>
          <pc:docMk/>
          <pc:sldMk cId="1349425199" sldId="257"/>
        </pc:sldMkLst>
        <pc:spChg chg="add mod">
          <ac:chgData name="Prince, HM" userId="S::peh@princehenrys.co.uk::739ae232-a55c-4a19-9a28-587d282029e1" providerId="AD" clId="Web-{864A3039-0671-F770-335F-D5976D9ADB28}" dt="2022-07-11T13:36:00.473" v="78"/>
          <ac:spMkLst>
            <pc:docMk/>
            <pc:sldMk cId="1349425199" sldId="257"/>
            <ac:spMk id="5" creationId="{558BE53F-E615-7A19-7327-3F843364FA59}"/>
          </ac:spMkLst>
        </pc:spChg>
        <pc:spChg chg="add mod">
          <ac:chgData name="Prince, HM" userId="S::peh@princehenrys.co.uk::739ae232-a55c-4a19-9a28-587d282029e1" providerId="AD" clId="Web-{864A3039-0671-F770-335F-D5976D9ADB28}" dt="2022-07-11T13:39:00.360" v="116" actId="20577"/>
          <ac:spMkLst>
            <pc:docMk/>
            <pc:sldMk cId="1349425199" sldId="257"/>
            <ac:spMk id="6" creationId="{BA0FEB6A-3E72-7C3C-C349-6CF4ECF72156}"/>
          </ac:spMkLst>
        </pc:spChg>
        <pc:spChg chg="add mod">
          <ac:chgData name="Prince, HM" userId="S::peh@princehenrys.co.uk::739ae232-a55c-4a19-9a28-587d282029e1" providerId="AD" clId="Web-{864A3039-0671-F770-335F-D5976D9ADB28}" dt="2022-07-11T13:36:00.505" v="79"/>
          <ac:spMkLst>
            <pc:docMk/>
            <pc:sldMk cId="1349425199" sldId="257"/>
            <ac:spMk id="7" creationId="{ED8AE8DC-62AB-B71D-4124-6DAECB4125FE}"/>
          </ac:spMkLst>
        </pc:spChg>
        <pc:spChg chg="add mod">
          <ac:chgData name="Prince, HM" userId="S::peh@princehenrys.co.uk::739ae232-a55c-4a19-9a28-587d282029e1" providerId="AD" clId="Web-{864A3039-0671-F770-335F-D5976D9ADB28}" dt="2022-07-11T13:36:22.678" v="81" actId="20577"/>
          <ac:spMkLst>
            <pc:docMk/>
            <pc:sldMk cId="1349425199" sldId="257"/>
            <ac:spMk id="8" creationId="{0A2A0A70-4B35-212C-41AC-3228E1398492}"/>
          </ac:spMkLst>
        </pc:spChg>
        <pc:picChg chg="del">
          <ac:chgData name="Prince, HM" userId="S::peh@princehenrys.co.uk::739ae232-a55c-4a19-9a28-587d282029e1" providerId="AD" clId="Web-{864A3039-0671-F770-335F-D5976D9ADB28}" dt="2022-07-11T13:30:53.047" v="0"/>
          <ac:picMkLst>
            <pc:docMk/>
            <pc:sldMk cId="1349425199" sldId="257"/>
            <ac:picMk id="2" creationId="{19C40E09-5CA9-3DA5-4F59-A5B8DF8BD397}"/>
          </ac:picMkLst>
        </pc:picChg>
        <pc:picChg chg="del">
          <ac:chgData name="Prince, HM" userId="S::peh@princehenrys.co.uk::739ae232-a55c-4a19-9a28-587d282029e1" providerId="AD" clId="Web-{864A3039-0671-F770-335F-D5976D9ADB28}" dt="2022-07-11T13:33:49.996" v="24"/>
          <ac:picMkLst>
            <pc:docMk/>
            <pc:sldMk cId="1349425199" sldId="257"/>
            <ac:picMk id="3" creationId="{57AA2FB1-176F-E58A-695B-8C759AB84C0D}"/>
          </ac:picMkLst>
        </pc:picChg>
        <pc:picChg chg="del">
          <ac:chgData name="Prince, HM" userId="S::peh@princehenrys.co.uk::739ae232-a55c-4a19-9a28-587d282029e1" providerId="AD" clId="Web-{864A3039-0671-F770-335F-D5976D9ADB28}" dt="2022-07-11T13:34:31.686" v="39"/>
          <ac:picMkLst>
            <pc:docMk/>
            <pc:sldMk cId="1349425199" sldId="257"/>
            <ac:picMk id="4" creationId="{97BB3CE5-769D-5AF7-B882-B6FBBCEB2FBE}"/>
          </ac:picMkLst>
        </pc:picChg>
      </pc:sldChg>
      <pc:sldChg chg="addSp delSp modSp">
        <pc:chgData name="Prince, HM" userId="S::peh@princehenrys.co.uk::739ae232-a55c-4a19-9a28-587d282029e1" providerId="AD" clId="Web-{864A3039-0671-F770-335F-D5976D9ADB28}" dt="2022-07-11T13:38:56.579" v="115" actId="20577"/>
        <pc:sldMkLst>
          <pc:docMk/>
          <pc:sldMk cId="2746351915" sldId="258"/>
        </pc:sldMkLst>
        <pc:spChg chg="add mod">
          <ac:chgData name="Prince, HM" userId="S::peh@princehenrys.co.uk::739ae232-a55c-4a19-9a28-587d282029e1" providerId="AD" clId="Web-{864A3039-0671-F770-335F-D5976D9ADB28}" dt="2022-07-11T13:38:09.623" v="103" actId="20577"/>
          <ac:spMkLst>
            <pc:docMk/>
            <pc:sldMk cId="2746351915" sldId="258"/>
            <ac:spMk id="4" creationId="{5D66286A-030F-69CC-7FBE-E0B340497D4A}"/>
          </ac:spMkLst>
        </pc:spChg>
        <pc:spChg chg="add mod">
          <ac:chgData name="Prince, HM" userId="S::peh@princehenrys.co.uk::739ae232-a55c-4a19-9a28-587d282029e1" providerId="AD" clId="Web-{864A3039-0671-F770-335F-D5976D9ADB28}" dt="2022-07-11T13:38:56.579" v="115" actId="20577"/>
          <ac:spMkLst>
            <pc:docMk/>
            <pc:sldMk cId="2746351915" sldId="258"/>
            <ac:spMk id="5" creationId="{4DF10FB7-3093-DFA0-7289-5B3679BC1AE0}"/>
          </ac:spMkLst>
        </pc:spChg>
        <pc:spChg chg="add mod">
          <ac:chgData name="Prince, HM" userId="S::peh@princehenrys.co.uk::739ae232-a55c-4a19-9a28-587d282029e1" providerId="AD" clId="Web-{864A3039-0671-F770-335F-D5976D9ADB28}" dt="2022-07-11T13:38:49.938" v="114" actId="20577"/>
          <ac:spMkLst>
            <pc:docMk/>
            <pc:sldMk cId="2746351915" sldId="258"/>
            <ac:spMk id="6" creationId="{9B720F7F-12FE-326D-54D3-AFA8F4129897}"/>
          </ac:spMkLst>
        </pc:spChg>
        <pc:picChg chg="del">
          <ac:chgData name="Prince, HM" userId="S::peh@princehenrys.co.uk::739ae232-a55c-4a19-9a28-587d282029e1" providerId="AD" clId="Web-{864A3039-0671-F770-335F-D5976D9ADB28}" dt="2022-07-11T13:36:37.960" v="82"/>
          <ac:picMkLst>
            <pc:docMk/>
            <pc:sldMk cId="2746351915" sldId="258"/>
            <ac:picMk id="2" creationId="{F6774C82-12ED-AAC6-A1F7-26C5264D2E4E}"/>
          </ac:picMkLst>
        </pc:picChg>
        <pc:picChg chg="del">
          <ac:chgData name="Prince, HM" userId="S::peh@princehenrys.co.uk::739ae232-a55c-4a19-9a28-587d282029e1" providerId="AD" clId="Web-{864A3039-0671-F770-335F-D5976D9ADB28}" dt="2022-07-11T13:36:38.679" v="83"/>
          <ac:picMkLst>
            <pc:docMk/>
            <pc:sldMk cId="2746351915" sldId="258"/>
            <ac:picMk id="3" creationId="{BBBAAC90-1D95-B77F-C8B3-E15896CC6B5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u="sng" dirty="0">
                <a:cs typeface="Calibri Light"/>
              </a:rPr>
              <a:t>KS5 photography</a:t>
            </a:r>
            <a:endParaRPr lang="en-US">
              <a:cs typeface="Calibri Light" panose="020F030202020403020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Straight Connector 36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38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58BE53F-E615-7A19-7327-3F843364FA59}"/>
              </a:ext>
            </a:extLst>
          </p:cNvPr>
          <p:cNvSpPr txBox="1"/>
          <p:nvPr/>
        </p:nvSpPr>
        <p:spPr>
          <a:xfrm>
            <a:off x="129309" y="775855"/>
            <a:ext cx="4070927" cy="62478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1600" b="1" dirty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  <a:p>
            <a:pPr algn="ctr"/>
            <a:r>
              <a:rPr lang="en-GB" sz="1600" b="1" u="sng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September- October half term</a:t>
            </a:r>
          </a:p>
          <a:p>
            <a:pPr algn="ctr"/>
            <a:r>
              <a:rPr lang="en-GB" sz="1600" i="1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Introductory Project- an introduction to Photography</a:t>
            </a:r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 </a:t>
            </a:r>
          </a:p>
          <a:p>
            <a:pPr algn="ctr"/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Half Term 1 (Sept - Nov) </a:t>
            </a:r>
          </a:p>
          <a:p>
            <a:endParaRPr lang="en-GB" sz="1600" dirty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  <a:p>
            <a:r>
              <a:rPr lang="en-GB" sz="160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1: Key words and DSLR camera </a:t>
            </a:r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functions</a:t>
            </a:r>
          </a:p>
          <a:p>
            <a:r>
              <a:rPr lang="en-GB" sz="160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2: Compositional elements in </a:t>
            </a:r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Photography</a:t>
            </a:r>
          </a:p>
          <a:p>
            <a:r>
              <a:rPr lang="en-GB" sz="160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3: Chiaroscuro lighting</a:t>
            </a:r>
          </a:p>
          <a:p>
            <a:r>
              <a:rPr lang="en-GB" sz="160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4: Multiplicity</a:t>
            </a:r>
          </a:p>
          <a:p>
            <a:r>
              <a:rPr lang="en-GB" sz="160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5: Double exposure- Photoshop</a:t>
            </a:r>
          </a:p>
          <a:p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6: Shutter speed - Leeds light night/ Michael Bosanko/ Frank </a:t>
            </a:r>
            <a:r>
              <a:rPr lang="en-GB" sz="1600" dirty="0" err="1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Machalowski</a:t>
            </a:r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 </a:t>
            </a:r>
          </a:p>
          <a:p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Task  7: Composition -  Hockney Joiner </a:t>
            </a:r>
          </a:p>
          <a:p>
            <a:endParaRPr lang="en-GB" sz="1600" dirty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  <a:p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HL Task: Purchase an SD card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HL Task: 3 Double exposure outcomes </a:t>
            </a:r>
          </a:p>
          <a:p>
            <a:r>
              <a:rPr lang="en-GB" sz="1600" dirty="0">
                <a:solidFill>
                  <a:srgbClr val="000000"/>
                </a:solidFill>
                <a:latin typeface="Segoe UI"/>
                <a:ea typeface="Segoe UI"/>
                <a:cs typeface="Segoe UI"/>
              </a:rPr>
              <a:t>HL Task: Light night photoshoot 14th-15th October</a:t>
            </a:r>
          </a:p>
          <a:p>
            <a:endParaRPr lang="en-GB" sz="1600" dirty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  <a:p>
            <a:endParaRPr lang="en-GB" sz="1600" dirty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  <a:p>
            <a:endParaRPr lang="en-GB" sz="1600" dirty="0">
              <a:solidFill>
                <a:srgbClr val="000000"/>
              </a:solidFill>
              <a:latin typeface="Segoe UI"/>
              <a:ea typeface="Segoe UI"/>
              <a:cs typeface="Segoe U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0FEB6A-3E72-7C3C-C349-6CF4ECF72156}"/>
              </a:ext>
            </a:extLst>
          </p:cNvPr>
          <p:cNvSpPr txBox="1"/>
          <p:nvPr/>
        </p:nvSpPr>
        <p:spPr>
          <a:xfrm>
            <a:off x="5324764" y="19858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solidFill>
                  <a:srgbClr val="000000"/>
                </a:solidFill>
                <a:latin typeface="Segoe UI"/>
              </a:rPr>
              <a:t>Year 12​​​​​​​</a:t>
            </a:r>
            <a:endParaRPr lang="en-GB" u="sng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8AE8DC-62AB-B71D-4124-6DAECB4125FE}"/>
              </a:ext>
            </a:extLst>
          </p:cNvPr>
          <p:cNvSpPr txBox="1"/>
          <p:nvPr/>
        </p:nvSpPr>
        <p:spPr>
          <a:xfrm>
            <a:off x="4412672" y="1006764"/>
            <a:ext cx="345901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u="sng" dirty="0">
                <a:solidFill>
                  <a:srgbClr val="000000"/>
                </a:solidFill>
                <a:latin typeface="Segoe UI"/>
                <a:cs typeface="Segoe UI"/>
              </a:rPr>
              <a:t>November – January</a:t>
            </a:r>
            <a:endParaRPr lang="en-US">
              <a:solidFill>
                <a:srgbClr val="000000"/>
              </a:solidFill>
            </a:endParaRPr>
          </a:p>
          <a:p>
            <a:pPr algn="ctr"/>
            <a:r>
              <a:rPr lang="en-US" sz="1600" i="1" dirty="0">
                <a:solidFill>
                  <a:srgbClr val="000000"/>
                </a:solidFill>
                <a:latin typeface="Segoe UI"/>
                <a:cs typeface="Segoe UI"/>
              </a:rPr>
              <a:t>Landscape Project- mixed media </a:t>
            </a:r>
          </a:p>
          <a:p>
            <a:pPr algn="ctr"/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Half Term 2 (Nov - Dec) </a:t>
            </a:r>
          </a:p>
          <a:p>
            <a:endParaRPr lang="en-US" sz="1600" dirty="0">
              <a:solidFill>
                <a:srgbClr val="000000"/>
              </a:solidFill>
              <a:latin typeface="Segoe UI"/>
              <a:cs typeface="Segoe UI"/>
            </a:endParaRPr>
          </a:p>
          <a:p>
            <a:r>
              <a:rPr lang="en-US" sz="1600">
                <a:solidFill>
                  <a:srgbClr val="000000"/>
                </a:solidFill>
                <a:latin typeface="Segoe UI"/>
                <a:cs typeface="Segoe UI"/>
              </a:rPr>
              <a:t>Task  1: Introduction to landscapes </a:t>
            </a:r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Segoe UI"/>
                <a:cs typeface="Segoe UI"/>
              </a:rPr>
              <a:t>analysing</a:t>
            </a:r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 images</a:t>
            </a:r>
            <a:endParaRPr lang="en-US">
              <a:solidFill>
                <a:srgbClr val="000000"/>
              </a:solidFill>
            </a:endParaRPr>
          </a:p>
          <a:p>
            <a:r>
              <a:rPr lang="en-US" sz="1600">
                <a:solidFill>
                  <a:srgbClr val="000000"/>
                </a:solidFill>
                <a:latin typeface="Segoe UI"/>
                <a:cs typeface="Segoe UI"/>
              </a:rPr>
              <a:t>Task  2: Michael </a:t>
            </a:r>
            <a:r>
              <a:rPr lang="en-US" sz="1600" dirty="0" err="1">
                <a:solidFill>
                  <a:srgbClr val="000000"/>
                </a:solidFill>
                <a:latin typeface="Segoe UI"/>
                <a:cs typeface="Segoe UI"/>
              </a:rPr>
              <a:t>kenna</a:t>
            </a:r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  </a:t>
            </a: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Week 3:  Michael Kenna/ Fay Godwin</a:t>
            </a: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Task  4: Fay Godwin/ Ellie Davies</a:t>
            </a: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Task  5: Ellie Davies - Chevin photoshoot</a:t>
            </a: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Task  6: Macro </a:t>
            </a: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Task  7: Mixed media </a:t>
            </a:r>
          </a:p>
          <a:p>
            <a:endParaRPr lang="en-US" sz="1600" dirty="0">
              <a:solidFill>
                <a:srgbClr val="000000"/>
              </a:solidFill>
              <a:latin typeface="Segoe UI"/>
              <a:cs typeface="Segoe UI"/>
            </a:endParaRP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HL Task: 1st landscape photoshoot</a:t>
            </a:r>
            <a:endParaRPr lang="en-US" dirty="0">
              <a:solidFill>
                <a:srgbClr val="000000"/>
              </a:solidFill>
            </a:endParaRP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HL Task: 2nd landscape photoshoot</a:t>
            </a:r>
          </a:p>
          <a:p>
            <a:r>
              <a:rPr lang="en-US" sz="1600" dirty="0">
                <a:solidFill>
                  <a:srgbClr val="000000"/>
                </a:solidFill>
                <a:latin typeface="Segoe UI"/>
                <a:cs typeface="Segoe UI"/>
              </a:rPr>
              <a:t>HL Task: Macro photoshoot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2A0A70-4B35-212C-41AC-3228E1398492}"/>
              </a:ext>
            </a:extLst>
          </p:cNvPr>
          <p:cNvSpPr txBox="1"/>
          <p:nvPr/>
        </p:nvSpPr>
        <p:spPr>
          <a:xfrm>
            <a:off x="8107218" y="1006764"/>
            <a:ext cx="3955472" cy="51398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u="sng" dirty="0">
                <a:solidFill>
                  <a:srgbClr val="000000"/>
                </a:solidFill>
                <a:latin typeface="Segoe UI"/>
                <a:cs typeface="Segoe UI"/>
              </a:rPr>
              <a:t>February – June</a:t>
            </a:r>
            <a:endParaRPr lang="en-US" sz="1600">
              <a:solidFill>
                <a:srgbClr val="000000"/>
              </a:solidFill>
              <a:cs typeface="Calibri"/>
            </a:endParaRPr>
          </a:p>
          <a:p>
            <a:pPr algn="ctr"/>
            <a:r>
              <a:rPr lang="en-US" sz="1600" i="1" dirty="0">
                <a:solidFill>
                  <a:srgbClr val="000000"/>
                </a:solidFill>
                <a:latin typeface="Segoe UI"/>
                <a:cs typeface="Segoe UI"/>
              </a:rPr>
              <a:t>Personal investigation: Component 1 - a choice of titles: Passing of time/ Mood and atmosphere/ Issues of concern. </a:t>
            </a:r>
          </a:p>
          <a:p>
            <a:pPr algn="ctr"/>
            <a:endParaRPr lang="en-US" sz="1200" i="1" dirty="0">
              <a:solidFill>
                <a:srgbClr val="000000"/>
              </a:solidFill>
              <a:latin typeface="Segoe UI"/>
              <a:cs typeface="Segoe UI"/>
            </a:endParaRP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1: Choose theme for your personal investigation. 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 2: Create a mind map and mood board 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3: 1 x artist research and analysis Holly Andres (issues of Concern), Lewis Baltz (Mood and atmosphere) and Ernst Haas (Passing of time)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4: First photoshoot - contact sheet with a minimum of 30 images, edits in the style of photographer, screenshots of processes, 6 final outcomes based on the photographer. 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5: Second photographer and photoshoot - contact sheet with a minimum of 30 images, edits in the style of photographer, screenshots of processes, 6 final outcomes based on the photographer.  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6: Third photographer and photoshoot - contact sheet with a minimum of 30 images, edits in the style of photographer, screenshots of processes, 6 final outcomes based on the photographer. 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7: Combine a range of techniques to create 6 original outcomes.</a:t>
            </a:r>
          </a:p>
          <a:p>
            <a:r>
              <a:rPr lang="en-US" sz="1200" dirty="0">
                <a:solidFill>
                  <a:srgbClr val="000000"/>
                </a:solidFill>
                <a:latin typeface="Segoe UI"/>
                <a:cs typeface="Segoe UI"/>
              </a:rPr>
              <a:t>Task 8: Print and present 10 of your best images on photographic paper.</a:t>
            </a:r>
          </a:p>
        </p:txBody>
      </p:sp>
    </p:spTree>
    <p:extLst>
      <p:ext uri="{BB962C8B-B14F-4D97-AF65-F5344CB8AC3E}">
        <p14:creationId xmlns:p14="http://schemas.microsoft.com/office/powerpoint/2010/main" val="1349425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D66286A-030F-69CC-7FBE-E0B340497D4A}"/>
              </a:ext>
            </a:extLst>
          </p:cNvPr>
          <p:cNvSpPr txBox="1"/>
          <p:nvPr/>
        </p:nvSpPr>
        <p:spPr>
          <a:xfrm>
            <a:off x="1006764" y="775854"/>
            <a:ext cx="4786745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 dirty="0">
                <a:solidFill>
                  <a:srgbClr val="323130"/>
                </a:solidFill>
                <a:latin typeface="Segoe UI"/>
                <a:cs typeface="Segoe UI"/>
              </a:rPr>
              <a:t>July - January</a:t>
            </a:r>
            <a:endParaRPr lang="en-US" dirty="0">
              <a:cs typeface="Calibri" panose="020F0502020204030204"/>
            </a:endParaRPr>
          </a:p>
          <a:p>
            <a:pPr algn="ctr"/>
            <a:r>
              <a:rPr lang="en-US" i="1" dirty="0">
                <a:solidFill>
                  <a:srgbClr val="323130"/>
                </a:solidFill>
                <a:latin typeface="Segoe UI"/>
                <a:cs typeface="Segoe UI"/>
              </a:rPr>
              <a:t>Personal Investigation- Component 1 continues with new theme choices: </a:t>
            </a:r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Reality Usurped/ The built environment/ Surveillance and Liberation</a:t>
            </a:r>
          </a:p>
          <a:p>
            <a:pPr algn="ctr"/>
            <a:endParaRPr lang="en-US" dirty="0">
              <a:solidFill>
                <a:srgbClr val="323130"/>
              </a:solidFill>
              <a:latin typeface="Segoe UI"/>
              <a:cs typeface="Segoe UI"/>
            </a:endParaRP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Over the 6 month period students will be working on the following tasks: </a:t>
            </a:r>
          </a:p>
          <a:p>
            <a:endParaRPr lang="en-US" dirty="0">
              <a:solidFill>
                <a:srgbClr val="323130"/>
              </a:solidFill>
              <a:latin typeface="Segoe UI"/>
              <a:cs typeface="Segoe UI"/>
            </a:endParaRP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Brainstorming ideas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Statement of intent </a:t>
            </a:r>
          </a:p>
          <a:p>
            <a:r>
              <a:rPr lang="en-US" dirty="0" err="1">
                <a:solidFill>
                  <a:srgbClr val="323130"/>
                </a:solidFill>
                <a:latin typeface="Segoe UI"/>
                <a:cs typeface="Segoe UI"/>
              </a:rPr>
              <a:t>Mindmap</a:t>
            </a:r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 </a:t>
            </a:r>
          </a:p>
          <a:p>
            <a:r>
              <a:rPr lang="en-US" dirty="0" err="1">
                <a:solidFill>
                  <a:srgbClr val="323130"/>
                </a:solidFill>
                <a:latin typeface="Segoe UI"/>
                <a:cs typeface="Segoe UI"/>
              </a:rPr>
              <a:t>Moodboard</a:t>
            </a:r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Photoshoots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Editing process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Photo manipulation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Photographer research page and analysis.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Final outcomes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Essay – 1500 words (December deadline)</a:t>
            </a:r>
          </a:p>
          <a:p>
            <a:endParaRPr lang="en-US">
              <a:solidFill>
                <a:srgbClr val="323130"/>
              </a:solidFill>
              <a:latin typeface="Segoe UI"/>
              <a:cs typeface="Segoe UI"/>
            </a:endParaRPr>
          </a:p>
          <a:p>
            <a:endParaRPr lang="en-US">
              <a:solidFill>
                <a:srgbClr val="323130"/>
              </a:solidFill>
              <a:latin typeface="Segoe UI"/>
              <a:cs typeface="Segoe UI"/>
            </a:endParaRPr>
          </a:p>
          <a:p>
            <a:endParaRPr lang="en-US">
              <a:solidFill>
                <a:srgbClr val="323130"/>
              </a:solidFill>
              <a:latin typeface="Segoe UI"/>
              <a:cs typeface="Segoe UI"/>
            </a:endParaRPr>
          </a:p>
          <a:p>
            <a:endParaRPr lang="en-US">
              <a:solidFill>
                <a:srgbClr val="323130"/>
              </a:solidFill>
              <a:latin typeface="Segoe UI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F10FB7-3093-DFA0-7289-5B3679BC1AE0}"/>
              </a:ext>
            </a:extLst>
          </p:cNvPr>
          <p:cNvSpPr txBox="1"/>
          <p:nvPr/>
        </p:nvSpPr>
        <p:spPr>
          <a:xfrm>
            <a:off x="5521036" y="17549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u="sng" dirty="0">
                <a:solidFill>
                  <a:srgbClr val="323130"/>
                </a:solidFill>
                <a:latin typeface="Segoe UI"/>
              </a:rPr>
              <a:t>Year 13</a:t>
            </a:r>
            <a:endParaRPr lang="en-GB" u="sng" dirty="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720F7F-12FE-326D-54D3-AFA8F4129897}"/>
              </a:ext>
            </a:extLst>
          </p:cNvPr>
          <p:cNvSpPr txBox="1"/>
          <p:nvPr/>
        </p:nvSpPr>
        <p:spPr>
          <a:xfrm>
            <a:off x="6687127" y="775855"/>
            <a:ext cx="5213927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 dirty="0">
                <a:solidFill>
                  <a:srgbClr val="323130"/>
                </a:solidFill>
                <a:latin typeface="Segoe UI"/>
                <a:cs typeface="Segoe UI"/>
              </a:rPr>
              <a:t>February - May</a:t>
            </a:r>
            <a:endParaRPr lang="en-US" dirty="0"/>
          </a:p>
          <a:p>
            <a:pPr algn="ctr"/>
            <a:r>
              <a:rPr lang="en-US" i="1" dirty="0">
                <a:solidFill>
                  <a:srgbClr val="323130"/>
                </a:solidFill>
                <a:latin typeface="Segoe UI"/>
                <a:cs typeface="Segoe UI"/>
              </a:rPr>
              <a:t>Externally set exam from Edexcel- Component 2</a:t>
            </a:r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 </a:t>
            </a:r>
          </a:p>
          <a:p>
            <a:pPr algn="ctr"/>
            <a:endParaRPr lang="en-US" dirty="0">
              <a:solidFill>
                <a:srgbClr val="323130"/>
              </a:solidFill>
              <a:latin typeface="Segoe UI"/>
              <a:cs typeface="Segoe UI"/>
            </a:endParaRP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Over the 4-monthperiod students will be working on the following tasks: </a:t>
            </a:r>
            <a:endParaRPr lang="en-US" dirty="0">
              <a:cs typeface="Calibri" panose="020F0502020204030204"/>
            </a:endParaRPr>
          </a:p>
          <a:p>
            <a:endParaRPr lang="en-US" dirty="0">
              <a:solidFill>
                <a:srgbClr val="323130"/>
              </a:solidFill>
              <a:latin typeface="Segoe UI"/>
              <a:cs typeface="Segoe UI"/>
            </a:endParaRP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Brainstorming ideas </a:t>
            </a:r>
            <a:endParaRPr lang="en-US" dirty="0">
              <a:cs typeface="Calibri" panose="020F0502020204030204"/>
            </a:endParaRPr>
          </a:p>
          <a:p>
            <a:r>
              <a:rPr lang="en-US" dirty="0" err="1">
                <a:solidFill>
                  <a:srgbClr val="323130"/>
                </a:solidFill>
                <a:latin typeface="Segoe UI"/>
                <a:cs typeface="Segoe UI"/>
              </a:rPr>
              <a:t>Mindmap</a:t>
            </a:r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 </a:t>
            </a:r>
          </a:p>
          <a:p>
            <a:r>
              <a:rPr lang="en-US" dirty="0" err="1">
                <a:solidFill>
                  <a:srgbClr val="323130"/>
                </a:solidFill>
                <a:latin typeface="Segoe UI"/>
                <a:cs typeface="Segoe UI"/>
              </a:rPr>
              <a:t>Moodboard</a:t>
            </a:r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Photoshoots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Editing process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Photo manipulation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Photographer research page and analysis.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Final outcomes </a:t>
            </a:r>
          </a:p>
          <a:p>
            <a:r>
              <a:rPr lang="en-US" dirty="0">
                <a:solidFill>
                  <a:srgbClr val="323130"/>
                </a:solidFill>
                <a:latin typeface="Segoe UI"/>
                <a:cs typeface="Segoe UI"/>
              </a:rPr>
              <a:t>Essay- 1500 words </a:t>
            </a:r>
          </a:p>
        </p:txBody>
      </p:sp>
    </p:spTree>
    <p:extLst>
      <p:ext uri="{BB962C8B-B14F-4D97-AF65-F5344CB8AC3E}">
        <p14:creationId xmlns:p14="http://schemas.microsoft.com/office/powerpoint/2010/main" val="2746351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3" ma:contentTypeDescription="Create a new document." ma:contentTypeScope="" ma:versionID="6c4f388abd802c3d13c1c72ccdd1ea1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97920f32b12b03e626054c1694141f8e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6105DB09-4A7D-4121-AD46-F641AFCB14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D06800D-7314-48F2-9C54-29FEAA230BC8}"/>
</file>

<file path=customXml/itemProps3.xml><?xml version="1.0" encoding="utf-8"?>
<ds:datastoreItem xmlns:ds="http://schemas.openxmlformats.org/officeDocument/2006/customXml" ds:itemID="{F1A7526B-EB7B-4063-AE17-185D0D283B08}">
  <ds:schemaRefs>
    <ds:schemaRef ds:uri="http://schemas.microsoft.com/office/2006/metadata/properties"/>
    <ds:schemaRef ds:uri="http://schemas.microsoft.com/office/infopath/2007/PartnerControls"/>
    <ds:schemaRef ds:uri="9bf20933-00d2-4891-afb5-6d1be79a8f14"/>
    <ds:schemaRef ds:uri="616fa6b7-aa88-4ea4-adeb-214dd02a5d8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KS5 photography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68</cp:revision>
  <dcterms:created xsi:type="dcterms:W3CDTF">2022-07-11T13:21:09Z</dcterms:created>
  <dcterms:modified xsi:type="dcterms:W3CDTF">2022-07-11T13:39:06Z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  <property fmtid="{D5CDD505-2E9C-101B-9397-08002B2CF9AE}" pid="3" name="MediaServiceImageTags">
    <vt:lpwstr/>
  </property>
</Properties>
</file>