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80" r:id="rId5"/>
    <p:sldId id="279" r:id="rId6"/>
    <p:sldId id="281" r:id="rId7"/>
    <p:sldId id="258" r:id="rId8"/>
    <p:sldId id="282" r:id="rId9"/>
    <p:sldId id="283" r:id="rId10"/>
    <p:sldId id="284" r:id="rId11"/>
    <p:sldId id="285" r:id="rId12"/>
    <p:sldId id="286" r:id="rId13"/>
    <p:sldId id="288" r:id="rId14"/>
    <p:sldId id="289" r:id="rId15"/>
    <p:sldId id="287" r:id="rId16"/>
    <p:sldId id="290" r:id="rId17"/>
    <p:sldId id="29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64" d="100"/>
          <a:sy n="64" d="100"/>
        </p:scale>
        <p:origin x="8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1CBE-213B-488A-A5F1-109A95CD95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6F9DA5-A296-4B06-8401-DB57E433E8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207ED0-C554-4EBA-9F4A-4603F1A7991C}"/>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5" name="Footer Placeholder 4">
            <a:extLst>
              <a:ext uri="{FF2B5EF4-FFF2-40B4-BE49-F238E27FC236}">
                <a16:creationId xmlns:a16="http://schemas.microsoft.com/office/drawing/2014/main" id="{4E207C33-6F57-4D8F-9CC7-5BCFA1D7D96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1B8AC54-60E3-4E07-8032-C6E3F516ABB4}"/>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2786708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BC84C-46D8-476B-9512-0690381F9B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065BC-A5CE-4C72-8888-BDC5E34D6A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A871F1-7DB4-4F29-A889-E6A2A4D3AD29}"/>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5" name="Footer Placeholder 4">
            <a:extLst>
              <a:ext uri="{FF2B5EF4-FFF2-40B4-BE49-F238E27FC236}">
                <a16:creationId xmlns:a16="http://schemas.microsoft.com/office/drawing/2014/main" id="{6CDB385B-86D7-4E5B-B528-FBA801D612D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A2C39D1-5BEF-4942-BCFC-577327D5C343}"/>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322780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3D9BE-1C06-4D58-ABB6-66EC74BAAFC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0A9D501-3D7B-44EA-A2C7-79222EB21C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A01A62-DB82-46AB-BE6D-7271A6DE8B9F}"/>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5" name="Footer Placeholder 4">
            <a:extLst>
              <a:ext uri="{FF2B5EF4-FFF2-40B4-BE49-F238E27FC236}">
                <a16:creationId xmlns:a16="http://schemas.microsoft.com/office/drawing/2014/main" id="{F95FBC7C-AF11-44C5-AB3B-2DF0B08E5F1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4212324-3644-40D5-B7E0-581C597C2042}"/>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3264119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30B01-DF65-4CD6-9E65-0BF6AF880A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AC570F-37CF-4AFB-B35B-F8535CD6B2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B35E29C-B05C-4B52-BE55-70CC0B6D57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0622A10-5972-4819-ABA1-14A880179F7C}"/>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6" name="Footer Placeholder 5">
            <a:extLst>
              <a:ext uri="{FF2B5EF4-FFF2-40B4-BE49-F238E27FC236}">
                <a16:creationId xmlns:a16="http://schemas.microsoft.com/office/drawing/2014/main" id="{F0C3ECA2-E191-4FA7-8723-7E48C211423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9CAF328-CEA5-46DC-B120-B2DB90123EAA}"/>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705595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77A1-19D7-4918-995B-1307CCF7B75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5BB5F-F06C-47B2-9F93-5C1F075E4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E692AD2-38F5-40C5-9C79-3962134E42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A1CB6CE-9D8B-4B6C-ABF9-36CBE8D5AF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C74621F-1F09-4519-926F-4E9D3ADA4E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5E9312-57F0-4F7D-BE46-361E5E4977EA}"/>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8" name="Footer Placeholder 7">
            <a:extLst>
              <a:ext uri="{FF2B5EF4-FFF2-40B4-BE49-F238E27FC236}">
                <a16:creationId xmlns:a16="http://schemas.microsoft.com/office/drawing/2014/main" id="{3815D985-3918-4158-AA46-E34EF08F27DB}"/>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EDC4B92A-44C9-4CCF-9C63-ABCD88F68053}"/>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3249582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3E99-7398-48E3-8A52-43730EE235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45646E-8BA3-4600-AEAF-992EC517AA62}"/>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4" name="Footer Placeholder 3">
            <a:extLst>
              <a:ext uri="{FF2B5EF4-FFF2-40B4-BE49-F238E27FC236}">
                <a16:creationId xmlns:a16="http://schemas.microsoft.com/office/drawing/2014/main" id="{E21F5E52-C2A1-4BEA-B322-F57C7826C663}"/>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410DFDB-7CC2-40A2-A318-14D0C5014284}"/>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3477263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5881FE-27DA-41B9-9F55-740242A21935}"/>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3" name="Footer Placeholder 2">
            <a:extLst>
              <a:ext uri="{FF2B5EF4-FFF2-40B4-BE49-F238E27FC236}">
                <a16:creationId xmlns:a16="http://schemas.microsoft.com/office/drawing/2014/main" id="{632AEC21-7A51-4DB8-BE73-DC02EFD7AF50}"/>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FB45A7D7-AC2C-4C60-A83C-818F050317DE}"/>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3866016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92EF8-6AFA-4043-925F-2A114D3953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9D8E9EC-A0F8-45DD-84FF-0678DEC3D2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38DB3FA-148A-477A-97B2-D48F6013F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9540E3-8B8A-4FDA-B6F2-CDFCA74ADD3A}"/>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6" name="Footer Placeholder 5">
            <a:extLst>
              <a:ext uri="{FF2B5EF4-FFF2-40B4-BE49-F238E27FC236}">
                <a16:creationId xmlns:a16="http://schemas.microsoft.com/office/drawing/2014/main" id="{FC8CDE66-233D-435B-9ACC-4A27F318434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9EDD1C3-3F22-4977-997D-EEB98566439B}"/>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83450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F0331-CD47-423C-A345-E292F448F6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E49236-7009-4EF7-A073-F35847D33E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4D7FF793-7D90-400C-BB2E-72066491FC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401BD8-0EF5-495B-A49D-3DCE9205153E}"/>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6" name="Footer Placeholder 5">
            <a:extLst>
              <a:ext uri="{FF2B5EF4-FFF2-40B4-BE49-F238E27FC236}">
                <a16:creationId xmlns:a16="http://schemas.microsoft.com/office/drawing/2014/main" id="{083BC6DF-E07A-47EF-809F-30C469FE8F2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FB73035-28D5-4813-A4D1-C15542726752}"/>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1011781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46348-D129-4E73-B92A-3CE62900BA2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7B7758-F46F-4C4B-BD2E-5C3631BDD0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41482C-BB57-4E2C-A523-CAB4A89FB9A6}"/>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5" name="Footer Placeholder 4">
            <a:extLst>
              <a:ext uri="{FF2B5EF4-FFF2-40B4-BE49-F238E27FC236}">
                <a16:creationId xmlns:a16="http://schemas.microsoft.com/office/drawing/2014/main" id="{751A77AF-DE4B-4B71-8E46-9B8CC68CAE4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ED25B3A-42B8-4CC1-8238-801B6A0BC7D9}"/>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3898504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EF90E3-8F24-4C87-A26A-BFEFC0EC25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740828-EE5A-488D-B677-2DC4ED558B5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CE5143-9065-4CE1-AA1D-25E86B85FBB8}"/>
              </a:ext>
            </a:extLst>
          </p:cNvPr>
          <p:cNvSpPr>
            <a:spLocks noGrp="1"/>
          </p:cNvSpPr>
          <p:nvPr>
            <p:ph type="dt" sz="half" idx="10"/>
          </p:nvPr>
        </p:nvSpPr>
        <p:spPr/>
        <p:txBody>
          <a:bodyPr/>
          <a:lstStyle/>
          <a:p>
            <a:fld id="{180F8C06-725F-4084-80D7-C3B229888147}" type="datetimeFigureOut">
              <a:rPr lang="en-GB" smtClean="0"/>
              <a:t>05/05/2020</a:t>
            </a:fld>
            <a:endParaRPr lang="en-GB" dirty="0"/>
          </a:p>
        </p:txBody>
      </p:sp>
      <p:sp>
        <p:nvSpPr>
          <p:cNvPr id="5" name="Footer Placeholder 4">
            <a:extLst>
              <a:ext uri="{FF2B5EF4-FFF2-40B4-BE49-F238E27FC236}">
                <a16:creationId xmlns:a16="http://schemas.microsoft.com/office/drawing/2014/main" id="{798B8A84-22B9-4AEF-B0BB-79BD8CDC7D7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130F73F-9BC8-4677-AEB4-E57422BB5965}"/>
              </a:ext>
            </a:extLst>
          </p:cNvPr>
          <p:cNvSpPr>
            <a:spLocks noGrp="1"/>
          </p:cNvSpPr>
          <p:nvPr>
            <p:ph type="sldNum" sz="quarter" idx="12"/>
          </p:nvPr>
        </p:nvSpPr>
        <p:spPr/>
        <p:txBody>
          <a:bodyPr/>
          <a:lstStyle/>
          <a:p>
            <a:fld id="{4CFF1D0B-8925-4DFB-913E-9BD70F5C7171}" type="slidenum">
              <a:rPr lang="en-GB" smtClean="0"/>
              <a:t>‹#›</a:t>
            </a:fld>
            <a:endParaRPr lang="en-GB" dirty="0"/>
          </a:p>
        </p:txBody>
      </p:sp>
    </p:spTree>
    <p:extLst>
      <p:ext uri="{BB962C8B-B14F-4D97-AF65-F5344CB8AC3E}">
        <p14:creationId xmlns:p14="http://schemas.microsoft.com/office/powerpoint/2010/main" val="14439783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3837406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68995" y="188640"/>
            <a:ext cx="7605040" cy="1143000"/>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22561170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28481003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144810" y="274638"/>
            <a:ext cx="743759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1697061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7" y="1535113"/>
            <a:ext cx="538903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7" y="2174875"/>
            <a:ext cx="538903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19984589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144810" y="116632"/>
            <a:ext cx="7429226" cy="1143000"/>
          </a:xfrm>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19257548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16057512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4" y="273052"/>
            <a:ext cx="6815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0" y="1435102"/>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35649991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28330070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8174714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50713D-A5E6-4B2B-99D8-AA50F5C5BE5D}" type="datetimeFigureOut">
              <a:rPr lang="en-US" smtClean="0"/>
              <a:pPr/>
              <a:t>5/5/2020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310299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93C090-7A2F-4D93-B585-723BBE49DC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D79FE2-68FE-4DE7-94FF-90CD83BFAB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0905A9-149F-456A-84BD-571F5C9820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F8C06-725F-4084-80D7-C3B229888147}" type="datetimeFigureOut">
              <a:rPr lang="en-GB" smtClean="0"/>
              <a:t>05/05/2020</a:t>
            </a:fld>
            <a:endParaRPr lang="en-GB" dirty="0"/>
          </a:p>
        </p:txBody>
      </p:sp>
      <p:sp>
        <p:nvSpPr>
          <p:cNvPr id="5" name="Footer Placeholder 4">
            <a:extLst>
              <a:ext uri="{FF2B5EF4-FFF2-40B4-BE49-F238E27FC236}">
                <a16:creationId xmlns:a16="http://schemas.microsoft.com/office/drawing/2014/main" id="{F9AD78E6-2505-4B7C-B3AD-08B3C912CA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FFA4102-1E18-41E3-A52E-FFE567C585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FF1D0B-8925-4DFB-913E-9BD70F5C7171}" type="slidenum">
              <a:rPr lang="en-GB" smtClean="0"/>
              <a:t>‹#›</a:t>
            </a:fld>
            <a:endParaRPr lang="en-GB" dirty="0"/>
          </a:p>
        </p:txBody>
      </p:sp>
    </p:spTree>
    <p:extLst>
      <p:ext uri="{BB962C8B-B14F-4D97-AF65-F5344CB8AC3E}">
        <p14:creationId xmlns:p14="http://schemas.microsoft.com/office/powerpoint/2010/main" val="3770122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2"/>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50713D-A5E6-4B2B-99D8-AA50F5C5BE5D}" type="datetimeFigureOut">
              <a:rPr lang="en-US" smtClean="0"/>
              <a:pPr/>
              <a:t>5/5/2020</a:t>
            </a:fld>
            <a:endParaRPr lang="en-GB" dirty="0"/>
          </a:p>
        </p:txBody>
      </p:sp>
      <p:sp>
        <p:nvSpPr>
          <p:cNvPr id="5" name="Footer Placeholder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31180B-CE57-4E99-BF72-A07FB9532744}" type="slidenum">
              <a:rPr lang="en-GB" smtClean="0"/>
              <a:pPr/>
              <a:t>‹#›</a:t>
            </a:fld>
            <a:endParaRPr lang="en-GB" dirty="0"/>
          </a:p>
        </p:txBody>
      </p:sp>
    </p:spTree>
    <p:extLst>
      <p:ext uri="{BB962C8B-B14F-4D97-AF65-F5344CB8AC3E}">
        <p14:creationId xmlns:p14="http://schemas.microsoft.com/office/powerpoint/2010/main" val="29994610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microsoft.com/office/2007/relationships/hdphoto" Target="../media/hdphoto1.wdp"/><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jpeg"/><Relationship Id="rId5" Type="http://schemas.openxmlformats.org/officeDocument/2006/relationships/image" Target="../media/image14.png"/><Relationship Id="rId10" Type="http://schemas.openxmlformats.org/officeDocument/2006/relationships/image" Target="../media/image19.jpeg"/><Relationship Id="rId4" Type="http://schemas.openxmlformats.org/officeDocument/2006/relationships/image" Target="../media/image7.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1DDDC0E-ABF0-4AA3-AD19-109D50819326}"/>
              </a:ext>
            </a:extLst>
          </p:cNvPr>
          <p:cNvPicPr>
            <a:picLocks noChangeAspect="1"/>
          </p:cNvPicPr>
          <p:nvPr/>
        </p:nvPicPr>
        <p:blipFill rotWithShape="1">
          <a:blip r:embed="rId2"/>
          <a:srcRect l="10000" t="42325" r="35119" b="45817"/>
          <a:stretch/>
        </p:blipFill>
        <p:spPr>
          <a:xfrm>
            <a:off x="719231" y="3224957"/>
            <a:ext cx="10753538" cy="1306285"/>
          </a:xfrm>
          <a:prstGeom prst="rect">
            <a:avLst/>
          </a:prstGeom>
        </p:spPr>
      </p:pic>
      <p:pic>
        <p:nvPicPr>
          <p:cNvPr id="6" name="Picture 5">
            <a:extLst>
              <a:ext uri="{FF2B5EF4-FFF2-40B4-BE49-F238E27FC236}">
                <a16:creationId xmlns:a16="http://schemas.microsoft.com/office/drawing/2014/main" id="{BFB306B8-D5F1-4CD8-8AFF-1227A8FDA1F3}"/>
              </a:ext>
            </a:extLst>
          </p:cNvPr>
          <p:cNvPicPr>
            <a:picLocks noChangeAspect="1"/>
          </p:cNvPicPr>
          <p:nvPr/>
        </p:nvPicPr>
        <p:blipFill rotWithShape="1">
          <a:blip r:embed="rId3"/>
          <a:srcRect l="10238" t="52277" r="50000" b="33536"/>
          <a:stretch/>
        </p:blipFill>
        <p:spPr>
          <a:xfrm>
            <a:off x="1596571" y="1774372"/>
            <a:ext cx="8248453" cy="1654628"/>
          </a:xfrm>
          <a:prstGeom prst="rect">
            <a:avLst/>
          </a:prstGeom>
        </p:spPr>
      </p:pic>
    </p:spTree>
    <p:extLst>
      <p:ext uri="{BB962C8B-B14F-4D97-AF65-F5344CB8AC3E}">
        <p14:creationId xmlns:p14="http://schemas.microsoft.com/office/powerpoint/2010/main" val="3558398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D04622B-4DE5-4B0C-84D6-8A26E7AA361B}"/>
              </a:ext>
            </a:extLst>
          </p:cNvPr>
          <p:cNvPicPr>
            <a:picLocks noChangeAspect="1"/>
          </p:cNvPicPr>
          <p:nvPr/>
        </p:nvPicPr>
        <p:blipFill rotWithShape="1">
          <a:blip r:embed="rId2"/>
          <a:srcRect l="23215" t="69006" r="30595" b="6221"/>
          <a:stretch/>
        </p:blipFill>
        <p:spPr>
          <a:xfrm>
            <a:off x="2731774" y="1953639"/>
            <a:ext cx="6728452" cy="2028825"/>
          </a:xfrm>
          <a:prstGeom prst="rect">
            <a:avLst/>
          </a:prstGeom>
        </p:spPr>
      </p:pic>
      <p:sp>
        <p:nvSpPr>
          <p:cNvPr id="6" name="Rectangle 5">
            <a:extLst>
              <a:ext uri="{FF2B5EF4-FFF2-40B4-BE49-F238E27FC236}">
                <a16:creationId xmlns:a16="http://schemas.microsoft.com/office/drawing/2014/main" id="{B3F24D95-94F0-4DDF-A11B-A47F515AD30D}"/>
              </a:ext>
            </a:extLst>
          </p:cNvPr>
          <p:cNvSpPr/>
          <p:nvPr/>
        </p:nvSpPr>
        <p:spPr>
          <a:xfrm>
            <a:off x="152400" y="170256"/>
            <a:ext cx="11887200" cy="1384995"/>
          </a:xfrm>
          <a:prstGeom prst="rect">
            <a:avLst/>
          </a:prstGeom>
          <a:noFill/>
          <a:ln w="28575">
            <a:solidFill>
              <a:schemeClr val="tx1"/>
            </a:solidFill>
          </a:ln>
        </p:spPr>
        <p:txBody>
          <a:bodyPr wrap="square">
            <a:spAutoFit/>
          </a:bodyPr>
          <a:lstStyle/>
          <a:p>
            <a:r>
              <a:rPr lang="en-GB" sz="1400" u="sng" dirty="0">
                <a:latin typeface="Baskerville Old Face" panose="02020602080505020303" pitchFamily="18" charset="0"/>
              </a:rPr>
              <a:t>Pencils and Colour Only</a:t>
            </a:r>
          </a:p>
          <a:p>
            <a:r>
              <a:rPr lang="en-GB" sz="1400" dirty="0">
                <a:latin typeface="Baskerville Old Face" panose="02020602080505020303" pitchFamily="18" charset="0"/>
              </a:rPr>
              <a:t>A texture is how an object feels. How can we translate something we feel into something we see? </a:t>
            </a:r>
          </a:p>
          <a:p>
            <a:r>
              <a:rPr lang="en-GB" sz="1400" dirty="0">
                <a:latin typeface="Baskerville Old Face" panose="02020602080505020303" pitchFamily="18" charset="0"/>
              </a:rPr>
              <a:t>The material and surface dictate how much light is reflected. </a:t>
            </a:r>
          </a:p>
          <a:p>
            <a:r>
              <a:rPr lang="en-GB" sz="1400" b="1" dirty="0">
                <a:latin typeface="Baskerville Old Face" panose="02020602080505020303" pitchFamily="18" charset="0"/>
              </a:rPr>
              <a:t>Hard Surfaces </a:t>
            </a:r>
            <a:r>
              <a:rPr lang="en-GB" sz="1400" dirty="0">
                <a:latin typeface="Baskerville Old Face" panose="02020602080505020303" pitchFamily="18" charset="0"/>
              </a:rPr>
              <a:t>like metal and glass are reflective so use sharp crisp edges with strong contrast. </a:t>
            </a:r>
          </a:p>
          <a:p>
            <a:r>
              <a:rPr lang="en-GB" sz="1400" b="1" dirty="0">
                <a:latin typeface="Baskerville Old Face" panose="02020602080505020303" pitchFamily="18" charset="0"/>
              </a:rPr>
              <a:t>Soft Surfaces </a:t>
            </a:r>
            <a:r>
              <a:rPr lang="en-GB" sz="1400" dirty="0">
                <a:latin typeface="Baskerville Old Face" panose="02020602080505020303" pitchFamily="18" charset="0"/>
              </a:rPr>
              <a:t>like woods do not reflect much light so use soft shading and blending.</a:t>
            </a:r>
          </a:p>
          <a:p>
            <a:r>
              <a:rPr lang="en-GB" sz="1400" b="1" dirty="0">
                <a:latin typeface="Baskerville Old Face" panose="02020602080505020303" pitchFamily="18" charset="0"/>
              </a:rPr>
              <a:t>Rough Surfaces </a:t>
            </a:r>
            <a:r>
              <a:rPr lang="en-GB" sz="1400" dirty="0">
                <a:latin typeface="Baskerville Old Face" panose="02020602080505020303" pitchFamily="18" charset="0"/>
              </a:rPr>
              <a:t>like fabrics will have mixed light reflection and so a mixture of sharp contrast with soft blending should be used.</a:t>
            </a:r>
          </a:p>
        </p:txBody>
      </p:sp>
      <p:pic>
        <p:nvPicPr>
          <p:cNvPr id="1026" name="Picture 2" descr="Necker cube - Wikipedia">
            <a:extLst>
              <a:ext uri="{FF2B5EF4-FFF2-40B4-BE49-F238E27FC236}">
                <a16:creationId xmlns:a16="http://schemas.microsoft.com/office/drawing/2014/main" id="{002D1A42-9B1A-41EF-9100-1E48F75E2F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1997" y="2096915"/>
            <a:ext cx="22574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ecker cube - Wikipedia">
            <a:extLst>
              <a:ext uri="{FF2B5EF4-FFF2-40B4-BE49-F238E27FC236}">
                <a16:creationId xmlns:a16="http://schemas.microsoft.com/office/drawing/2014/main" id="{11016C19-44A8-4838-88FC-1025FECB93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578" y="2096916"/>
            <a:ext cx="22574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ecker cube - Wikipedia">
            <a:extLst>
              <a:ext uri="{FF2B5EF4-FFF2-40B4-BE49-F238E27FC236}">
                <a16:creationId xmlns:a16="http://schemas.microsoft.com/office/drawing/2014/main" id="{A9D351EF-F50B-43F8-8F3E-B200484CB9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1713" y="4213731"/>
            <a:ext cx="22574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cker cube - Wikipedia">
            <a:extLst>
              <a:ext uri="{FF2B5EF4-FFF2-40B4-BE49-F238E27FC236}">
                <a16:creationId xmlns:a16="http://schemas.microsoft.com/office/drawing/2014/main" id="{2FF77112-A161-4B21-ABAE-06287CD614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664" y="4834810"/>
            <a:ext cx="2257425" cy="20288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72306C4-74EC-4A07-AA44-33CAE1259001}"/>
              </a:ext>
            </a:extLst>
          </p:cNvPr>
          <p:cNvSpPr txBox="1"/>
          <p:nvPr/>
        </p:nvSpPr>
        <p:spPr>
          <a:xfrm>
            <a:off x="619790" y="4014537"/>
            <a:ext cx="1028038" cy="646331"/>
          </a:xfrm>
          <a:prstGeom prst="rect">
            <a:avLst/>
          </a:prstGeom>
          <a:solidFill>
            <a:schemeClr val="bg1">
              <a:lumMod val="50000"/>
            </a:schemeClr>
          </a:solidFill>
        </p:spPr>
        <p:txBody>
          <a:bodyPr wrap="none" rtlCol="0">
            <a:spAutoFit/>
          </a:bodyPr>
          <a:lstStyle/>
          <a:p>
            <a:pPr algn="ctr"/>
            <a:r>
              <a:rPr lang="en-GB" dirty="0">
                <a:solidFill>
                  <a:schemeClr val="bg1"/>
                </a:solidFill>
                <a:latin typeface="Baskerville Old Face" panose="02020602080505020303" pitchFamily="18" charset="0"/>
              </a:rPr>
              <a:t>Polished </a:t>
            </a:r>
          </a:p>
          <a:p>
            <a:pPr algn="ctr"/>
            <a:r>
              <a:rPr lang="en-GB" dirty="0">
                <a:solidFill>
                  <a:schemeClr val="bg1"/>
                </a:solidFill>
                <a:latin typeface="Baskerville Old Face" panose="02020602080505020303" pitchFamily="18" charset="0"/>
              </a:rPr>
              <a:t>Metal</a:t>
            </a:r>
          </a:p>
        </p:txBody>
      </p:sp>
      <p:sp>
        <p:nvSpPr>
          <p:cNvPr id="14" name="TextBox 13">
            <a:extLst>
              <a:ext uri="{FF2B5EF4-FFF2-40B4-BE49-F238E27FC236}">
                <a16:creationId xmlns:a16="http://schemas.microsoft.com/office/drawing/2014/main" id="{0EC2F6B6-93C5-4D4A-AE0E-D51E4268313B}"/>
              </a:ext>
            </a:extLst>
          </p:cNvPr>
          <p:cNvSpPr txBox="1"/>
          <p:nvPr/>
        </p:nvSpPr>
        <p:spPr>
          <a:xfrm>
            <a:off x="3039625" y="5162159"/>
            <a:ext cx="864339" cy="646331"/>
          </a:xfrm>
          <a:prstGeom prst="rect">
            <a:avLst/>
          </a:prstGeom>
          <a:solidFill>
            <a:schemeClr val="bg1">
              <a:lumMod val="50000"/>
            </a:schemeClr>
          </a:solidFill>
        </p:spPr>
        <p:txBody>
          <a:bodyPr wrap="none" rtlCol="0">
            <a:spAutoFit/>
          </a:bodyPr>
          <a:lstStyle/>
          <a:p>
            <a:pPr algn="ctr"/>
            <a:r>
              <a:rPr lang="en-GB" dirty="0">
                <a:solidFill>
                  <a:schemeClr val="bg1"/>
                </a:solidFill>
                <a:latin typeface="Baskerville Old Face" panose="02020602080505020303" pitchFamily="18" charset="0"/>
              </a:rPr>
              <a:t>Shiny</a:t>
            </a:r>
          </a:p>
          <a:p>
            <a:pPr algn="ctr"/>
            <a:r>
              <a:rPr lang="en-GB" dirty="0">
                <a:solidFill>
                  <a:schemeClr val="bg1"/>
                </a:solidFill>
                <a:latin typeface="Baskerville Old Face" panose="02020602080505020303" pitchFamily="18" charset="0"/>
              </a:rPr>
              <a:t>Surface</a:t>
            </a:r>
          </a:p>
        </p:txBody>
      </p:sp>
      <p:sp>
        <p:nvSpPr>
          <p:cNvPr id="15" name="TextBox 14">
            <a:extLst>
              <a:ext uri="{FF2B5EF4-FFF2-40B4-BE49-F238E27FC236}">
                <a16:creationId xmlns:a16="http://schemas.microsoft.com/office/drawing/2014/main" id="{5705740B-C751-434C-BB5C-E00EE66BC65D}"/>
              </a:ext>
            </a:extLst>
          </p:cNvPr>
          <p:cNvSpPr txBox="1"/>
          <p:nvPr/>
        </p:nvSpPr>
        <p:spPr>
          <a:xfrm>
            <a:off x="5071590" y="6131656"/>
            <a:ext cx="764954" cy="646331"/>
          </a:xfrm>
          <a:prstGeom prst="rect">
            <a:avLst/>
          </a:prstGeom>
          <a:solidFill>
            <a:schemeClr val="bg1">
              <a:lumMod val="50000"/>
            </a:schemeClr>
          </a:solidFill>
        </p:spPr>
        <p:txBody>
          <a:bodyPr wrap="none" rtlCol="0">
            <a:spAutoFit/>
          </a:bodyPr>
          <a:lstStyle/>
          <a:p>
            <a:pPr algn="ctr"/>
            <a:r>
              <a:rPr lang="en-GB" dirty="0">
                <a:solidFill>
                  <a:schemeClr val="bg1"/>
                </a:solidFill>
                <a:latin typeface="Baskerville Old Face" panose="02020602080505020303" pitchFamily="18" charset="0"/>
              </a:rPr>
              <a:t>Clear</a:t>
            </a:r>
          </a:p>
          <a:p>
            <a:pPr algn="ctr"/>
            <a:r>
              <a:rPr lang="en-GB" dirty="0">
                <a:solidFill>
                  <a:schemeClr val="bg1"/>
                </a:solidFill>
                <a:latin typeface="Baskerville Old Face" panose="02020602080505020303" pitchFamily="18" charset="0"/>
              </a:rPr>
              <a:t>Plastic</a:t>
            </a:r>
          </a:p>
        </p:txBody>
      </p:sp>
      <p:sp>
        <p:nvSpPr>
          <p:cNvPr id="16" name="TextBox 15">
            <a:extLst>
              <a:ext uri="{FF2B5EF4-FFF2-40B4-BE49-F238E27FC236}">
                <a16:creationId xmlns:a16="http://schemas.microsoft.com/office/drawing/2014/main" id="{2E67EA38-A545-442A-B574-C9FBC0CFBED0}"/>
              </a:ext>
            </a:extLst>
          </p:cNvPr>
          <p:cNvSpPr txBox="1"/>
          <p:nvPr/>
        </p:nvSpPr>
        <p:spPr>
          <a:xfrm>
            <a:off x="7907897" y="5197256"/>
            <a:ext cx="1023037" cy="369332"/>
          </a:xfrm>
          <a:prstGeom prst="rect">
            <a:avLst/>
          </a:prstGeom>
          <a:solidFill>
            <a:schemeClr val="bg1">
              <a:lumMod val="50000"/>
            </a:schemeClr>
          </a:solidFill>
        </p:spPr>
        <p:txBody>
          <a:bodyPr wrap="none" rtlCol="0">
            <a:spAutoFit/>
          </a:bodyPr>
          <a:lstStyle/>
          <a:p>
            <a:pPr algn="ctr"/>
            <a:r>
              <a:rPr lang="en-GB" dirty="0">
                <a:solidFill>
                  <a:schemeClr val="bg1"/>
                </a:solidFill>
                <a:latin typeface="Baskerville Old Face" panose="02020602080505020303" pitchFamily="18" charset="0"/>
              </a:rPr>
              <a:t>Concrete</a:t>
            </a:r>
          </a:p>
        </p:txBody>
      </p:sp>
      <p:sp>
        <p:nvSpPr>
          <p:cNvPr id="17" name="TextBox 16">
            <a:extLst>
              <a:ext uri="{FF2B5EF4-FFF2-40B4-BE49-F238E27FC236}">
                <a16:creationId xmlns:a16="http://schemas.microsoft.com/office/drawing/2014/main" id="{0E51B667-6387-47A0-A3C0-093CF28CBB0F}"/>
              </a:ext>
            </a:extLst>
          </p:cNvPr>
          <p:cNvSpPr txBox="1"/>
          <p:nvPr/>
        </p:nvSpPr>
        <p:spPr>
          <a:xfrm>
            <a:off x="9899368" y="4008433"/>
            <a:ext cx="1048685" cy="369332"/>
          </a:xfrm>
          <a:prstGeom prst="rect">
            <a:avLst/>
          </a:prstGeom>
          <a:solidFill>
            <a:schemeClr val="bg1">
              <a:lumMod val="50000"/>
            </a:schemeClr>
          </a:solidFill>
        </p:spPr>
        <p:txBody>
          <a:bodyPr wrap="none" rtlCol="0">
            <a:spAutoFit/>
          </a:bodyPr>
          <a:lstStyle/>
          <a:p>
            <a:pPr algn="ctr"/>
            <a:r>
              <a:rPr lang="en-GB" dirty="0">
                <a:solidFill>
                  <a:schemeClr val="bg1"/>
                </a:solidFill>
                <a:latin typeface="Baskerville Old Face" panose="02020602080505020303" pitchFamily="18" charset="0"/>
              </a:rPr>
              <a:t>Softwood</a:t>
            </a:r>
          </a:p>
        </p:txBody>
      </p:sp>
      <p:pic>
        <p:nvPicPr>
          <p:cNvPr id="18" name="Picture 8" descr="Necker cube - Wikipedia">
            <a:extLst>
              <a:ext uri="{FF2B5EF4-FFF2-40B4-BE49-F238E27FC236}">
                <a16:creationId xmlns:a16="http://schemas.microsoft.com/office/drawing/2014/main" id="{B39ADDC4-2748-402B-91C5-8A87295113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6676" y="4829175"/>
            <a:ext cx="22574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7C6B1251-FB46-4BBA-98BB-09C2EC2AEE9E}"/>
              </a:ext>
            </a:extLst>
          </p:cNvPr>
          <p:cNvPicPr>
            <a:picLocks noChangeAspect="1"/>
          </p:cNvPicPr>
          <p:nvPr/>
        </p:nvPicPr>
        <p:blipFill rotWithShape="1">
          <a:blip r:embed="rId4"/>
          <a:srcRect l="10476" t="21361" r="68929" b="67628"/>
          <a:stretch/>
        </p:blipFill>
        <p:spPr>
          <a:xfrm>
            <a:off x="8580330" y="225207"/>
            <a:ext cx="3410086" cy="1024997"/>
          </a:xfrm>
          <a:prstGeom prst="rect">
            <a:avLst/>
          </a:prstGeom>
        </p:spPr>
      </p:pic>
    </p:spTree>
    <p:extLst>
      <p:ext uri="{BB962C8B-B14F-4D97-AF65-F5344CB8AC3E}">
        <p14:creationId xmlns:p14="http://schemas.microsoft.com/office/powerpoint/2010/main" val="3246809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2">
            <a:extLst>
              <a:ext uri="{FF2B5EF4-FFF2-40B4-BE49-F238E27FC236}">
                <a16:creationId xmlns:a16="http://schemas.microsoft.com/office/drawing/2014/main" id="{CDAC0787-1F95-436A-B6EC-3D73870EDAAD}"/>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p:blipFill>
        <p:spPr bwMode="auto">
          <a:xfrm>
            <a:off x="4672208" y="1693316"/>
            <a:ext cx="7309434" cy="505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a:extLst>
              <a:ext uri="{FF2B5EF4-FFF2-40B4-BE49-F238E27FC236}">
                <a16:creationId xmlns:a16="http://schemas.microsoft.com/office/drawing/2014/main" id="{B3F24D95-94F0-4DDF-A11B-A47F515AD30D}"/>
              </a:ext>
            </a:extLst>
          </p:cNvPr>
          <p:cNvSpPr/>
          <p:nvPr/>
        </p:nvSpPr>
        <p:spPr>
          <a:xfrm>
            <a:off x="39969" y="35823"/>
            <a:ext cx="7801777" cy="1600438"/>
          </a:xfrm>
          <a:prstGeom prst="rect">
            <a:avLst/>
          </a:prstGeom>
          <a:ln w="28575">
            <a:solidFill>
              <a:schemeClr val="tx1"/>
            </a:solidFill>
          </a:ln>
        </p:spPr>
        <p:txBody>
          <a:bodyPr wrap="square">
            <a:spAutoFit/>
          </a:bodyPr>
          <a:lstStyle/>
          <a:p>
            <a:r>
              <a:rPr lang="en-GB" sz="1400" dirty="0">
                <a:latin typeface="Baskerville Old Face" panose="02020602080505020303" pitchFamily="18" charset="0"/>
              </a:rPr>
              <a:t>We have been working on isometric drawings since KS3 as this is the easiest way to create 3D drawings. They show three sides, all in dimensional proportion, but none are shown as a true shape with 90 degree corners. All the vertical lines are drawn vertically but all horizontal lines are drawn at 30 degrees to the base line. </a:t>
            </a:r>
          </a:p>
          <a:p>
            <a:r>
              <a:rPr lang="en-GB" sz="1400" dirty="0">
                <a:latin typeface="Baskerville Old Face" panose="02020602080505020303" pitchFamily="18" charset="0"/>
              </a:rPr>
              <a:t>Use the skills you already have to draw your initials and then move on to the 2 more complex shapes. Using the isometric grid if you need it. Try to render using one colour but show where the light, medium and dark faces of the shape would be. </a:t>
            </a:r>
          </a:p>
        </p:txBody>
      </p:sp>
      <p:pic>
        <p:nvPicPr>
          <p:cNvPr id="2" name="Picture 1">
            <a:extLst>
              <a:ext uri="{FF2B5EF4-FFF2-40B4-BE49-F238E27FC236}">
                <a16:creationId xmlns:a16="http://schemas.microsoft.com/office/drawing/2014/main" id="{42F1E1FC-86CE-482D-9FB0-5E1F9DF36739}"/>
              </a:ext>
            </a:extLst>
          </p:cNvPr>
          <p:cNvPicPr>
            <a:picLocks noChangeAspect="1"/>
          </p:cNvPicPr>
          <p:nvPr/>
        </p:nvPicPr>
        <p:blipFill rotWithShape="1">
          <a:blip r:embed="rId4"/>
          <a:srcRect l="50264" t="37437" r="19863" b="50507"/>
          <a:stretch/>
        </p:blipFill>
        <p:spPr>
          <a:xfrm>
            <a:off x="9776416" y="573547"/>
            <a:ext cx="2313524" cy="524991"/>
          </a:xfrm>
          <a:prstGeom prst="rect">
            <a:avLst/>
          </a:prstGeom>
        </p:spPr>
      </p:pic>
      <p:pic>
        <p:nvPicPr>
          <p:cNvPr id="20" name="Picture 19">
            <a:extLst>
              <a:ext uri="{FF2B5EF4-FFF2-40B4-BE49-F238E27FC236}">
                <a16:creationId xmlns:a16="http://schemas.microsoft.com/office/drawing/2014/main" id="{2B60FF7F-B0F3-4C24-AA7E-44E3A1761FE7}"/>
              </a:ext>
            </a:extLst>
          </p:cNvPr>
          <p:cNvPicPr>
            <a:picLocks noChangeAspect="1"/>
          </p:cNvPicPr>
          <p:nvPr/>
        </p:nvPicPr>
        <p:blipFill rotWithShape="1">
          <a:blip r:embed="rId4"/>
          <a:srcRect l="11199" t="37437" r="51479" b="52019"/>
          <a:stretch/>
        </p:blipFill>
        <p:spPr>
          <a:xfrm>
            <a:off x="7903837" y="171953"/>
            <a:ext cx="2528171" cy="401594"/>
          </a:xfrm>
          <a:prstGeom prst="rect">
            <a:avLst/>
          </a:prstGeom>
        </p:spPr>
      </p:pic>
      <p:pic>
        <p:nvPicPr>
          <p:cNvPr id="4" name="Picture 3">
            <a:extLst>
              <a:ext uri="{FF2B5EF4-FFF2-40B4-BE49-F238E27FC236}">
                <a16:creationId xmlns:a16="http://schemas.microsoft.com/office/drawing/2014/main" id="{8CB130E7-89AC-4D2D-AC43-9E37784AEFA7}"/>
              </a:ext>
            </a:extLst>
          </p:cNvPr>
          <p:cNvPicPr>
            <a:picLocks noChangeAspect="1"/>
          </p:cNvPicPr>
          <p:nvPr/>
        </p:nvPicPr>
        <p:blipFill>
          <a:blip r:embed="rId5"/>
          <a:stretch>
            <a:fillRect/>
          </a:stretch>
        </p:blipFill>
        <p:spPr>
          <a:xfrm>
            <a:off x="531562" y="2974084"/>
            <a:ext cx="1582712" cy="2036137"/>
          </a:xfrm>
          <a:prstGeom prst="rect">
            <a:avLst/>
          </a:prstGeom>
        </p:spPr>
      </p:pic>
      <p:pic>
        <p:nvPicPr>
          <p:cNvPr id="21" name="Picture 20">
            <a:extLst>
              <a:ext uri="{FF2B5EF4-FFF2-40B4-BE49-F238E27FC236}">
                <a16:creationId xmlns:a16="http://schemas.microsoft.com/office/drawing/2014/main" id="{59F0BE61-25E1-4242-86FE-1797A1F65A28}"/>
              </a:ext>
            </a:extLst>
          </p:cNvPr>
          <p:cNvPicPr/>
          <p:nvPr/>
        </p:nvPicPr>
        <p:blipFill>
          <a:blip r:embed="rId6" cstate="email">
            <a:extLst>
              <a:ext uri="{28A0092B-C50C-407E-A947-70E740481C1C}">
                <a14:useLocalDpi xmlns:a14="http://schemas.microsoft.com/office/drawing/2010/main"/>
              </a:ext>
            </a:extLst>
          </a:blip>
          <a:srcRect/>
          <a:stretch>
            <a:fillRect/>
          </a:stretch>
        </p:blipFill>
        <p:spPr bwMode="auto">
          <a:xfrm>
            <a:off x="2054268" y="5010221"/>
            <a:ext cx="1886590" cy="1737358"/>
          </a:xfrm>
          <a:prstGeom prst="rect">
            <a:avLst/>
          </a:prstGeom>
          <a:noFill/>
          <a:ln>
            <a:noFill/>
          </a:ln>
        </p:spPr>
      </p:pic>
      <p:pic>
        <p:nvPicPr>
          <p:cNvPr id="8" name="Picture 7">
            <a:extLst>
              <a:ext uri="{FF2B5EF4-FFF2-40B4-BE49-F238E27FC236}">
                <a16:creationId xmlns:a16="http://schemas.microsoft.com/office/drawing/2014/main" id="{2939D640-B13A-4114-BBFB-B5FB47DFE4BD}"/>
              </a:ext>
            </a:extLst>
          </p:cNvPr>
          <p:cNvPicPr>
            <a:picLocks noChangeAspect="1"/>
          </p:cNvPicPr>
          <p:nvPr/>
        </p:nvPicPr>
        <p:blipFill>
          <a:blip r:embed="rId7"/>
          <a:stretch>
            <a:fillRect/>
          </a:stretch>
        </p:blipFill>
        <p:spPr>
          <a:xfrm>
            <a:off x="2554254" y="1724623"/>
            <a:ext cx="1886589" cy="1947775"/>
          </a:xfrm>
          <a:prstGeom prst="rect">
            <a:avLst/>
          </a:prstGeom>
        </p:spPr>
      </p:pic>
      <p:pic>
        <p:nvPicPr>
          <p:cNvPr id="22" name="Picture 21">
            <a:extLst>
              <a:ext uri="{FF2B5EF4-FFF2-40B4-BE49-F238E27FC236}">
                <a16:creationId xmlns:a16="http://schemas.microsoft.com/office/drawing/2014/main" id="{BBCED8DF-C9A5-4FEF-9396-534947DE0E9B}"/>
              </a:ext>
            </a:extLst>
          </p:cNvPr>
          <p:cNvPicPr>
            <a:picLocks noChangeAspect="1"/>
          </p:cNvPicPr>
          <p:nvPr/>
        </p:nvPicPr>
        <p:blipFill rotWithShape="1">
          <a:blip r:embed="rId8"/>
          <a:srcRect l="81548" t="37666" r="8095" b="40101"/>
          <a:stretch/>
        </p:blipFill>
        <p:spPr>
          <a:xfrm>
            <a:off x="10718899" y="5280633"/>
            <a:ext cx="1262743" cy="1524000"/>
          </a:xfrm>
          <a:prstGeom prst="rect">
            <a:avLst/>
          </a:prstGeom>
        </p:spPr>
      </p:pic>
      <p:pic>
        <p:nvPicPr>
          <p:cNvPr id="9" name="Picture 8">
            <a:extLst>
              <a:ext uri="{FF2B5EF4-FFF2-40B4-BE49-F238E27FC236}">
                <a16:creationId xmlns:a16="http://schemas.microsoft.com/office/drawing/2014/main" id="{1068B6D7-A8E0-4526-9CB4-D4FC1452DF61}"/>
              </a:ext>
            </a:extLst>
          </p:cNvPr>
          <p:cNvPicPr>
            <a:picLocks noChangeAspect="1"/>
          </p:cNvPicPr>
          <p:nvPr/>
        </p:nvPicPr>
        <p:blipFill>
          <a:blip r:embed="rId9"/>
          <a:stretch>
            <a:fillRect/>
          </a:stretch>
        </p:blipFill>
        <p:spPr>
          <a:xfrm>
            <a:off x="10175630" y="1500132"/>
            <a:ext cx="1914310" cy="1478408"/>
          </a:xfrm>
          <a:prstGeom prst="rect">
            <a:avLst/>
          </a:prstGeom>
        </p:spPr>
      </p:pic>
    </p:spTree>
    <p:extLst>
      <p:ext uri="{BB962C8B-B14F-4D97-AF65-F5344CB8AC3E}">
        <p14:creationId xmlns:p14="http://schemas.microsoft.com/office/powerpoint/2010/main" val="918606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p:blipFill>
        <p:spPr bwMode="auto">
          <a:xfrm>
            <a:off x="2012064" y="1098538"/>
            <a:ext cx="8167871" cy="5647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866829E7-F7DC-48A9-A0EE-7121E676AE64}"/>
              </a:ext>
            </a:extLst>
          </p:cNvPr>
          <p:cNvPicPr>
            <a:picLocks noChangeAspect="1"/>
          </p:cNvPicPr>
          <p:nvPr/>
        </p:nvPicPr>
        <p:blipFill rotWithShape="1">
          <a:blip r:embed="rId4"/>
          <a:srcRect l="11199" t="37437" r="51479" b="52019"/>
          <a:stretch/>
        </p:blipFill>
        <p:spPr>
          <a:xfrm>
            <a:off x="7903837" y="171953"/>
            <a:ext cx="2528171" cy="401594"/>
          </a:xfrm>
          <a:prstGeom prst="rect">
            <a:avLst/>
          </a:prstGeom>
        </p:spPr>
      </p:pic>
      <p:pic>
        <p:nvPicPr>
          <p:cNvPr id="8" name="Picture 7">
            <a:extLst>
              <a:ext uri="{FF2B5EF4-FFF2-40B4-BE49-F238E27FC236}">
                <a16:creationId xmlns:a16="http://schemas.microsoft.com/office/drawing/2014/main" id="{58202A52-6886-4B6C-B6E7-1E993DD41C78}"/>
              </a:ext>
            </a:extLst>
          </p:cNvPr>
          <p:cNvPicPr>
            <a:picLocks noChangeAspect="1"/>
          </p:cNvPicPr>
          <p:nvPr/>
        </p:nvPicPr>
        <p:blipFill rotWithShape="1">
          <a:blip r:embed="rId4"/>
          <a:srcRect l="50264" t="37437" r="19863" b="50507"/>
          <a:stretch/>
        </p:blipFill>
        <p:spPr>
          <a:xfrm>
            <a:off x="9776416" y="573547"/>
            <a:ext cx="2313524" cy="524991"/>
          </a:xfrm>
          <a:prstGeom prst="rect">
            <a:avLst/>
          </a:prstGeom>
        </p:spPr>
      </p:pic>
      <p:pic>
        <p:nvPicPr>
          <p:cNvPr id="2" name="Picture 1">
            <a:extLst>
              <a:ext uri="{FF2B5EF4-FFF2-40B4-BE49-F238E27FC236}">
                <a16:creationId xmlns:a16="http://schemas.microsoft.com/office/drawing/2014/main" id="{342D8F8B-6709-498C-B437-89FA21AD048C}"/>
              </a:ext>
            </a:extLst>
          </p:cNvPr>
          <p:cNvPicPr>
            <a:picLocks noChangeAspect="1"/>
          </p:cNvPicPr>
          <p:nvPr/>
        </p:nvPicPr>
        <p:blipFill>
          <a:blip r:embed="rId5"/>
          <a:stretch>
            <a:fillRect/>
          </a:stretch>
        </p:blipFill>
        <p:spPr>
          <a:xfrm>
            <a:off x="102059" y="111615"/>
            <a:ext cx="2313524" cy="1790402"/>
          </a:xfrm>
          <a:prstGeom prst="rect">
            <a:avLst/>
          </a:prstGeom>
        </p:spPr>
      </p:pic>
    </p:spTree>
    <p:extLst>
      <p:ext uri="{BB962C8B-B14F-4D97-AF65-F5344CB8AC3E}">
        <p14:creationId xmlns:p14="http://schemas.microsoft.com/office/powerpoint/2010/main" val="3122827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3F24D95-94F0-4DDF-A11B-A47F515AD30D}"/>
              </a:ext>
            </a:extLst>
          </p:cNvPr>
          <p:cNvSpPr/>
          <p:nvPr/>
        </p:nvSpPr>
        <p:spPr>
          <a:xfrm>
            <a:off x="102060" y="110421"/>
            <a:ext cx="7677597" cy="738664"/>
          </a:xfrm>
          <a:prstGeom prst="rect">
            <a:avLst/>
          </a:prstGeom>
          <a:ln w="28575">
            <a:solidFill>
              <a:schemeClr val="tx1"/>
            </a:solidFill>
          </a:ln>
        </p:spPr>
        <p:txBody>
          <a:bodyPr wrap="square">
            <a:spAutoFit/>
          </a:bodyPr>
          <a:lstStyle/>
          <a:p>
            <a:r>
              <a:rPr lang="en-GB" sz="1400" dirty="0">
                <a:latin typeface="Baskerville Old Face" panose="02020602080505020303" pitchFamily="18" charset="0"/>
              </a:rPr>
              <a:t>Now design a lamp. Draw it in an isometric format. Use the images from the Bauhaus movement to inspire the shapes and colours of your lamp. Remember to use the textures from the 1</a:t>
            </a:r>
            <a:r>
              <a:rPr lang="en-GB" sz="1400" baseline="30000" dirty="0">
                <a:latin typeface="Baskerville Old Face" panose="02020602080505020303" pitchFamily="18" charset="0"/>
              </a:rPr>
              <a:t>st</a:t>
            </a:r>
            <a:r>
              <a:rPr lang="en-GB" sz="1400" dirty="0">
                <a:latin typeface="Baskerville Old Face" panose="02020602080505020303" pitchFamily="18" charset="0"/>
              </a:rPr>
              <a:t> slide to show the materials that you want to use. Would the materials fit the design movement? </a:t>
            </a:r>
          </a:p>
        </p:txBody>
      </p:sp>
      <p:pic>
        <p:nvPicPr>
          <p:cNvPr id="19" name="Picture 2">
            <a:extLst>
              <a:ext uri="{FF2B5EF4-FFF2-40B4-BE49-F238E27FC236}">
                <a16:creationId xmlns:a16="http://schemas.microsoft.com/office/drawing/2014/main" id="{CDAC0787-1F95-436A-B6EC-3D73870EDAAD}"/>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p:blipFill>
        <p:spPr bwMode="auto">
          <a:xfrm>
            <a:off x="4354694" y="1377211"/>
            <a:ext cx="7677596" cy="53088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42F1E1FC-86CE-482D-9FB0-5E1F9DF36739}"/>
              </a:ext>
            </a:extLst>
          </p:cNvPr>
          <p:cNvPicPr>
            <a:picLocks noChangeAspect="1"/>
          </p:cNvPicPr>
          <p:nvPr/>
        </p:nvPicPr>
        <p:blipFill rotWithShape="1">
          <a:blip r:embed="rId4"/>
          <a:srcRect l="50264" t="37437" r="19863" b="50507"/>
          <a:stretch/>
        </p:blipFill>
        <p:spPr>
          <a:xfrm>
            <a:off x="9776416" y="671617"/>
            <a:ext cx="2313524" cy="524991"/>
          </a:xfrm>
          <a:prstGeom prst="rect">
            <a:avLst/>
          </a:prstGeom>
        </p:spPr>
      </p:pic>
      <p:pic>
        <p:nvPicPr>
          <p:cNvPr id="20" name="Picture 19">
            <a:extLst>
              <a:ext uri="{FF2B5EF4-FFF2-40B4-BE49-F238E27FC236}">
                <a16:creationId xmlns:a16="http://schemas.microsoft.com/office/drawing/2014/main" id="{2B60FF7F-B0F3-4C24-AA7E-44E3A1761FE7}"/>
              </a:ext>
            </a:extLst>
          </p:cNvPr>
          <p:cNvPicPr>
            <a:picLocks noChangeAspect="1"/>
          </p:cNvPicPr>
          <p:nvPr/>
        </p:nvPicPr>
        <p:blipFill rotWithShape="1">
          <a:blip r:embed="rId4"/>
          <a:srcRect l="11199" t="37437" r="51479" b="52019"/>
          <a:stretch/>
        </p:blipFill>
        <p:spPr>
          <a:xfrm>
            <a:off x="7903837" y="171953"/>
            <a:ext cx="2528171" cy="401594"/>
          </a:xfrm>
          <a:prstGeom prst="rect">
            <a:avLst/>
          </a:prstGeom>
        </p:spPr>
      </p:pic>
      <p:pic>
        <p:nvPicPr>
          <p:cNvPr id="3" name="Picture 2">
            <a:extLst>
              <a:ext uri="{FF2B5EF4-FFF2-40B4-BE49-F238E27FC236}">
                <a16:creationId xmlns:a16="http://schemas.microsoft.com/office/drawing/2014/main" id="{2A3B6878-D617-4119-BBE3-6AC9D748095B}"/>
              </a:ext>
            </a:extLst>
          </p:cNvPr>
          <p:cNvPicPr>
            <a:picLocks noChangeAspect="1"/>
          </p:cNvPicPr>
          <p:nvPr/>
        </p:nvPicPr>
        <p:blipFill>
          <a:blip r:embed="rId5"/>
          <a:stretch>
            <a:fillRect/>
          </a:stretch>
        </p:blipFill>
        <p:spPr>
          <a:xfrm>
            <a:off x="9947340" y="4359249"/>
            <a:ext cx="1971675" cy="2314575"/>
          </a:xfrm>
          <a:prstGeom prst="rect">
            <a:avLst/>
          </a:prstGeom>
        </p:spPr>
      </p:pic>
      <p:pic>
        <p:nvPicPr>
          <p:cNvPr id="4" name="Picture 3">
            <a:extLst>
              <a:ext uri="{FF2B5EF4-FFF2-40B4-BE49-F238E27FC236}">
                <a16:creationId xmlns:a16="http://schemas.microsoft.com/office/drawing/2014/main" id="{2D187E46-1C43-45F2-BA91-B67A08DCFA7E}"/>
              </a:ext>
            </a:extLst>
          </p:cNvPr>
          <p:cNvPicPr>
            <a:picLocks noChangeAspect="1"/>
          </p:cNvPicPr>
          <p:nvPr/>
        </p:nvPicPr>
        <p:blipFill rotWithShape="1">
          <a:blip r:embed="rId6"/>
          <a:srcRect t="22512" b="18822"/>
          <a:stretch/>
        </p:blipFill>
        <p:spPr>
          <a:xfrm>
            <a:off x="159710" y="1136115"/>
            <a:ext cx="1743075" cy="1536686"/>
          </a:xfrm>
          <a:prstGeom prst="rect">
            <a:avLst/>
          </a:prstGeom>
        </p:spPr>
      </p:pic>
      <p:pic>
        <p:nvPicPr>
          <p:cNvPr id="5" name="Picture 4">
            <a:extLst>
              <a:ext uri="{FF2B5EF4-FFF2-40B4-BE49-F238E27FC236}">
                <a16:creationId xmlns:a16="http://schemas.microsoft.com/office/drawing/2014/main" id="{63DE8CFD-58E4-4498-B2E2-D9305A9D3EC3}"/>
              </a:ext>
            </a:extLst>
          </p:cNvPr>
          <p:cNvPicPr>
            <a:picLocks noChangeAspect="1"/>
          </p:cNvPicPr>
          <p:nvPr/>
        </p:nvPicPr>
        <p:blipFill rotWithShape="1">
          <a:blip r:embed="rId7"/>
          <a:srcRect l="10423" t="13968" r="8730" b="5609"/>
          <a:stretch/>
        </p:blipFill>
        <p:spPr>
          <a:xfrm>
            <a:off x="2368203" y="1072601"/>
            <a:ext cx="1608621" cy="1600200"/>
          </a:xfrm>
          <a:prstGeom prst="rect">
            <a:avLst/>
          </a:prstGeom>
        </p:spPr>
      </p:pic>
      <p:pic>
        <p:nvPicPr>
          <p:cNvPr id="7" name="Picture 6">
            <a:extLst>
              <a:ext uri="{FF2B5EF4-FFF2-40B4-BE49-F238E27FC236}">
                <a16:creationId xmlns:a16="http://schemas.microsoft.com/office/drawing/2014/main" id="{20810F05-592E-44F6-8082-9D75EF2BDC08}"/>
              </a:ext>
            </a:extLst>
          </p:cNvPr>
          <p:cNvPicPr>
            <a:picLocks noChangeAspect="1"/>
          </p:cNvPicPr>
          <p:nvPr/>
        </p:nvPicPr>
        <p:blipFill>
          <a:blip r:embed="rId8"/>
          <a:stretch>
            <a:fillRect/>
          </a:stretch>
        </p:blipFill>
        <p:spPr>
          <a:xfrm>
            <a:off x="2404171" y="2896317"/>
            <a:ext cx="1536687" cy="1536687"/>
          </a:xfrm>
          <a:prstGeom prst="rect">
            <a:avLst/>
          </a:prstGeom>
        </p:spPr>
      </p:pic>
      <p:pic>
        <p:nvPicPr>
          <p:cNvPr id="8" name="Picture 7">
            <a:extLst>
              <a:ext uri="{FF2B5EF4-FFF2-40B4-BE49-F238E27FC236}">
                <a16:creationId xmlns:a16="http://schemas.microsoft.com/office/drawing/2014/main" id="{BFF1351C-FB3D-4D55-BC0E-21BA0CFF599F}"/>
              </a:ext>
            </a:extLst>
          </p:cNvPr>
          <p:cNvPicPr>
            <a:picLocks noChangeAspect="1"/>
          </p:cNvPicPr>
          <p:nvPr/>
        </p:nvPicPr>
        <p:blipFill rotWithShape="1">
          <a:blip r:embed="rId9"/>
          <a:srcRect l="31653" r="13815"/>
          <a:stretch/>
        </p:blipFill>
        <p:spPr>
          <a:xfrm>
            <a:off x="349757" y="3053797"/>
            <a:ext cx="1553028" cy="1600200"/>
          </a:xfrm>
          <a:prstGeom prst="rect">
            <a:avLst/>
          </a:prstGeom>
        </p:spPr>
      </p:pic>
      <p:pic>
        <p:nvPicPr>
          <p:cNvPr id="3074" name="Picture 2" descr="Timeless Examples of Bauhaus Design Still Relevant and Popular ...">
            <a:extLst>
              <a:ext uri="{FF2B5EF4-FFF2-40B4-BE49-F238E27FC236}">
                <a16:creationId xmlns:a16="http://schemas.microsoft.com/office/drawing/2014/main" id="{D3A633AC-3862-4255-95B0-F39E4308542C}"/>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9206" r="15566"/>
          <a:stretch/>
        </p:blipFill>
        <p:spPr bwMode="auto">
          <a:xfrm>
            <a:off x="210356" y="5066750"/>
            <a:ext cx="1553028" cy="137378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auhaus School | Bauhaus furniture, Bauhaus interior, Bauhaus design">
            <a:extLst>
              <a:ext uri="{FF2B5EF4-FFF2-40B4-BE49-F238E27FC236}">
                <a16:creationId xmlns:a16="http://schemas.microsoft.com/office/drawing/2014/main" id="{3543773A-79BD-4F17-9A1B-9B2D78738AAF}"/>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r="48565"/>
          <a:stretch/>
        </p:blipFill>
        <p:spPr bwMode="auto">
          <a:xfrm>
            <a:off x="2254045" y="4850158"/>
            <a:ext cx="1836936" cy="179133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D15D7DC-7711-49CC-9578-0B46AF523C53}"/>
              </a:ext>
            </a:extLst>
          </p:cNvPr>
          <p:cNvSpPr txBox="1"/>
          <p:nvPr/>
        </p:nvSpPr>
        <p:spPr>
          <a:xfrm>
            <a:off x="4390660" y="1066251"/>
            <a:ext cx="3940631" cy="369332"/>
          </a:xfrm>
          <a:prstGeom prst="rect">
            <a:avLst/>
          </a:prstGeom>
          <a:solidFill>
            <a:schemeClr val="bg1">
              <a:lumMod val="50000"/>
            </a:schemeClr>
          </a:solidFill>
        </p:spPr>
        <p:txBody>
          <a:bodyPr wrap="none" rtlCol="0">
            <a:spAutoFit/>
          </a:bodyPr>
          <a:lstStyle/>
          <a:p>
            <a:r>
              <a:rPr lang="en-GB" dirty="0">
                <a:solidFill>
                  <a:schemeClr val="bg1"/>
                </a:solidFill>
                <a:latin typeface="Baskerville Old Face" panose="02020602080505020303" pitchFamily="18" charset="0"/>
              </a:rPr>
              <a:t>Challenge: Can you get some curves in? </a:t>
            </a:r>
          </a:p>
        </p:txBody>
      </p:sp>
    </p:spTree>
    <p:extLst>
      <p:ext uri="{BB962C8B-B14F-4D97-AF65-F5344CB8AC3E}">
        <p14:creationId xmlns:p14="http://schemas.microsoft.com/office/powerpoint/2010/main" val="2290503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00188115-E35D-4C5E-A073-165A44E99DEC}"/>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r="53823"/>
          <a:stretch/>
        </p:blipFill>
        <p:spPr bwMode="auto">
          <a:xfrm>
            <a:off x="6970366" y="1210153"/>
            <a:ext cx="3771641" cy="5647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a:extLst>
              <a:ext uri="{FF2B5EF4-FFF2-40B4-BE49-F238E27FC236}">
                <a16:creationId xmlns:a16="http://schemas.microsoft.com/office/drawing/2014/main" id="{0C0DCE25-B249-49CD-9FF4-609F56BE61AE}"/>
              </a:ext>
            </a:extLst>
          </p:cNvPr>
          <p:cNvPicPr>
            <a:picLocks noChangeAspect="1"/>
          </p:cNvPicPr>
          <p:nvPr/>
        </p:nvPicPr>
        <p:blipFill>
          <a:blip r:embed="rId4"/>
          <a:stretch>
            <a:fillRect/>
          </a:stretch>
        </p:blipFill>
        <p:spPr>
          <a:xfrm>
            <a:off x="1453981" y="1183468"/>
            <a:ext cx="3767655" cy="5651482"/>
          </a:xfrm>
          <a:prstGeom prst="rect">
            <a:avLst/>
          </a:prstGeom>
        </p:spPr>
      </p:pic>
      <p:sp>
        <p:nvSpPr>
          <p:cNvPr id="10" name="Rectangle 9">
            <a:extLst>
              <a:ext uri="{FF2B5EF4-FFF2-40B4-BE49-F238E27FC236}">
                <a16:creationId xmlns:a16="http://schemas.microsoft.com/office/drawing/2014/main" id="{E108D272-52EC-4F2B-B03B-7AD07CEA1225}"/>
              </a:ext>
            </a:extLst>
          </p:cNvPr>
          <p:cNvSpPr/>
          <p:nvPr/>
        </p:nvSpPr>
        <p:spPr>
          <a:xfrm>
            <a:off x="82444" y="109441"/>
            <a:ext cx="7397649" cy="954107"/>
          </a:xfrm>
          <a:prstGeom prst="rect">
            <a:avLst/>
          </a:prstGeom>
          <a:ln w="28575">
            <a:solidFill>
              <a:schemeClr val="tx1"/>
            </a:solidFill>
          </a:ln>
        </p:spPr>
        <p:txBody>
          <a:bodyPr wrap="square">
            <a:spAutoFit/>
          </a:bodyPr>
          <a:lstStyle/>
          <a:p>
            <a:r>
              <a:rPr lang="en-GB" sz="1400" dirty="0">
                <a:latin typeface="Baskerville Old Face" panose="02020602080505020303" pitchFamily="18" charset="0"/>
              </a:rPr>
              <a:t>In order to improve design ideas you need them to evolve. You need to act on feedback and change and modify them to better fit your brief and client wants and needs. Show your lamp design to someone else and redesign the lamp twice based on feedback gathered from potential clients. Annotate neatly in pencil to explain the modifications and why they make the lamp more viable. </a:t>
            </a:r>
          </a:p>
        </p:txBody>
      </p:sp>
      <p:pic>
        <p:nvPicPr>
          <p:cNvPr id="11" name="Picture 10">
            <a:extLst>
              <a:ext uri="{FF2B5EF4-FFF2-40B4-BE49-F238E27FC236}">
                <a16:creationId xmlns:a16="http://schemas.microsoft.com/office/drawing/2014/main" id="{C674E34A-6E54-44EB-9C6B-0EB2B67157A3}"/>
              </a:ext>
            </a:extLst>
          </p:cNvPr>
          <p:cNvPicPr>
            <a:picLocks noChangeAspect="1"/>
          </p:cNvPicPr>
          <p:nvPr/>
        </p:nvPicPr>
        <p:blipFill rotWithShape="1">
          <a:blip r:embed="rId5"/>
          <a:srcRect l="10574" t="36277" r="57172" b="52788"/>
          <a:stretch/>
        </p:blipFill>
        <p:spPr>
          <a:xfrm>
            <a:off x="7659974" y="162462"/>
            <a:ext cx="4449582" cy="848063"/>
          </a:xfrm>
          <a:prstGeom prst="rect">
            <a:avLst/>
          </a:prstGeom>
        </p:spPr>
      </p:pic>
    </p:spTree>
    <p:extLst>
      <p:ext uri="{BB962C8B-B14F-4D97-AF65-F5344CB8AC3E}">
        <p14:creationId xmlns:p14="http://schemas.microsoft.com/office/powerpoint/2010/main" val="2719550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108D272-52EC-4F2B-B03B-7AD07CEA1225}"/>
              </a:ext>
            </a:extLst>
          </p:cNvPr>
          <p:cNvSpPr/>
          <p:nvPr/>
        </p:nvSpPr>
        <p:spPr>
          <a:xfrm>
            <a:off x="92438" y="187899"/>
            <a:ext cx="7397649" cy="954107"/>
          </a:xfrm>
          <a:prstGeom prst="rect">
            <a:avLst/>
          </a:prstGeom>
          <a:ln w="28575">
            <a:solidFill>
              <a:schemeClr val="tx1"/>
            </a:solidFill>
          </a:ln>
        </p:spPr>
        <p:txBody>
          <a:bodyPr wrap="square">
            <a:spAutoFit/>
          </a:bodyPr>
          <a:lstStyle/>
          <a:p>
            <a:r>
              <a:rPr lang="en-GB" sz="1400" dirty="0">
                <a:latin typeface="Baskerville Old Face" panose="02020602080505020303" pitchFamily="18" charset="0"/>
              </a:rPr>
              <a:t>Depth can be shown using thick and thin lines. They help to define parts of a 3D shape to make it look more realistic.  </a:t>
            </a:r>
          </a:p>
          <a:p>
            <a:r>
              <a:rPr lang="en-GB" sz="1400" dirty="0">
                <a:latin typeface="Baskerville Old Face" panose="02020602080505020303" pitchFamily="18" charset="0"/>
              </a:rPr>
              <a:t>Where the thick and thin lines are places is to do with whether the faces are visible or non visible in drawing. The best way I have always found to explain this is a method I use with KS3. </a:t>
            </a:r>
          </a:p>
        </p:txBody>
      </p:sp>
      <p:pic>
        <p:nvPicPr>
          <p:cNvPr id="2" name="Picture 1">
            <a:extLst>
              <a:ext uri="{FF2B5EF4-FFF2-40B4-BE49-F238E27FC236}">
                <a16:creationId xmlns:a16="http://schemas.microsoft.com/office/drawing/2014/main" id="{5898FA1B-285B-4345-A1BA-7B3D4EA24880}"/>
              </a:ext>
            </a:extLst>
          </p:cNvPr>
          <p:cNvPicPr>
            <a:picLocks noChangeAspect="1"/>
          </p:cNvPicPr>
          <p:nvPr/>
        </p:nvPicPr>
        <p:blipFill rotWithShape="1">
          <a:blip r:embed="rId2"/>
          <a:srcRect l="10574" t="28405" r="67295" b="60989"/>
          <a:stretch/>
        </p:blipFill>
        <p:spPr>
          <a:xfrm>
            <a:off x="7733624" y="109441"/>
            <a:ext cx="4123596" cy="1111024"/>
          </a:xfrm>
          <a:prstGeom prst="rect">
            <a:avLst/>
          </a:prstGeom>
        </p:spPr>
      </p:pic>
      <p:pic>
        <p:nvPicPr>
          <p:cNvPr id="3" name="Picture 2">
            <a:extLst>
              <a:ext uri="{FF2B5EF4-FFF2-40B4-BE49-F238E27FC236}">
                <a16:creationId xmlns:a16="http://schemas.microsoft.com/office/drawing/2014/main" id="{B400A1B7-563C-43F5-995F-D904B0D921F1}"/>
              </a:ext>
            </a:extLst>
          </p:cNvPr>
          <p:cNvPicPr>
            <a:picLocks noChangeAspect="1"/>
          </p:cNvPicPr>
          <p:nvPr/>
        </p:nvPicPr>
        <p:blipFill rotWithShape="1">
          <a:blip r:embed="rId3"/>
          <a:srcRect l="35042" t="50000" r="45532" b="11675"/>
          <a:stretch/>
        </p:blipFill>
        <p:spPr>
          <a:xfrm>
            <a:off x="539644" y="1900804"/>
            <a:ext cx="2368446" cy="2627026"/>
          </a:xfrm>
          <a:prstGeom prst="rect">
            <a:avLst/>
          </a:prstGeom>
        </p:spPr>
      </p:pic>
      <p:pic>
        <p:nvPicPr>
          <p:cNvPr id="4" name="Picture 3">
            <a:extLst>
              <a:ext uri="{FF2B5EF4-FFF2-40B4-BE49-F238E27FC236}">
                <a16:creationId xmlns:a16="http://schemas.microsoft.com/office/drawing/2014/main" id="{946CF88B-DD49-4969-9AC8-43989ED0433A}"/>
              </a:ext>
            </a:extLst>
          </p:cNvPr>
          <p:cNvPicPr>
            <a:picLocks noChangeAspect="1"/>
          </p:cNvPicPr>
          <p:nvPr/>
        </p:nvPicPr>
        <p:blipFill rotWithShape="1">
          <a:blip r:embed="rId4"/>
          <a:srcRect l="34672" t="47212" r="41844" b="14464"/>
          <a:stretch/>
        </p:blipFill>
        <p:spPr>
          <a:xfrm>
            <a:off x="3781268" y="1900804"/>
            <a:ext cx="2863122" cy="2627026"/>
          </a:xfrm>
          <a:prstGeom prst="rect">
            <a:avLst/>
          </a:prstGeom>
        </p:spPr>
      </p:pic>
      <p:sp>
        <p:nvSpPr>
          <p:cNvPr id="5" name="Rectangle 4">
            <a:extLst>
              <a:ext uri="{FF2B5EF4-FFF2-40B4-BE49-F238E27FC236}">
                <a16:creationId xmlns:a16="http://schemas.microsoft.com/office/drawing/2014/main" id="{BF306F9E-0CAB-4110-9AFB-577CE3C2605F}"/>
              </a:ext>
            </a:extLst>
          </p:cNvPr>
          <p:cNvSpPr/>
          <p:nvPr/>
        </p:nvSpPr>
        <p:spPr>
          <a:xfrm>
            <a:off x="92438" y="4957196"/>
            <a:ext cx="3262859" cy="1015663"/>
          </a:xfrm>
          <a:prstGeom prst="rect">
            <a:avLst/>
          </a:prstGeom>
          <a:ln>
            <a:solidFill>
              <a:schemeClr val="tx1"/>
            </a:solidFill>
          </a:ln>
        </p:spPr>
        <p:txBody>
          <a:bodyPr wrap="square">
            <a:spAutoFit/>
          </a:bodyPr>
          <a:lstStyle/>
          <a:p>
            <a:pPr algn="ctr">
              <a:spcBef>
                <a:spcPct val="50000"/>
              </a:spcBef>
            </a:pPr>
            <a:r>
              <a:rPr lang="en-US" altLang="en-US" sz="2000" dirty="0">
                <a:latin typeface="Baskerville Old Face" panose="02020602080505020303" pitchFamily="18" charset="0"/>
                <a:cs typeface="Arial" panose="020B0604020202020204" pitchFamily="34" charset="0"/>
              </a:rPr>
              <a:t>If the spider crawls over the edge and you can still see it, the line stays THIN</a:t>
            </a:r>
          </a:p>
        </p:txBody>
      </p:sp>
      <p:sp>
        <p:nvSpPr>
          <p:cNvPr id="6" name="Rectangle 5">
            <a:extLst>
              <a:ext uri="{FF2B5EF4-FFF2-40B4-BE49-F238E27FC236}">
                <a16:creationId xmlns:a16="http://schemas.microsoft.com/office/drawing/2014/main" id="{46AC4E47-AA15-4134-AE37-05F602BBB82D}"/>
              </a:ext>
            </a:extLst>
          </p:cNvPr>
          <p:cNvSpPr/>
          <p:nvPr/>
        </p:nvSpPr>
        <p:spPr>
          <a:xfrm>
            <a:off x="3437743" y="4987176"/>
            <a:ext cx="3550172" cy="923330"/>
          </a:xfrm>
          <a:prstGeom prst="rect">
            <a:avLst/>
          </a:prstGeom>
          <a:ln>
            <a:solidFill>
              <a:schemeClr val="tx1"/>
            </a:solidFill>
          </a:ln>
        </p:spPr>
        <p:txBody>
          <a:bodyPr wrap="square">
            <a:spAutoFit/>
          </a:bodyPr>
          <a:lstStyle/>
          <a:p>
            <a:pPr algn="ctr">
              <a:spcBef>
                <a:spcPct val="50000"/>
              </a:spcBef>
            </a:pPr>
            <a:r>
              <a:rPr lang="en-GB" altLang="en-US" dirty="0">
                <a:latin typeface="Baskerville Old Face" panose="02020602080505020303" pitchFamily="18" charset="0"/>
                <a:cs typeface="Arial" panose="020B0604020202020204" pitchFamily="34" charset="0"/>
              </a:rPr>
              <a:t>If it crawls over the edge and you can’t see it anymore, the line becomes THICK.</a:t>
            </a:r>
          </a:p>
        </p:txBody>
      </p:sp>
      <p:pic>
        <p:nvPicPr>
          <p:cNvPr id="7" name="Picture 6">
            <a:extLst>
              <a:ext uri="{FF2B5EF4-FFF2-40B4-BE49-F238E27FC236}">
                <a16:creationId xmlns:a16="http://schemas.microsoft.com/office/drawing/2014/main" id="{BBA41C5B-BC17-4EB1-A507-4490B003BBC5}"/>
              </a:ext>
            </a:extLst>
          </p:cNvPr>
          <p:cNvPicPr>
            <a:picLocks noChangeAspect="1"/>
          </p:cNvPicPr>
          <p:nvPr/>
        </p:nvPicPr>
        <p:blipFill rotWithShape="1">
          <a:blip r:embed="rId5"/>
          <a:srcRect l="70820" t="36496" r="15164" b="39448"/>
          <a:stretch/>
        </p:blipFill>
        <p:spPr>
          <a:xfrm>
            <a:off x="8014091" y="1531594"/>
            <a:ext cx="3550172" cy="3425602"/>
          </a:xfrm>
          <a:prstGeom prst="rect">
            <a:avLst/>
          </a:prstGeom>
        </p:spPr>
      </p:pic>
      <p:sp>
        <p:nvSpPr>
          <p:cNvPr id="12" name="Rectangle 11">
            <a:extLst>
              <a:ext uri="{FF2B5EF4-FFF2-40B4-BE49-F238E27FC236}">
                <a16:creationId xmlns:a16="http://schemas.microsoft.com/office/drawing/2014/main" id="{BC8FF9A0-D349-40A5-9024-494D752EC3DD}"/>
              </a:ext>
            </a:extLst>
          </p:cNvPr>
          <p:cNvSpPr/>
          <p:nvPr/>
        </p:nvSpPr>
        <p:spPr>
          <a:xfrm>
            <a:off x="7816073" y="4957196"/>
            <a:ext cx="3550172" cy="1200329"/>
          </a:xfrm>
          <a:prstGeom prst="rect">
            <a:avLst/>
          </a:prstGeom>
          <a:ln>
            <a:solidFill>
              <a:schemeClr val="tx1"/>
            </a:solidFill>
          </a:ln>
        </p:spPr>
        <p:txBody>
          <a:bodyPr wrap="square">
            <a:spAutoFit/>
          </a:bodyPr>
          <a:lstStyle/>
          <a:p>
            <a:pPr algn="ctr">
              <a:spcBef>
                <a:spcPct val="50000"/>
              </a:spcBef>
            </a:pPr>
            <a:r>
              <a:rPr lang="en-GB" altLang="en-US" dirty="0">
                <a:latin typeface="Baskerville Old Face" panose="02020602080505020303" pitchFamily="18" charset="0"/>
                <a:cs typeface="Arial" panose="020B0604020202020204" pitchFamily="34" charset="0"/>
              </a:rPr>
              <a:t>Go back to your developed drawings and add thick lines too define your drawing. Use this GCSE video to help if you get stuck. </a:t>
            </a:r>
          </a:p>
        </p:txBody>
      </p:sp>
    </p:spTree>
    <p:extLst>
      <p:ext uri="{BB962C8B-B14F-4D97-AF65-F5344CB8AC3E}">
        <p14:creationId xmlns:p14="http://schemas.microsoft.com/office/powerpoint/2010/main" val="3042782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3F24D95-94F0-4DDF-A11B-A47F515AD30D}"/>
              </a:ext>
            </a:extLst>
          </p:cNvPr>
          <p:cNvSpPr/>
          <p:nvPr/>
        </p:nvSpPr>
        <p:spPr>
          <a:xfrm>
            <a:off x="69949" y="80793"/>
            <a:ext cx="7801777" cy="954107"/>
          </a:xfrm>
          <a:prstGeom prst="rect">
            <a:avLst/>
          </a:prstGeom>
          <a:ln w="28575">
            <a:solidFill>
              <a:schemeClr val="tx1"/>
            </a:solidFill>
          </a:ln>
        </p:spPr>
        <p:txBody>
          <a:bodyPr wrap="square">
            <a:spAutoFit/>
          </a:bodyPr>
          <a:lstStyle/>
          <a:p>
            <a:r>
              <a:rPr lang="en-GB" sz="1400" dirty="0">
                <a:latin typeface="Baskerville Old Face" panose="02020602080505020303" pitchFamily="18" charset="0"/>
              </a:rPr>
              <a:t>This technique is frequently used by architects and interior designers. It is ideal for room layouts and buildings. It makes drawings appear more real to life as what we would see in the distance would have a vanishing point. We can use this technique to create design ideas that we need to see from different angles. You start with one point where all lines will arrive at, this is called the vanishing point. </a:t>
            </a:r>
          </a:p>
        </p:txBody>
      </p:sp>
      <p:pic>
        <p:nvPicPr>
          <p:cNvPr id="3" name="Picture 2">
            <a:extLst>
              <a:ext uri="{FF2B5EF4-FFF2-40B4-BE49-F238E27FC236}">
                <a16:creationId xmlns:a16="http://schemas.microsoft.com/office/drawing/2014/main" id="{D2265700-002E-41EA-85FD-D1171E552B91}"/>
              </a:ext>
            </a:extLst>
          </p:cNvPr>
          <p:cNvPicPr>
            <a:picLocks noChangeAspect="1"/>
          </p:cNvPicPr>
          <p:nvPr/>
        </p:nvPicPr>
        <p:blipFill>
          <a:blip r:embed="rId2"/>
          <a:stretch>
            <a:fillRect/>
          </a:stretch>
        </p:blipFill>
        <p:spPr>
          <a:xfrm>
            <a:off x="1303213" y="1294194"/>
            <a:ext cx="3965620" cy="3058232"/>
          </a:xfrm>
          <a:prstGeom prst="rect">
            <a:avLst/>
          </a:prstGeom>
        </p:spPr>
      </p:pic>
      <p:pic>
        <p:nvPicPr>
          <p:cNvPr id="5" name="Picture 4">
            <a:extLst>
              <a:ext uri="{FF2B5EF4-FFF2-40B4-BE49-F238E27FC236}">
                <a16:creationId xmlns:a16="http://schemas.microsoft.com/office/drawing/2014/main" id="{98E832D7-DDDF-4150-A923-E5B7E4C1C88D}"/>
              </a:ext>
            </a:extLst>
          </p:cNvPr>
          <p:cNvPicPr>
            <a:picLocks noChangeAspect="1"/>
          </p:cNvPicPr>
          <p:nvPr/>
        </p:nvPicPr>
        <p:blipFill rotWithShape="1">
          <a:blip r:embed="rId3"/>
          <a:srcRect l="27187" t="60113" r="46271" b="26930"/>
          <a:stretch/>
        </p:blipFill>
        <p:spPr>
          <a:xfrm>
            <a:off x="9335770" y="662054"/>
            <a:ext cx="2596401" cy="712624"/>
          </a:xfrm>
          <a:prstGeom prst="rect">
            <a:avLst/>
          </a:prstGeom>
        </p:spPr>
      </p:pic>
      <p:pic>
        <p:nvPicPr>
          <p:cNvPr id="15" name="Picture 14">
            <a:extLst>
              <a:ext uri="{FF2B5EF4-FFF2-40B4-BE49-F238E27FC236}">
                <a16:creationId xmlns:a16="http://schemas.microsoft.com/office/drawing/2014/main" id="{2DBB5E7D-0C61-4AAD-A987-5678BD9C5FEA}"/>
              </a:ext>
            </a:extLst>
          </p:cNvPr>
          <p:cNvPicPr>
            <a:picLocks noChangeAspect="1"/>
          </p:cNvPicPr>
          <p:nvPr/>
        </p:nvPicPr>
        <p:blipFill rotWithShape="1">
          <a:blip r:embed="rId3"/>
          <a:srcRect l="10204" t="60114" r="72813" b="28515"/>
          <a:stretch/>
        </p:blipFill>
        <p:spPr>
          <a:xfrm>
            <a:off x="8114072" y="80793"/>
            <a:ext cx="1543986" cy="581261"/>
          </a:xfrm>
          <a:prstGeom prst="rect">
            <a:avLst/>
          </a:prstGeom>
        </p:spPr>
      </p:pic>
      <p:pic>
        <p:nvPicPr>
          <p:cNvPr id="9" name="Picture 8">
            <a:extLst>
              <a:ext uri="{FF2B5EF4-FFF2-40B4-BE49-F238E27FC236}">
                <a16:creationId xmlns:a16="http://schemas.microsoft.com/office/drawing/2014/main" id="{55848F8E-23E2-4416-8C12-5E2790E3F66E}"/>
              </a:ext>
            </a:extLst>
          </p:cNvPr>
          <p:cNvPicPr>
            <a:picLocks noChangeAspect="1"/>
          </p:cNvPicPr>
          <p:nvPr/>
        </p:nvPicPr>
        <p:blipFill rotWithShape="1">
          <a:blip r:embed="rId4"/>
          <a:srcRect l="14823" r="15880" b="-1550"/>
          <a:stretch/>
        </p:blipFill>
        <p:spPr>
          <a:xfrm>
            <a:off x="3411225" y="5109169"/>
            <a:ext cx="3007176" cy="1624188"/>
          </a:xfrm>
          <a:prstGeom prst="rect">
            <a:avLst/>
          </a:prstGeom>
        </p:spPr>
      </p:pic>
      <p:sp>
        <p:nvSpPr>
          <p:cNvPr id="11" name="TextBox 10">
            <a:extLst>
              <a:ext uri="{FF2B5EF4-FFF2-40B4-BE49-F238E27FC236}">
                <a16:creationId xmlns:a16="http://schemas.microsoft.com/office/drawing/2014/main" id="{A71EFEA6-8A56-4418-9148-F85FA6575F85}"/>
              </a:ext>
            </a:extLst>
          </p:cNvPr>
          <p:cNvSpPr txBox="1"/>
          <p:nvPr/>
        </p:nvSpPr>
        <p:spPr>
          <a:xfrm>
            <a:off x="6610663" y="1378045"/>
            <a:ext cx="5321508" cy="5355312"/>
          </a:xfrm>
          <a:prstGeom prst="rect">
            <a:avLst/>
          </a:prstGeom>
          <a:noFill/>
          <a:ln>
            <a:solidFill>
              <a:schemeClr val="tx1"/>
            </a:solidFill>
          </a:ln>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2" name="TextBox 11">
            <a:extLst>
              <a:ext uri="{FF2B5EF4-FFF2-40B4-BE49-F238E27FC236}">
                <a16:creationId xmlns:a16="http://schemas.microsoft.com/office/drawing/2014/main" id="{FAC6D5EB-1A24-4176-B427-9386587D21DC}"/>
              </a:ext>
            </a:extLst>
          </p:cNvPr>
          <p:cNvSpPr txBox="1"/>
          <p:nvPr/>
        </p:nvSpPr>
        <p:spPr>
          <a:xfrm>
            <a:off x="69949" y="4751712"/>
            <a:ext cx="3381675" cy="1169551"/>
          </a:xfrm>
          <a:prstGeom prst="rect">
            <a:avLst/>
          </a:prstGeom>
          <a:noFill/>
          <a:ln>
            <a:solidFill>
              <a:schemeClr val="tx1"/>
            </a:solidFill>
          </a:ln>
        </p:spPr>
        <p:txBody>
          <a:bodyPr wrap="square" rtlCol="0">
            <a:spAutoFit/>
          </a:bodyPr>
          <a:lstStyle/>
          <a:p>
            <a:r>
              <a:rPr lang="en-GB" sz="1400" dirty="0">
                <a:latin typeface="Baskerville Old Face" panose="02020602080505020303" pitchFamily="18" charset="0"/>
              </a:rPr>
              <a:t>Start by making a dot at the top or bottom of your page towards the side. Draw a cube and use a ruler to make all edges that are visible meet at the one vanishing point. See if you can add more cubes.</a:t>
            </a:r>
          </a:p>
        </p:txBody>
      </p:sp>
    </p:spTree>
    <p:extLst>
      <p:ext uri="{BB962C8B-B14F-4D97-AF65-F5344CB8AC3E}">
        <p14:creationId xmlns:p14="http://schemas.microsoft.com/office/powerpoint/2010/main" val="1946414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E832D7-DDDF-4150-A923-E5B7E4C1C88D}"/>
              </a:ext>
            </a:extLst>
          </p:cNvPr>
          <p:cNvPicPr>
            <a:picLocks noChangeAspect="1"/>
          </p:cNvPicPr>
          <p:nvPr/>
        </p:nvPicPr>
        <p:blipFill rotWithShape="1">
          <a:blip r:embed="rId2"/>
          <a:srcRect l="27187" t="60113" r="46271" b="26930"/>
          <a:stretch/>
        </p:blipFill>
        <p:spPr>
          <a:xfrm>
            <a:off x="9335770" y="662054"/>
            <a:ext cx="2596401" cy="712624"/>
          </a:xfrm>
          <a:prstGeom prst="rect">
            <a:avLst/>
          </a:prstGeom>
        </p:spPr>
      </p:pic>
      <p:pic>
        <p:nvPicPr>
          <p:cNvPr id="15" name="Picture 14">
            <a:extLst>
              <a:ext uri="{FF2B5EF4-FFF2-40B4-BE49-F238E27FC236}">
                <a16:creationId xmlns:a16="http://schemas.microsoft.com/office/drawing/2014/main" id="{2DBB5E7D-0C61-4AAD-A987-5678BD9C5FEA}"/>
              </a:ext>
            </a:extLst>
          </p:cNvPr>
          <p:cNvPicPr>
            <a:picLocks noChangeAspect="1"/>
          </p:cNvPicPr>
          <p:nvPr/>
        </p:nvPicPr>
        <p:blipFill rotWithShape="1">
          <a:blip r:embed="rId2"/>
          <a:srcRect l="10204" t="60114" r="72813" b="28515"/>
          <a:stretch/>
        </p:blipFill>
        <p:spPr>
          <a:xfrm>
            <a:off x="8114072" y="80793"/>
            <a:ext cx="1543986" cy="581261"/>
          </a:xfrm>
          <a:prstGeom prst="rect">
            <a:avLst/>
          </a:prstGeom>
        </p:spPr>
      </p:pic>
      <p:pic>
        <p:nvPicPr>
          <p:cNvPr id="7" name="Picture 6">
            <a:extLst>
              <a:ext uri="{FF2B5EF4-FFF2-40B4-BE49-F238E27FC236}">
                <a16:creationId xmlns:a16="http://schemas.microsoft.com/office/drawing/2014/main" id="{29F3750F-D722-4E94-93F9-2CC3F485F113}"/>
              </a:ext>
            </a:extLst>
          </p:cNvPr>
          <p:cNvPicPr>
            <a:picLocks noChangeAspect="1"/>
          </p:cNvPicPr>
          <p:nvPr/>
        </p:nvPicPr>
        <p:blipFill rotWithShape="1">
          <a:blip r:embed="rId3"/>
          <a:srcRect l="70574" t="36716" r="15656" b="40104"/>
          <a:stretch/>
        </p:blipFill>
        <p:spPr>
          <a:xfrm>
            <a:off x="69949" y="4611721"/>
            <a:ext cx="2208869" cy="2090537"/>
          </a:xfrm>
          <a:prstGeom prst="rect">
            <a:avLst/>
          </a:prstGeom>
        </p:spPr>
      </p:pic>
      <p:sp>
        <p:nvSpPr>
          <p:cNvPr id="11" name="TextBox 10">
            <a:extLst>
              <a:ext uri="{FF2B5EF4-FFF2-40B4-BE49-F238E27FC236}">
                <a16:creationId xmlns:a16="http://schemas.microsoft.com/office/drawing/2014/main" id="{A71EFEA6-8A56-4418-9148-F85FA6575F85}"/>
              </a:ext>
            </a:extLst>
          </p:cNvPr>
          <p:cNvSpPr txBox="1"/>
          <p:nvPr/>
        </p:nvSpPr>
        <p:spPr>
          <a:xfrm>
            <a:off x="6505732" y="1457158"/>
            <a:ext cx="5321508" cy="5078313"/>
          </a:xfrm>
          <a:prstGeom prst="rect">
            <a:avLst/>
          </a:prstGeom>
          <a:noFill/>
          <a:ln>
            <a:solidFill>
              <a:schemeClr val="tx1"/>
            </a:solidFill>
          </a:ln>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0" name="TextBox 9">
            <a:extLst>
              <a:ext uri="{FF2B5EF4-FFF2-40B4-BE49-F238E27FC236}">
                <a16:creationId xmlns:a16="http://schemas.microsoft.com/office/drawing/2014/main" id="{540717F9-C763-4FEE-9763-9233C0D04476}"/>
              </a:ext>
            </a:extLst>
          </p:cNvPr>
          <p:cNvSpPr txBox="1"/>
          <p:nvPr/>
        </p:nvSpPr>
        <p:spPr>
          <a:xfrm>
            <a:off x="139903" y="155742"/>
            <a:ext cx="6125986" cy="954107"/>
          </a:xfrm>
          <a:prstGeom prst="rect">
            <a:avLst/>
          </a:prstGeom>
          <a:noFill/>
          <a:ln>
            <a:solidFill>
              <a:schemeClr val="tx1"/>
            </a:solidFill>
          </a:ln>
        </p:spPr>
        <p:txBody>
          <a:bodyPr wrap="square" rtlCol="0">
            <a:spAutoFit/>
          </a:bodyPr>
          <a:lstStyle/>
          <a:p>
            <a:r>
              <a:rPr lang="en-GB" sz="1400" dirty="0">
                <a:latin typeface="Baskerville Old Face" panose="02020602080505020303" pitchFamily="18" charset="0"/>
              </a:rPr>
              <a:t>Now draw a dot to the side, above or below a drawing of your lamp and use a ruler to make all edges that are visible meet at the one vanishing point. Start by crating, which means drawing boxes to create an angular version of your lamp. The curves can come later. </a:t>
            </a:r>
          </a:p>
        </p:txBody>
      </p:sp>
      <p:sp>
        <p:nvSpPr>
          <p:cNvPr id="12" name="TextBox 11">
            <a:extLst>
              <a:ext uri="{FF2B5EF4-FFF2-40B4-BE49-F238E27FC236}">
                <a16:creationId xmlns:a16="http://schemas.microsoft.com/office/drawing/2014/main" id="{36685DC5-C7FD-4836-BA9D-AA0408EA46A5}"/>
              </a:ext>
            </a:extLst>
          </p:cNvPr>
          <p:cNvSpPr txBox="1"/>
          <p:nvPr/>
        </p:nvSpPr>
        <p:spPr>
          <a:xfrm>
            <a:off x="2278818" y="6096009"/>
            <a:ext cx="3381675" cy="646331"/>
          </a:xfrm>
          <a:prstGeom prst="rect">
            <a:avLst/>
          </a:prstGeom>
          <a:solidFill>
            <a:schemeClr val="bg1">
              <a:lumMod val="50000"/>
            </a:schemeClr>
          </a:solidFill>
          <a:ln>
            <a:solidFill>
              <a:schemeClr val="tx1"/>
            </a:solidFill>
          </a:ln>
        </p:spPr>
        <p:txBody>
          <a:bodyPr wrap="square" rtlCol="0">
            <a:spAutoFit/>
          </a:bodyPr>
          <a:lstStyle/>
          <a:p>
            <a:r>
              <a:rPr lang="en-GB" dirty="0">
                <a:solidFill>
                  <a:schemeClr val="bg1"/>
                </a:solidFill>
                <a:latin typeface="Baskerville Old Face" panose="02020602080505020303" pitchFamily="18" charset="0"/>
              </a:rPr>
              <a:t>Challenge – Try 2 point perspective by watching the video. </a:t>
            </a:r>
          </a:p>
        </p:txBody>
      </p:sp>
      <p:pic>
        <p:nvPicPr>
          <p:cNvPr id="5122" name="Picture 2" descr="30 Drawn Lamp one point perspective Free Clip Art stock ...">
            <a:extLst>
              <a:ext uri="{FF2B5EF4-FFF2-40B4-BE49-F238E27FC236}">
                <a16:creationId xmlns:a16="http://schemas.microsoft.com/office/drawing/2014/main" id="{0B7935D0-07F3-4E5C-8679-A85EBAAEF6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5996" y="1235258"/>
            <a:ext cx="3733799" cy="3376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987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40717F9-C763-4FEE-9763-9233C0D04476}"/>
              </a:ext>
            </a:extLst>
          </p:cNvPr>
          <p:cNvSpPr txBox="1"/>
          <p:nvPr/>
        </p:nvSpPr>
        <p:spPr>
          <a:xfrm>
            <a:off x="139903" y="155742"/>
            <a:ext cx="6125986" cy="1384995"/>
          </a:xfrm>
          <a:prstGeom prst="rect">
            <a:avLst/>
          </a:prstGeom>
          <a:noFill/>
          <a:ln>
            <a:solidFill>
              <a:schemeClr val="tx1"/>
            </a:solidFill>
          </a:ln>
        </p:spPr>
        <p:txBody>
          <a:bodyPr wrap="square" rtlCol="0">
            <a:spAutoFit/>
          </a:bodyPr>
          <a:lstStyle/>
          <a:p>
            <a:r>
              <a:rPr lang="en-GB" sz="1400" dirty="0">
                <a:latin typeface="Baskerville Old Face" panose="02020602080505020303" pitchFamily="18" charset="0"/>
              </a:rPr>
              <a:t>Orthographic Projection is a method of 2D drawing that is used across industry to standardise drawings for manufacturers and engineers to understand scale and dimensions. </a:t>
            </a:r>
          </a:p>
          <a:p>
            <a:endParaRPr lang="en-GB" sz="1400" dirty="0">
              <a:solidFill>
                <a:schemeClr val="tx1">
                  <a:lumMod val="65000"/>
                  <a:lumOff val="35000"/>
                </a:schemeClr>
              </a:solidFill>
              <a:latin typeface="Baskerville Old Face" panose="02020602080505020303" pitchFamily="18" charset="0"/>
            </a:endParaRPr>
          </a:p>
          <a:p>
            <a:r>
              <a:rPr lang="en-GB" sz="1400" dirty="0">
                <a:solidFill>
                  <a:schemeClr val="tx1">
                    <a:lumMod val="65000"/>
                    <a:lumOff val="35000"/>
                  </a:schemeClr>
                </a:solidFill>
                <a:latin typeface="Baskerville Old Face" panose="02020602080505020303" pitchFamily="18" charset="0"/>
              </a:rPr>
              <a:t>This type of drawing shows a 2D view of a 3D object. There is a drawing of a 3D object, a front view, a plan view (above) and an end view (side). </a:t>
            </a:r>
          </a:p>
        </p:txBody>
      </p:sp>
      <p:pic>
        <p:nvPicPr>
          <p:cNvPr id="3" name="Picture 2">
            <a:extLst>
              <a:ext uri="{FF2B5EF4-FFF2-40B4-BE49-F238E27FC236}">
                <a16:creationId xmlns:a16="http://schemas.microsoft.com/office/drawing/2014/main" id="{611FAA69-8C37-41B6-97E3-A4308BAF5840}"/>
              </a:ext>
            </a:extLst>
          </p:cNvPr>
          <p:cNvPicPr>
            <a:picLocks noChangeAspect="1"/>
          </p:cNvPicPr>
          <p:nvPr/>
        </p:nvPicPr>
        <p:blipFill rotWithShape="1">
          <a:blip r:embed="rId2"/>
          <a:srcRect l="34917" t="52241" r="44427" b="35075"/>
          <a:stretch/>
        </p:blipFill>
        <p:spPr>
          <a:xfrm>
            <a:off x="9012709" y="831415"/>
            <a:ext cx="3039388" cy="1049312"/>
          </a:xfrm>
          <a:prstGeom prst="rect">
            <a:avLst/>
          </a:prstGeom>
        </p:spPr>
      </p:pic>
      <p:pic>
        <p:nvPicPr>
          <p:cNvPr id="13" name="Picture 12">
            <a:extLst>
              <a:ext uri="{FF2B5EF4-FFF2-40B4-BE49-F238E27FC236}">
                <a16:creationId xmlns:a16="http://schemas.microsoft.com/office/drawing/2014/main" id="{092A6877-5969-4327-8532-65026AA39891}"/>
              </a:ext>
            </a:extLst>
          </p:cNvPr>
          <p:cNvPicPr>
            <a:picLocks noChangeAspect="1"/>
          </p:cNvPicPr>
          <p:nvPr/>
        </p:nvPicPr>
        <p:blipFill rotWithShape="1">
          <a:blip r:embed="rId2"/>
          <a:srcRect l="10573" t="52241" r="64734" b="37262"/>
          <a:stretch/>
        </p:blipFill>
        <p:spPr>
          <a:xfrm>
            <a:off x="6410551" y="49056"/>
            <a:ext cx="3700438" cy="884420"/>
          </a:xfrm>
          <a:prstGeom prst="rect">
            <a:avLst/>
          </a:prstGeom>
        </p:spPr>
      </p:pic>
      <p:pic>
        <p:nvPicPr>
          <p:cNvPr id="14" name="Picture 13">
            <a:extLst>
              <a:ext uri="{FF2B5EF4-FFF2-40B4-BE49-F238E27FC236}">
                <a16:creationId xmlns:a16="http://schemas.microsoft.com/office/drawing/2014/main" id="{A746C377-5204-4FEB-B761-E1619597FE8E}"/>
              </a:ext>
            </a:extLst>
          </p:cNvPr>
          <p:cNvPicPr>
            <a:picLocks noChangeAspect="1"/>
          </p:cNvPicPr>
          <p:nvPr/>
        </p:nvPicPr>
        <p:blipFill rotWithShape="1">
          <a:blip r:embed="rId3"/>
          <a:srcRect l="29438" t="10737" r="23809" b="3203"/>
          <a:stretch/>
        </p:blipFill>
        <p:spPr>
          <a:xfrm>
            <a:off x="495322" y="2576368"/>
            <a:ext cx="2707574" cy="3737956"/>
          </a:xfrm>
          <a:prstGeom prst="rect">
            <a:avLst/>
          </a:prstGeom>
        </p:spPr>
      </p:pic>
      <p:pic>
        <p:nvPicPr>
          <p:cNvPr id="4" name="Picture 3">
            <a:extLst>
              <a:ext uri="{FF2B5EF4-FFF2-40B4-BE49-F238E27FC236}">
                <a16:creationId xmlns:a16="http://schemas.microsoft.com/office/drawing/2014/main" id="{CF291AD2-A146-4738-A4CC-25A5F6C3A2B1}"/>
              </a:ext>
            </a:extLst>
          </p:cNvPr>
          <p:cNvPicPr>
            <a:picLocks noChangeAspect="1"/>
          </p:cNvPicPr>
          <p:nvPr/>
        </p:nvPicPr>
        <p:blipFill>
          <a:blip r:embed="rId4"/>
          <a:stretch>
            <a:fillRect/>
          </a:stretch>
        </p:blipFill>
        <p:spPr>
          <a:xfrm>
            <a:off x="3930442" y="2051713"/>
            <a:ext cx="4121253" cy="3346994"/>
          </a:xfrm>
          <a:prstGeom prst="rect">
            <a:avLst/>
          </a:prstGeom>
        </p:spPr>
      </p:pic>
      <p:pic>
        <p:nvPicPr>
          <p:cNvPr id="6" name="Picture 5">
            <a:extLst>
              <a:ext uri="{FF2B5EF4-FFF2-40B4-BE49-F238E27FC236}">
                <a16:creationId xmlns:a16="http://schemas.microsoft.com/office/drawing/2014/main" id="{81584323-5D20-4767-A014-D6252EC12491}"/>
              </a:ext>
            </a:extLst>
          </p:cNvPr>
          <p:cNvPicPr>
            <a:picLocks noChangeAspect="1"/>
          </p:cNvPicPr>
          <p:nvPr/>
        </p:nvPicPr>
        <p:blipFill>
          <a:blip r:embed="rId5"/>
          <a:stretch>
            <a:fillRect/>
          </a:stretch>
        </p:blipFill>
        <p:spPr>
          <a:xfrm>
            <a:off x="8506481" y="2473145"/>
            <a:ext cx="3209016" cy="3553440"/>
          </a:xfrm>
          <a:prstGeom prst="rect">
            <a:avLst/>
          </a:prstGeom>
        </p:spPr>
      </p:pic>
    </p:spTree>
    <p:extLst>
      <p:ext uri="{BB962C8B-B14F-4D97-AF65-F5344CB8AC3E}">
        <p14:creationId xmlns:p14="http://schemas.microsoft.com/office/powerpoint/2010/main" val="187782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40717F9-C763-4FEE-9763-9233C0D04476}"/>
              </a:ext>
            </a:extLst>
          </p:cNvPr>
          <p:cNvSpPr txBox="1"/>
          <p:nvPr/>
        </p:nvSpPr>
        <p:spPr>
          <a:xfrm>
            <a:off x="139903" y="155742"/>
            <a:ext cx="6125986" cy="1384995"/>
          </a:xfrm>
          <a:prstGeom prst="rect">
            <a:avLst/>
          </a:prstGeom>
          <a:noFill/>
          <a:ln>
            <a:solidFill>
              <a:schemeClr val="tx1"/>
            </a:solidFill>
          </a:ln>
        </p:spPr>
        <p:txBody>
          <a:bodyPr wrap="square" rtlCol="0">
            <a:spAutoFit/>
          </a:bodyPr>
          <a:lstStyle/>
          <a:p>
            <a:r>
              <a:rPr lang="en-GB" sz="1400" dirty="0">
                <a:latin typeface="Baskerville Old Face" panose="02020602080505020303" pitchFamily="18" charset="0"/>
              </a:rPr>
              <a:t>Draw the middle shape on the isometric paper. Now try to show the 3</a:t>
            </a:r>
            <a:r>
              <a:rPr lang="en-GB" sz="1400" baseline="30000" dirty="0">
                <a:latin typeface="Baskerville Old Face" panose="02020602080505020303" pitchFamily="18" charset="0"/>
              </a:rPr>
              <a:t>rd</a:t>
            </a:r>
            <a:r>
              <a:rPr lang="en-GB" sz="1400" dirty="0">
                <a:latin typeface="Baskerville Old Face" panose="02020602080505020303" pitchFamily="18" charset="0"/>
              </a:rPr>
              <a:t> angle orthographic projection of it. It may be more helpful to cut it out and stick on plain or squared paper as the isometric paper may confuse you for the orthographic drawing. </a:t>
            </a:r>
          </a:p>
          <a:p>
            <a:endParaRPr lang="en-GB" sz="1400" dirty="0">
              <a:latin typeface="Baskerville Old Face" panose="02020602080505020303" pitchFamily="18" charset="0"/>
            </a:endParaRPr>
          </a:p>
          <a:p>
            <a:r>
              <a:rPr lang="en-GB" sz="1400" dirty="0">
                <a:latin typeface="Baskerville Old Face" panose="02020602080505020303" pitchFamily="18" charset="0"/>
              </a:rPr>
              <a:t>If you get stuck, watch the video. </a:t>
            </a:r>
            <a:endParaRPr lang="en-GB" sz="1400" dirty="0">
              <a:solidFill>
                <a:schemeClr val="tx1">
                  <a:lumMod val="65000"/>
                  <a:lumOff val="35000"/>
                </a:schemeClr>
              </a:solidFill>
              <a:latin typeface="Baskerville Old Face" panose="02020602080505020303" pitchFamily="18" charset="0"/>
            </a:endParaRPr>
          </a:p>
        </p:txBody>
      </p:sp>
      <p:pic>
        <p:nvPicPr>
          <p:cNvPr id="3" name="Picture 2">
            <a:extLst>
              <a:ext uri="{FF2B5EF4-FFF2-40B4-BE49-F238E27FC236}">
                <a16:creationId xmlns:a16="http://schemas.microsoft.com/office/drawing/2014/main" id="{611FAA69-8C37-41B6-97E3-A4308BAF5840}"/>
              </a:ext>
            </a:extLst>
          </p:cNvPr>
          <p:cNvPicPr>
            <a:picLocks noChangeAspect="1"/>
          </p:cNvPicPr>
          <p:nvPr/>
        </p:nvPicPr>
        <p:blipFill rotWithShape="1">
          <a:blip r:embed="rId2"/>
          <a:srcRect l="34917" t="52241" r="44427" b="35075"/>
          <a:stretch/>
        </p:blipFill>
        <p:spPr>
          <a:xfrm>
            <a:off x="9012709" y="726485"/>
            <a:ext cx="3039388" cy="1049312"/>
          </a:xfrm>
          <a:prstGeom prst="rect">
            <a:avLst/>
          </a:prstGeom>
        </p:spPr>
      </p:pic>
      <p:pic>
        <p:nvPicPr>
          <p:cNvPr id="13" name="Picture 12">
            <a:extLst>
              <a:ext uri="{FF2B5EF4-FFF2-40B4-BE49-F238E27FC236}">
                <a16:creationId xmlns:a16="http://schemas.microsoft.com/office/drawing/2014/main" id="{092A6877-5969-4327-8532-65026AA39891}"/>
              </a:ext>
            </a:extLst>
          </p:cNvPr>
          <p:cNvPicPr>
            <a:picLocks noChangeAspect="1"/>
          </p:cNvPicPr>
          <p:nvPr/>
        </p:nvPicPr>
        <p:blipFill rotWithShape="1">
          <a:blip r:embed="rId2"/>
          <a:srcRect l="10573" t="52241" r="64734" b="37262"/>
          <a:stretch/>
        </p:blipFill>
        <p:spPr>
          <a:xfrm>
            <a:off x="6410551" y="19076"/>
            <a:ext cx="3700438" cy="884420"/>
          </a:xfrm>
          <a:prstGeom prst="rect">
            <a:avLst/>
          </a:prstGeom>
        </p:spPr>
      </p:pic>
      <p:pic>
        <p:nvPicPr>
          <p:cNvPr id="14" name="Picture 13">
            <a:extLst>
              <a:ext uri="{FF2B5EF4-FFF2-40B4-BE49-F238E27FC236}">
                <a16:creationId xmlns:a16="http://schemas.microsoft.com/office/drawing/2014/main" id="{A746C377-5204-4FEB-B761-E1619597FE8E}"/>
              </a:ext>
            </a:extLst>
          </p:cNvPr>
          <p:cNvPicPr>
            <a:picLocks noChangeAspect="1"/>
          </p:cNvPicPr>
          <p:nvPr/>
        </p:nvPicPr>
        <p:blipFill rotWithShape="1">
          <a:blip r:embed="rId3"/>
          <a:srcRect l="29438" t="10737" r="23809" b="3203"/>
          <a:stretch/>
        </p:blipFill>
        <p:spPr>
          <a:xfrm>
            <a:off x="1036932" y="1775797"/>
            <a:ext cx="2165964" cy="2990233"/>
          </a:xfrm>
          <a:prstGeom prst="rect">
            <a:avLst/>
          </a:prstGeom>
        </p:spPr>
      </p:pic>
      <p:pic>
        <p:nvPicPr>
          <p:cNvPr id="2" name="Picture 1">
            <a:extLst>
              <a:ext uri="{FF2B5EF4-FFF2-40B4-BE49-F238E27FC236}">
                <a16:creationId xmlns:a16="http://schemas.microsoft.com/office/drawing/2014/main" id="{9DFB2C54-A702-4561-A787-6F04DD6D90B3}"/>
              </a:ext>
            </a:extLst>
          </p:cNvPr>
          <p:cNvPicPr>
            <a:picLocks noChangeAspect="1"/>
          </p:cNvPicPr>
          <p:nvPr/>
        </p:nvPicPr>
        <p:blipFill>
          <a:blip r:embed="rId4"/>
          <a:stretch>
            <a:fillRect/>
          </a:stretch>
        </p:blipFill>
        <p:spPr>
          <a:xfrm>
            <a:off x="4045709" y="1592672"/>
            <a:ext cx="7583579" cy="5246252"/>
          </a:xfrm>
          <a:prstGeom prst="rect">
            <a:avLst/>
          </a:prstGeom>
        </p:spPr>
      </p:pic>
      <p:pic>
        <p:nvPicPr>
          <p:cNvPr id="5" name="Picture 4">
            <a:extLst>
              <a:ext uri="{FF2B5EF4-FFF2-40B4-BE49-F238E27FC236}">
                <a16:creationId xmlns:a16="http://schemas.microsoft.com/office/drawing/2014/main" id="{50D9C197-3484-4902-BFEA-39F82FFF30C9}"/>
              </a:ext>
            </a:extLst>
          </p:cNvPr>
          <p:cNvPicPr>
            <a:picLocks noChangeAspect="1"/>
          </p:cNvPicPr>
          <p:nvPr/>
        </p:nvPicPr>
        <p:blipFill rotWithShape="1">
          <a:blip r:embed="rId5"/>
          <a:srcRect l="71066" t="36203" r="15901" b="40322"/>
          <a:stretch/>
        </p:blipFill>
        <p:spPr>
          <a:xfrm>
            <a:off x="1255857" y="4922807"/>
            <a:ext cx="1757166" cy="1779451"/>
          </a:xfrm>
          <a:prstGeom prst="rect">
            <a:avLst/>
          </a:prstGeom>
        </p:spPr>
      </p:pic>
    </p:spTree>
    <p:extLst>
      <p:ext uri="{BB962C8B-B14F-4D97-AF65-F5344CB8AC3E}">
        <p14:creationId xmlns:p14="http://schemas.microsoft.com/office/powerpoint/2010/main" val="1765452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40717F9-C763-4FEE-9763-9233C0D04476}"/>
              </a:ext>
            </a:extLst>
          </p:cNvPr>
          <p:cNvSpPr txBox="1"/>
          <p:nvPr/>
        </p:nvSpPr>
        <p:spPr>
          <a:xfrm>
            <a:off x="44970" y="51746"/>
            <a:ext cx="5941105" cy="1384995"/>
          </a:xfrm>
          <a:prstGeom prst="rect">
            <a:avLst/>
          </a:prstGeom>
          <a:noFill/>
          <a:ln>
            <a:solidFill>
              <a:schemeClr val="tx1"/>
            </a:solidFill>
          </a:ln>
        </p:spPr>
        <p:txBody>
          <a:bodyPr wrap="square" rtlCol="0">
            <a:spAutoFit/>
          </a:bodyPr>
          <a:lstStyle/>
          <a:p>
            <a:r>
              <a:rPr lang="en-GB" sz="1400" dirty="0">
                <a:latin typeface="Baskerville Old Face" panose="02020602080505020303" pitchFamily="18" charset="0"/>
              </a:rPr>
              <a:t>Sectional drawings are created to show hidden detail. To create a simple sectional drawing, you could just cut it in half.</a:t>
            </a:r>
          </a:p>
          <a:p>
            <a:endParaRPr lang="en-GB" sz="1400" dirty="0">
              <a:latin typeface="Baskerville Old Face" panose="02020602080505020303" pitchFamily="18" charset="0"/>
            </a:endParaRPr>
          </a:p>
          <a:p>
            <a:r>
              <a:rPr lang="en-GB" sz="1400" dirty="0">
                <a:latin typeface="Baskerville Old Face" panose="02020602080505020303" pitchFamily="18" charset="0"/>
              </a:rPr>
              <a:t>Draw a section drawing of a shape of your choice, perhaps your lamp and show what it looks like cut in half. Use the blank part of this sheet or the isometric grid on the next page,</a:t>
            </a:r>
            <a:endParaRPr lang="en-GB" sz="1400" dirty="0">
              <a:solidFill>
                <a:schemeClr val="tx1">
                  <a:lumMod val="65000"/>
                  <a:lumOff val="35000"/>
                </a:schemeClr>
              </a:solidFill>
              <a:latin typeface="Baskerville Old Face" panose="02020602080505020303" pitchFamily="18" charset="0"/>
            </a:endParaRPr>
          </a:p>
        </p:txBody>
      </p:sp>
      <p:pic>
        <p:nvPicPr>
          <p:cNvPr id="2" name="Picture 1">
            <a:extLst>
              <a:ext uri="{FF2B5EF4-FFF2-40B4-BE49-F238E27FC236}">
                <a16:creationId xmlns:a16="http://schemas.microsoft.com/office/drawing/2014/main" id="{56B37F7D-9DEA-4267-B524-2F709BA9A641}"/>
              </a:ext>
            </a:extLst>
          </p:cNvPr>
          <p:cNvPicPr>
            <a:picLocks noChangeAspect="1"/>
          </p:cNvPicPr>
          <p:nvPr/>
        </p:nvPicPr>
        <p:blipFill rotWithShape="1">
          <a:blip r:embed="rId2"/>
          <a:srcRect l="10560" t="36715" r="51926" b="52570"/>
          <a:stretch/>
        </p:blipFill>
        <p:spPr>
          <a:xfrm>
            <a:off x="6096000" y="267189"/>
            <a:ext cx="5941105" cy="954107"/>
          </a:xfrm>
          <a:prstGeom prst="rect">
            <a:avLst/>
          </a:prstGeom>
        </p:spPr>
      </p:pic>
      <p:pic>
        <p:nvPicPr>
          <p:cNvPr id="4" name="Picture 3">
            <a:extLst>
              <a:ext uri="{FF2B5EF4-FFF2-40B4-BE49-F238E27FC236}">
                <a16:creationId xmlns:a16="http://schemas.microsoft.com/office/drawing/2014/main" id="{B63D5AAB-3A7C-4C9B-BFB9-0188DCEEB7A5}"/>
              </a:ext>
            </a:extLst>
          </p:cNvPr>
          <p:cNvPicPr>
            <a:picLocks noChangeAspect="1"/>
          </p:cNvPicPr>
          <p:nvPr/>
        </p:nvPicPr>
        <p:blipFill>
          <a:blip r:embed="rId3"/>
          <a:stretch>
            <a:fillRect/>
          </a:stretch>
        </p:blipFill>
        <p:spPr>
          <a:xfrm>
            <a:off x="636301" y="2215757"/>
            <a:ext cx="2914650" cy="1571625"/>
          </a:xfrm>
          <a:prstGeom prst="rect">
            <a:avLst/>
          </a:prstGeom>
        </p:spPr>
      </p:pic>
      <p:pic>
        <p:nvPicPr>
          <p:cNvPr id="9218" name="Picture 2" descr="Simple Four Side Elevations And Sections Of House Design DWG">
            <a:extLst>
              <a:ext uri="{FF2B5EF4-FFF2-40B4-BE49-F238E27FC236}">
                <a16:creationId xmlns:a16="http://schemas.microsoft.com/office/drawing/2014/main" id="{64108C53-B8B1-4752-8796-79FF1009C9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316" y="4426265"/>
            <a:ext cx="3657875" cy="202945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11E8DFA-C42F-484A-B6DC-BDE44DE00C2B}"/>
              </a:ext>
            </a:extLst>
          </p:cNvPr>
          <p:cNvSpPr txBox="1"/>
          <p:nvPr/>
        </p:nvSpPr>
        <p:spPr>
          <a:xfrm>
            <a:off x="4111854" y="1592990"/>
            <a:ext cx="7913913" cy="5078313"/>
          </a:xfrm>
          <a:prstGeom prst="rect">
            <a:avLst/>
          </a:prstGeom>
          <a:noFill/>
          <a:ln>
            <a:solidFill>
              <a:schemeClr val="tx1"/>
            </a:solidFill>
          </a:ln>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133003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879A78-EBF3-4A33-A1CF-FEC7E2E78FBD}"/>
              </a:ext>
            </a:extLst>
          </p:cNvPr>
          <p:cNvPicPr>
            <a:picLocks noChangeAspect="1"/>
          </p:cNvPicPr>
          <p:nvPr/>
        </p:nvPicPr>
        <p:blipFill>
          <a:blip r:embed="rId2"/>
          <a:stretch>
            <a:fillRect/>
          </a:stretch>
        </p:blipFill>
        <p:spPr>
          <a:xfrm>
            <a:off x="1941461" y="954107"/>
            <a:ext cx="8309078" cy="5750898"/>
          </a:xfrm>
          <a:prstGeom prst="rect">
            <a:avLst/>
          </a:prstGeom>
        </p:spPr>
      </p:pic>
      <p:pic>
        <p:nvPicPr>
          <p:cNvPr id="5" name="Picture 4">
            <a:extLst>
              <a:ext uri="{FF2B5EF4-FFF2-40B4-BE49-F238E27FC236}">
                <a16:creationId xmlns:a16="http://schemas.microsoft.com/office/drawing/2014/main" id="{B6774260-BD4F-4FD9-AA3F-C4C4DD98135D}"/>
              </a:ext>
            </a:extLst>
          </p:cNvPr>
          <p:cNvPicPr>
            <a:picLocks noChangeAspect="1"/>
          </p:cNvPicPr>
          <p:nvPr/>
        </p:nvPicPr>
        <p:blipFill rotWithShape="1">
          <a:blip r:embed="rId3"/>
          <a:srcRect l="10560" t="36715" r="51926" b="52570"/>
          <a:stretch/>
        </p:blipFill>
        <p:spPr>
          <a:xfrm>
            <a:off x="6096000" y="0"/>
            <a:ext cx="5941105" cy="954107"/>
          </a:xfrm>
          <a:prstGeom prst="rect">
            <a:avLst/>
          </a:prstGeom>
        </p:spPr>
      </p:pic>
    </p:spTree>
    <p:extLst>
      <p:ext uri="{BB962C8B-B14F-4D97-AF65-F5344CB8AC3E}">
        <p14:creationId xmlns:p14="http://schemas.microsoft.com/office/powerpoint/2010/main" val="2309271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9B5C5A8-4E3E-4768-8748-691897AB4674}"/>
              </a:ext>
            </a:extLst>
          </p:cNvPr>
          <p:cNvSpPr txBox="1"/>
          <p:nvPr/>
        </p:nvSpPr>
        <p:spPr>
          <a:xfrm>
            <a:off x="142403" y="153719"/>
            <a:ext cx="7037885" cy="1384995"/>
          </a:xfrm>
          <a:prstGeom prst="rect">
            <a:avLst/>
          </a:prstGeom>
          <a:noFill/>
          <a:ln>
            <a:solidFill>
              <a:schemeClr val="tx1"/>
            </a:solidFill>
          </a:ln>
        </p:spPr>
        <p:txBody>
          <a:bodyPr wrap="square" rtlCol="0">
            <a:spAutoFit/>
          </a:bodyPr>
          <a:lstStyle/>
          <a:p>
            <a:r>
              <a:rPr lang="en-GB" sz="1400" dirty="0">
                <a:latin typeface="Baskerville Old Face" panose="02020602080505020303" pitchFamily="18" charset="0"/>
              </a:rPr>
              <a:t>Marker Rendering is used to enhance drawings by adding a base colour and adding up layers and tones. They give drawings more of a 2D effect as do pencil crayons, water colours and fine liners.</a:t>
            </a:r>
          </a:p>
          <a:p>
            <a:endParaRPr lang="en-GB" sz="1400" dirty="0">
              <a:solidFill>
                <a:schemeClr val="tx1">
                  <a:lumMod val="65000"/>
                  <a:lumOff val="35000"/>
                </a:schemeClr>
              </a:solidFill>
              <a:latin typeface="Baskerville Old Face" panose="02020602080505020303" pitchFamily="18" charset="0"/>
            </a:endParaRPr>
          </a:p>
          <a:p>
            <a:r>
              <a:rPr lang="en-GB" sz="1400" dirty="0">
                <a:solidFill>
                  <a:schemeClr val="tx1">
                    <a:lumMod val="65000"/>
                    <a:lumOff val="35000"/>
                  </a:schemeClr>
                </a:solidFill>
                <a:latin typeface="Baskerville Old Face" panose="02020602080505020303" pitchFamily="18" charset="0"/>
              </a:rPr>
              <a:t>Create a sheet of initial 3D sketches of any product of your choice, perhaps your lamp, each drawing should take no more then 3 minutes to draw in pencil. Then have a go at building up colour with any of the above.  Use the blank space or the isometric grid on the next 2 slides. </a:t>
            </a:r>
          </a:p>
        </p:txBody>
      </p:sp>
      <p:pic>
        <p:nvPicPr>
          <p:cNvPr id="6" name="Picture 5">
            <a:extLst>
              <a:ext uri="{FF2B5EF4-FFF2-40B4-BE49-F238E27FC236}">
                <a16:creationId xmlns:a16="http://schemas.microsoft.com/office/drawing/2014/main" id="{7A04B151-C8CC-49A8-8FB3-B2178CB8F27E}"/>
              </a:ext>
            </a:extLst>
          </p:cNvPr>
          <p:cNvPicPr>
            <a:picLocks noChangeAspect="1"/>
          </p:cNvPicPr>
          <p:nvPr/>
        </p:nvPicPr>
        <p:blipFill rotWithShape="1">
          <a:blip r:embed="rId2"/>
          <a:srcRect l="10225" t="35810" r="60513" b="52217"/>
          <a:stretch/>
        </p:blipFill>
        <p:spPr>
          <a:xfrm>
            <a:off x="7630605" y="0"/>
            <a:ext cx="4561395" cy="1049312"/>
          </a:xfrm>
          <a:prstGeom prst="rect">
            <a:avLst/>
          </a:prstGeom>
        </p:spPr>
      </p:pic>
      <p:pic>
        <p:nvPicPr>
          <p:cNvPr id="12" name="Picture 11">
            <a:extLst>
              <a:ext uri="{FF2B5EF4-FFF2-40B4-BE49-F238E27FC236}">
                <a16:creationId xmlns:a16="http://schemas.microsoft.com/office/drawing/2014/main" id="{2D511EAC-6C22-45E8-BC3A-82B779810CC7}"/>
              </a:ext>
            </a:extLst>
          </p:cNvPr>
          <p:cNvPicPr>
            <a:picLocks noChangeAspect="1"/>
          </p:cNvPicPr>
          <p:nvPr/>
        </p:nvPicPr>
        <p:blipFill>
          <a:blip r:embed="rId3"/>
          <a:stretch>
            <a:fillRect/>
          </a:stretch>
        </p:blipFill>
        <p:spPr>
          <a:xfrm>
            <a:off x="5390084" y="2543873"/>
            <a:ext cx="6286500" cy="3238500"/>
          </a:xfrm>
          <a:prstGeom prst="rect">
            <a:avLst/>
          </a:prstGeom>
        </p:spPr>
      </p:pic>
      <p:pic>
        <p:nvPicPr>
          <p:cNvPr id="15" name="Picture 14">
            <a:extLst>
              <a:ext uri="{FF2B5EF4-FFF2-40B4-BE49-F238E27FC236}">
                <a16:creationId xmlns:a16="http://schemas.microsoft.com/office/drawing/2014/main" id="{29C0D33F-EBA3-4D43-A852-3D4258295DF0}"/>
              </a:ext>
            </a:extLst>
          </p:cNvPr>
          <p:cNvPicPr>
            <a:picLocks noChangeAspect="1"/>
          </p:cNvPicPr>
          <p:nvPr/>
        </p:nvPicPr>
        <p:blipFill>
          <a:blip r:embed="rId4"/>
          <a:stretch>
            <a:fillRect/>
          </a:stretch>
        </p:blipFill>
        <p:spPr>
          <a:xfrm>
            <a:off x="1140603" y="1564946"/>
            <a:ext cx="3416407" cy="5196355"/>
          </a:xfrm>
          <a:prstGeom prst="rect">
            <a:avLst/>
          </a:prstGeom>
        </p:spPr>
      </p:pic>
    </p:spTree>
    <p:extLst>
      <p:ext uri="{BB962C8B-B14F-4D97-AF65-F5344CB8AC3E}">
        <p14:creationId xmlns:p14="http://schemas.microsoft.com/office/powerpoint/2010/main" val="2954420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879A78-EBF3-4A33-A1CF-FEC7E2E78FBD}"/>
              </a:ext>
            </a:extLst>
          </p:cNvPr>
          <p:cNvPicPr>
            <a:picLocks noChangeAspect="1"/>
          </p:cNvPicPr>
          <p:nvPr/>
        </p:nvPicPr>
        <p:blipFill>
          <a:blip r:embed="rId2"/>
          <a:stretch>
            <a:fillRect/>
          </a:stretch>
        </p:blipFill>
        <p:spPr>
          <a:xfrm>
            <a:off x="1941461" y="954107"/>
            <a:ext cx="8309078" cy="5750898"/>
          </a:xfrm>
          <a:prstGeom prst="rect">
            <a:avLst/>
          </a:prstGeom>
        </p:spPr>
      </p:pic>
      <p:pic>
        <p:nvPicPr>
          <p:cNvPr id="6" name="Picture 5">
            <a:extLst>
              <a:ext uri="{FF2B5EF4-FFF2-40B4-BE49-F238E27FC236}">
                <a16:creationId xmlns:a16="http://schemas.microsoft.com/office/drawing/2014/main" id="{522E5F2B-FDEC-4E34-BA12-674F67D70EFF}"/>
              </a:ext>
            </a:extLst>
          </p:cNvPr>
          <p:cNvPicPr>
            <a:picLocks noChangeAspect="1"/>
          </p:cNvPicPr>
          <p:nvPr/>
        </p:nvPicPr>
        <p:blipFill rotWithShape="1">
          <a:blip r:embed="rId3"/>
          <a:srcRect l="10225" t="35810" r="60513" b="52217"/>
          <a:stretch/>
        </p:blipFill>
        <p:spPr>
          <a:xfrm>
            <a:off x="7630605" y="0"/>
            <a:ext cx="4561395" cy="1049312"/>
          </a:xfrm>
          <a:prstGeom prst="rect">
            <a:avLst/>
          </a:prstGeom>
        </p:spPr>
      </p:pic>
      <p:pic>
        <p:nvPicPr>
          <p:cNvPr id="2" name="Picture 1">
            <a:extLst>
              <a:ext uri="{FF2B5EF4-FFF2-40B4-BE49-F238E27FC236}">
                <a16:creationId xmlns:a16="http://schemas.microsoft.com/office/drawing/2014/main" id="{37DC8A8A-6F2C-4543-BE8F-8A00446530FD}"/>
              </a:ext>
            </a:extLst>
          </p:cNvPr>
          <p:cNvPicPr>
            <a:picLocks noChangeAspect="1"/>
          </p:cNvPicPr>
          <p:nvPr/>
        </p:nvPicPr>
        <p:blipFill rotWithShape="1">
          <a:blip r:embed="rId4"/>
          <a:srcRect l="71189" t="37152" r="15924" b="40323"/>
          <a:stretch/>
        </p:blipFill>
        <p:spPr>
          <a:xfrm>
            <a:off x="164891" y="99213"/>
            <a:ext cx="1933731" cy="1900198"/>
          </a:xfrm>
          <a:prstGeom prst="rect">
            <a:avLst/>
          </a:prstGeom>
        </p:spPr>
      </p:pic>
    </p:spTree>
    <p:extLst>
      <p:ext uri="{BB962C8B-B14F-4D97-AF65-F5344CB8AC3E}">
        <p14:creationId xmlns:p14="http://schemas.microsoft.com/office/powerpoint/2010/main" val="4180075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22E5F2B-FDEC-4E34-BA12-674F67D70EFF}"/>
              </a:ext>
            </a:extLst>
          </p:cNvPr>
          <p:cNvPicPr>
            <a:picLocks noChangeAspect="1"/>
          </p:cNvPicPr>
          <p:nvPr/>
        </p:nvPicPr>
        <p:blipFill rotWithShape="1">
          <a:blip r:embed="rId2"/>
          <a:srcRect l="10225" t="35810" r="60513" b="52217"/>
          <a:stretch/>
        </p:blipFill>
        <p:spPr>
          <a:xfrm>
            <a:off x="7630605" y="0"/>
            <a:ext cx="4561395" cy="1049312"/>
          </a:xfrm>
          <a:prstGeom prst="rect">
            <a:avLst/>
          </a:prstGeom>
        </p:spPr>
      </p:pic>
      <p:sp>
        <p:nvSpPr>
          <p:cNvPr id="2" name="TextBox 1">
            <a:extLst>
              <a:ext uri="{FF2B5EF4-FFF2-40B4-BE49-F238E27FC236}">
                <a16:creationId xmlns:a16="http://schemas.microsoft.com/office/drawing/2014/main" id="{0E006B5A-7F8D-4CB9-8B51-2B940E2E653B}"/>
              </a:ext>
            </a:extLst>
          </p:cNvPr>
          <p:cNvSpPr txBox="1"/>
          <p:nvPr/>
        </p:nvSpPr>
        <p:spPr>
          <a:xfrm>
            <a:off x="609600" y="1049312"/>
            <a:ext cx="10972800" cy="5632311"/>
          </a:xfrm>
          <a:prstGeom prst="rect">
            <a:avLst/>
          </a:prstGeom>
          <a:noFill/>
          <a:ln>
            <a:solidFill>
              <a:schemeClr val="tx1"/>
            </a:solidFill>
          </a:ln>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3" name="Picture 2">
            <a:extLst>
              <a:ext uri="{FF2B5EF4-FFF2-40B4-BE49-F238E27FC236}">
                <a16:creationId xmlns:a16="http://schemas.microsoft.com/office/drawing/2014/main" id="{AED35304-0C6B-4B9A-9237-911D4CF536BF}"/>
              </a:ext>
            </a:extLst>
          </p:cNvPr>
          <p:cNvPicPr>
            <a:picLocks noChangeAspect="1"/>
          </p:cNvPicPr>
          <p:nvPr/>
        </p:nvPicPr>
        <p:blipFill rotWithShape="1">
          <a:blip r:embed="rId3"/>
          <a:srcRect l="71066" t="37809" r="16024" b="40104"/>
          <a:stretch/>
        </p:blipFill>
        <p:spPr>
          <a:xfrm>
            <a:off x="134912" y="86437"/>
            <a:ext cx="1904870" cy="1832304"/>
          </a:xfrm>
          <a:prstGeom prst="rect">
            <a:avLst/>
          </a:prstGeom>
        </p:spPr>
      </p:pic>
    </p:spTree>
    <p:extLst>
      <p:ext uri="{BB962C8B-B14F-4D97-AF65-F5344CB8AC3E}">
        <p14:creationId xmlns:p14="http://schemas.microsoft.com/office/powerpoint/2010/main" val="26110236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F60D6F7F491B4CB64C9D4C138C0A3D" ma:contentTypeVersion="16" ma:contentTypeDescription="Create a new document." ma:contentTypeScope="" ma:versionID="b28207023a8f823ab4d3c50226e86b0d">
  <xsd:schema xmlns:xsd="http://www.w3.org/2001/XMLSchema" xmlns:xs="http://www.w3.org/2001/XMLSchema" xmlns:p="http://schemas.microsoft.com/office/2006/metadata/properties" xmlns:ns2="9bf20933-00d2-4891-afb5-6d1be79a8f14" xmlns:ns3="616fa6b7-aa88-4ea4-adeb-214dd02a5d83" targetNamespace="http://schemas.microsoft.com/office/2006/metadata/properties" ma:root="true" ma:fieldsID="4ee5f3fa5dc2a1ad0725aa8f2b813ef8" ns2:_="" ns3:_="">
    <xsd:import namespace="9bf20933-00d2-4891-afb5-6d1be79a8f14"/>
    <xsd:import namespace="616fa6b7-aa88-4ea4-adeb-214dd02a5d8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SearchProperties"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f20933-00d2-4891-afb5-6d1be79a8f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4db4caa-6185-494a-8c72-0bb2e6d5a2c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fa6b7-aa88-4ea4-adeb-214dd02a5d8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41b6454-bbfe-4398-a174-ccce48d32add}" ma:internalName="TaxCatchAll" ma:showField="CatchAllData" ma:web="616fa6b7-aa88-4ea4-adeb-214dd02a5d8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bf20933-00d2-4891-afb5-6d1be79a8f14">
      <Terms xmlns="http://schemas.microsoft.com/office/infopath/2007/PartnerControls"/>
    </lcf76f155ced4ddcb4097134ff3c332f>
    <TaxCatchAll xmlns="616fa6b7-aa88-4ea4-adeb-214dd02a5d83" xsi:nil="true"/>
  </documentManagement>
</p:properties>
</file>

<file path=customXml/itemProps1.xml><?xml version="1.0" encoding="utf-8"?>
<ds:datastoreItem xmlns:ds="http://schemas.openxmlformats.org/officeDocument/2006/customXml" ds:itemID="{F4A434EB-9142-4734-B252-673B56870E38}"/>
</file>

<file path=customXml/itemProps2.xml><?xml version="1.0" encoding="utf-8"?>
<ds:datastoreItem xmlns:ds="http://schemas.openxmlformats.org/officeDocument/2006/customXml" ds:itemID="{8C7089D2-FD78-4257-B1AD-6CC1CD8DBABE}"/>
</file>

<file path=customXml/itemProps3.xml><?xml version="1.0" encoding="utf-8"?>
<ds:datastoreItem xmlns:ds="http://schemas.openxmlformats.org/officeDocument/2006/customXml" ds:itemID="{ECB3C6DC-CB5B-4858-BDAA-AEF3DB0D525D}"/>
</file>

<file path=docProps/app.xml><?xml version="1.0" encoding="utf-8"?>
<Properties xmlns="http://schemas.openxmlformats.org/officeDocument/2006/extended-properties" xmlns:vt="http://schemas.openxmlformats.org/officeDocument/2006/docPropsVTypes">
  <TotalTime>269</TotalTime>
  <Words>958</Words>
  <Application>Microsoft Office PowerPoint</Application>
  <PresentationFormat>Widescreen</PresentationFormat>
  <Paragraphs>107</Paragraphs>
  <Slides>16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Baskerville Old Face</vt:lpstr>
      <vt:lpstr>Calibri</vt:lpstr>
      <vt:lpstr>Calibri Light</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Burton</dc:creator>
  <cp:lastModifiedBy>Claire Burton</cp:lastModifiedBy>
  <cp:revision>28</cp:revision>
  <dcterms:created xsi:type="dcterms:W3CDTF">2020-04-21T10:20:44Z</dcterms:created>
  <dcterms:modified xsi:type="dcterms:W3CDTF">2020-05-05T09:23:41Z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0x01010016F60D6F7F491B4CB64C9D4C138C0A3D</vt:lpwstr>
  </property>
</Properties>
</file>