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7.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3" r:id="rId7"/>
    <p:sldId id="264" r:id="rId8"/>
    <p:sldId id="269" r:id="rId9"/>
    <p:sldId id="266" r:id="rId10"/>
    <p:sldId id="267" r:id="rId11"/>
    <p:sldId id="268" r:id="rId12"/>
    <p:sldId id="270" r:id="rId13"/>
    <p:sldId id="271" r:id="rId14"/>
    <p:sldId id="272" r:id="rId15"/>
    <p:sldId id="273" r:id="rId16"/>
    <p:sldId id="261" r:id="rId17"/>
    <p:sldId id="274" r:id="rId18"/>
    <p:sldId id="26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80" d="100"/>
          <a:sy n="80" d="100"/>
        </p:scale>
        <p:origin x="120" y="9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72BC5293-703C-4768-B714-E23FEF085A88}" type="datetimeFigureOut">
              <a:rPr lang="en-GB" smtClean="0"/>
              <a:t>14/01/2019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1747372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BC5293-703C-4768-B714-E23FEF085A88}" type="datetimeFigureOut">
              <a:rPr lang="en-GB" smtClean="0"/>
              <a:t>14/01/2019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1497748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smtClean="0"/>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2BC5293-703C-4768-B714-E23FEF085A88}" type="datetimeFigureOut">
              <a:rPr lang="en-GB" smtClean="0"/>
              <a:t>14/01/2019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000738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448079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2BC5293-703C-4768-B714-E23FEF085A88}" type="datetimeFigureOut">
              <a:rPr lang="en-GB" smtClean="0"/>
              <a:t>14/01/2019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1448267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2BC5293-703C-4768-B714-E23FEF085A88}" type="datetimeFigureOut">
              <a:rPr lang="en-GB" smtClean="0"/>
              <a:t>14/01/2019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2496528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BC5293-703C-4768-B714-E23FEF085A88}" type="datetimeFigureOut">
              <a:rPr lang="en-GB" smtClean="0"/>
              <a:t>14/01/2019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279675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216372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389804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1308572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4004958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20826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smtClean="0"/>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BC5293-703C-4768-B714-E23FEF085A88}" type="datetimeFigureOut">
              <a:rPr lang="en-GB" smtClean="0"/>
              <a:t>14/01/2019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3632627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smtClean="0"/>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2BC5293-703C-4768-B714-E23FEF085A88}" type="datetimeFigureOut">
              <a:rPr lang="en-GB" smtClean="0"/>
              <a:t>14/01/2019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2122187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2BC5293-703C-4768-B714-E23FEF085A88}" type="datetimeFigureOut">
              <a:rPr lang="en-GB" smtClean="0"/>
              <a:t>14/01/2019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1416871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BC5293-703C-4768-B714-E23FEF085A88}" type="datetimeFigureOut">
              <a:rPr lang="en-GB" smtClean="0"/>
              <a:t>14/01/2019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2981987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BC5293-703C-4768-B714-E23FEF085A88}" type="datetimeFigureOut">
              <a:rPr lang="en-GB" smtClean="0"/>
              <a:t>14/01/2019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4F4CD6-81ED-4B81-859E-4A5F3DF54F43}" type="slidenum">
              <a:rPr lang="en-GB" smtClean="0"/>
              <a:t>‹#›</a:t>
            </a:fld>
            <a:endParaRPr lang="en-GB"/>
          </a:p>
        </p:txBody>
      </p:sp>
    </p:spTree>
    <p:extLst>
      <p:ext uri="{BB962C8B-B14F-4D97-AF65-F5344CB8AC3E}">
        <p14:creationId xmlns:p14="http://schemas.microsoft.com/office/powerpoint/2010/main" val="3722212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72BC5293-703C-4768-B714-E23FEF085A88}" type="datetimeFigureOut">
              <a:rPr lang="en-GB" smtClean="0"/>
              <a:t>14/01/2019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04F4CD6-81ED-4B81-859E-4A5F3DF54F43}" type="slidenum">
              <a:rPr lang="en-GB" smtClean="0"/>
              <a:t>‹#›</a:t>
            </a:fld>
            <a:endParaRPr lang="en-GB"/>
          </a:p>
        </p:txBody>
      </p:sp>
    </p:spTree>
    <p:extLst>
      <p:ext uri="{BB962C8B-B14F-4D97-AF65-F5344CB8AC3E}">
        <p14:creationId xmlns:p14="http://schemas.microsoft.com/office/powerpoint/2010/main" val="1443749870"/>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Mt4N9GSBoMI"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BRAIN IN GEAR </a:t>
            </a:r>
            <a:endParaRPr lang="en-GB" dirty="0"/>
          </a:p>
        </p:txBody>
      </p:sp>
      <p:sp>
        <p:nvSpPr>
          <p:cNvPr id="4" name="Oval 3"/>
          <p:cNvSpPr/>
          <p:nvPr/>
        </p:nvSpPr>
        <p:spPr>
          <a:xfrm>
            <a:off x="1322173" y="1532239"/>
            <a:ext cx="9366421" cy="169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GB" sz="2400" dirty="0" smtClean="0"/>
          </a:p>
          <a:p>
            <a:pPr marL="285750" indent="-285750" algn="ctr">
              <a:buFont typeface="Arial" panose="020B0604020202020204" pitchFamily="34" charset="0"/>
              <a:buChar char="•"/>
            </a:pPr>
            <a:r>
              <a:rPr lang="en-GB" sz="2400" dirty="0" smtClean="0"/>
              <a:t>Name and define the 4 different types of guidance.</a:t>
            </a:r>
          </a:p>
          <a:p>
            <a:pPr marL="285750" indent="-285750" algn="ctr">
              <a:buFont typeface="Arial" panose="020B0604020202020204" pitchFamily="34" charset="0"/>
              <a:buChar char="•"/>
            </a:pPr>
            <a:r>
              <a:rPr lang="en-GB" sz="2400" dirty="0" smtClean="0"/>
              <a:t>Extension: Can you give a sporting example for each of the different types? </a:t>
            </a:r>
          </a:p>
          <a:p>
            <a:pPr marL="285750" indent="-285750" algn="ctr">
              <a:buFont typeface="Arial" panose="020B0604020202020204" pitchFamily="34" charset="0"/>
              <a:buChar char="•"/>
            </a:pPr>
            <a:endParaRPr lang="en-GB" dirty="0"/>
          </a:p>
        </p:txBody>
      </p:sp>
      <p:sp>
        <p:nvSpPr>
          <p:cNvPr id="5" name="Rounded Rectangle 4"/>
          <p:cNvSpPr/>
          <p:nvPr/>
        </p:nvSpPr>
        <p:spPr>
          <a:xfrm>
            <a:off x="148281" y="3509319"/>
            <a:ext cx="2582562" cy="273084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dirty="0" smtClean="0"/>
              <a:t>VERBAL:</a:t>
            </a:r>
          </a:p>
          <a:p>
            <a:pPr algn="ctr"/>
            <a:r>
              <a:rPr lang="en-GB" sz="2000" dirty="0" smtClean="0"/>
              <a:t>An explanation</a:t>
            </a:r>
          </a:p>
          <a:p>
            <a:pPr algn="ctr"/>
            <a:r>
              <a:rPr lang="en-GB" sz="2000" dirty="0" smtClean="0"/>
              <a:t>e.g. You are going to work in pairs and make 10 chest passes</a:t>
            </a:r>
            <a:r>
              <a:rPr lang="en-GB" dirty="0" smtClean="0"/>
              <a:t>.</a:t>
            </a:r>
            <a:endParaRPr lang="en-GB" dirty="0"/>
          </a:p>
        </p:txBody>
      </p:sp>
      <p:sp>
        <p:nvSpPr>
          <p:cNvPr id="6" name="Rounded Rectangle 5"/>
          <p:cNvSpPr/>
          <p:nvPr/>
        </p:nvSpPr>
        <p:spPr>
          <a:xfrm>
            <a:off x="3031526" y="3509318"/>
            <a:ext cx="2582562" cy="273084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smtClean="0"/>
              <a:t>VISUAL: </a:t>
            </a:r>
          </a:p>
          <a:p>
            <a:pPr algn="ctr"/>
            <a:r>
              <a:rPr lang="en-GB" sz="2000" dirty="0" smtClean="0"/>
              <a:t>Guidance that can be seen </a:t>
            </a:r>
          </a:p>
          <a:p>
            <a:pPr algn="ctr"/>
            <a:r>
              <a:rPr lang="en-GB" sz="2000" dirty="0" smtClean="0"/>
              <a:t>e.g. a demonstration or a video </a:t>
            </a:r>
            <a:endParaRPr lang="en-GB" sz="2000" dirty="0"/>
          </a:p>
        </p:txBody>
      </p:sp>
      <p:sp>
        <p:nvSpPr>
          <p:cNvPr id="7" name="Rounded Rectangle 6"/>
          <p:cNvSpPr/>
          <p:nvPr/>
        </p:nvSpPr>
        <p:spPr>
          <a:xfrm>
            <a:off x="6013627" y="3521675"/>
            <a:ext cx="2582562" cy="2730843"/>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dirty="0" smtClean="0"/>
              <a:t>MANUAL:</a:t>
            </a:r>
          </a:p>
          <a:p>
            <a:pPr algn="ctr"/>
            <a:r>
              <a:rPr lang="en-GB" sz="2000" dirty="0" smtClean="0"/>
              <a:t>Physical support</a:t>
            </a:r>
          </a:p>
          <a:p>
            <a:pPr algn="ctr"/>
            <a:r>
              <a:rPr lang="en-GB" sz="2000" dirty="0" smtClean="0"/>
              <a:t>e.g. holding the legs of a gymnast during a handstand  </a:t>
            </a:r>
            <a:endParaRPr lang="en-GB" sz="2000" dirty="0"/>
          </a:p>
        </p:txBody>
      </p:sp>
      <p:sp>
        <p:nvSpPr>
          <p:cNvPr id="8" name="Rounded Rectangle 7"/>
          <p:cNvSpPr/>
          <p:nvPr/>
        </p:nvSpPr>
        <p:spPr>
          <a:xfrm>
            <a:off x="9036908" y="3539612"/>
            <a:ext cx="2582562" cy="273084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sz="2000" dirty="0" smtClean="0"/>
              <a:t>MECHANICAL:</a:t>
            </a:r>
          </a:p>
          <a:p>
            <a:pPr algn="ctr"/>
            <a:r>
              <a:rPr lang="en-GB" sz="2000" dirty="0" smtClean="0"/>
              <a:t>An artificial aid</a:t>
            </a:r>
          </a:p>
          <a:p>
            <a:pPr algn="ctr"/>
            <a:r>
              <a:rPr lang="en-GB" sz="2000" dirty="0" smtClean="0"/>
              <a:t>e.g. armbands for swimming or a harness in gymnastics </a:t>
            </a:r>
            <a:endParaRPr lang="en-GB" sz="2000" dirty="0"/>
          </a:p>
        </p:txBody>
      </p:sp>
    </p:spTree>
    <p:extLst>
      <p:ext uri="{BB962C8B-B14F-4D97-AF65-F5344CB8AC3E}">
        <p14:creationId xmlns:p14="http://schemas.microsoft.com/office/powerpoint/2010/main" val="268659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9916" y="0"/>
            <a:ext cx="11353800" cy="1325563"/>
          </a:xfrm>
        </p:spPr>
        <p:txBody>
          <a:bodyPr>
            <a:normAutofit fontScale="90000"/>
          </a:bodyPr>
          <a:lstStyle/>
          <a:p>
            <a:r>
              <a:rPr lang="en-GB" dirty="0" smtClean="0"/>
              <a:t>Task: </a:t>
            </a:r>
            <a:r>
              <a:rPr lang="en-GB" sz="4000" dirty="0" smtClean="0"/>
              <a:t>Answer the below exam question from last lesson </a:t>
            </a:r>
            <a:endParaRPr lang="en-GB" dirty="0"/>
          </a:p>
        </p:txBody>
      </p:sp>
      <p:pic>
        <p:nvPicPr>
          <p:cNvPr id="4" name="Picture 3"/>
          <p:cNvPicPr>
            <a:picLocks noChangeAspect="1"/>
          </p:cNvPicPr>
          <p:nvPr/>
        </p:nvPicPr>
        <p:blipFill>
          <a:blip r:embed="rId2"/>
          <a:stretch>
            <a:fillRect/>
          </a:stretch>
        </p:blipFill>
        <p:spPr>
          <a:xfrm>
            <a:off x="1340866" y="1052408"/>
            <a:ext cx="9510268" cy="989287"/>
          </a:xfrm>
          <a:prstGeom prst="rect">
            <a:avLst/>
          </a:prstGeom>
        </p:spPr>
      </p:pic>
      <p:pic>
        <p:nvPicPr>
          <p:cNvPr id="5" name="Picture 4"/>
          <p:cNvPicPr>
            <a:picLocks noChangeAspect="1"/>
          </p:cNvPicPr>
          <p:nvPr/>
        </p:nvPicPr>
        <p:blipFill rotWithShape="1">
          <a:blip r:embed="rId3"/>
          <a:srcRect b="19373"/>
          <a:stretch/>
        </p:blipFill>
        <p:spPr>
          <a:xfrm>
            <a:off x="1572376" y="2040394"/>
            <a:ext cx="9047248" cy="4698385"/>
          </a:xfrm>
          <a:prstGeom prst="rect">
            <a:avLst/>
          </a:prstGeom>
        </p:spPr>
      </p:pic>
    </p:spTree>
    <p:extLst>
      <p:ext uri="{BB962C8B-B14F-4D97-AF65-F5344CB8AC3E}">
        <p14:creationId xmlns:p14="http://schemas.microsoft.com/office/powerpoint/2010/main" val="436381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 Objectives </a:t>
            </a:r>
            <a:endParaRPr lang="en-GB" dirty="0"/>
          </a:p>
        </p:txBody>
      </p:sp>
      <p:sp>
        <p:nvSpPr>
          <p:cNvPr id="3" name="TextBox 2"/>
          <p:cNvSpPr txBox="1"/>
          <p:nvPr/>
        </p:nvSpPr>
        <p:spPr>
          <a:xfrm>
            <a:off x="899984" y="1690688"/>
            <a:ext cx="10392032" cy="1384995"/>
          </a:xfrm>
          <a:prstGeom prst="rect">
            <a:avLst/>
          </a:prstGeom>
          <a:noFill/>
        </p:spPr>
        <p:txBody>
          <a:bodyPr wrap="square" rtlCol="0">
            <a:spAutoFit/>
          </a:bodyPr>
          <a:lstStyle/>
          <a:p>
            <a:r>
              <a:rPr lang="en-GB" sz="2800" dirty="0" smtClean="0"/>
              <a:t>WHAT: Understand the theory of operant conditioning </a:t>
            </a:r>
          </a:p>
          <a:p>
            <a:r>
              <a:rPr lang="en-GB" sz="2800" dirty="0" smtClean="0"/>
              <a:t>HOW: </a:t>
            </a:r>
            <a:r>
              <a:rPr lang="en-GB" sz="2800" dirty="0" err="1" smtClean="0"/>
              <a:t>Powerpoint</a:t>
            </a:r>
            <a:r>
              <a:rPr lang="en-GB" sz="2800" dirty="0" smtClean="0"/>
              <a:t>, class discussion, past paper questions </a:t>
            </a:r>
          </a:p>
          <a:p>
            <a:r>
              <a:rPr lang="en-GB" sz="2800" dirty="0" smtClean="0"/>
              <a:t>WHY: To be able to develop knowledge of how we learn skills </a:t>
            </a:r>
            <a:endParaRPr lang="en-GB" sz="2800" dirty="0"/>
          </a:p>
        </p:txBody>
      </p:sp>
      <p:sp>
        <p:nvSpPr>
          <p:cNvPr id="4" name="Rounded Rectangle 3"/>
          <p:cNvSpPr/>
          <p:nvPr/>
        </p:nvSpPr>
        <p:spPr>
          <a:xfrm>
            <a:off x="561474" y="3224463"/>
            <a:ext cx="3176336" cy="3288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C/D</a:t>
            </a:r>
          </a:p>
          <a:p>
            <a:pPr algn="ctr"/>
            <a:r>
              <a:rPr lang="en-GB" sz="3200" dirty="0" smtClean="0"/>
              <a:t>I can define the term operant conditioning </a:t>
            </a:r>
            <a:endParaRPr lang="en-GB" sz="3200" dirty="0"/>
          </a:p>
        </p:txBody>
      </p:sp>
      <p:sp>
        <p:nvSpPr>
          <p:cNvPr id="5" name="Rounded Rectangle 4"/>
          <p:cNvSpPr/>
          <p:nvPr/>
        </p:nvSpPr>
        <p:spPr>
          <a:xfrm>
            <a:off x="8414085" y="3224463"/>
            <a:ext cx="3176336" cy="328863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3200" dirty="0" smtClean="0"/>
              <a:t>A/A*</a:t>
            </a:r>
          </a:p>
          <a:p>
            <a:pPr algn="ctr"/>
            <a:r>
              <a:rPr lang="en-GB" sz="3200" dirty="0" smtClean="0"/>
              <a:t>I can explain how operant conditioning can be used to learn a new skill</a:t>
            </a:r>
          </a:p>
          <a:p>
            <a:pPr algn="ctr"/>
            <a:endParaRPr lang="en-GB" sz="3200" dirty="0"/>
          </a:p>
        </p:txBody>
      </p:sp>
      <p:sp>
        <p:nvSpPr>
          <p:cNvPr id="6" name="Rounded Rectangle 5"/>
          <p:cNvSpPr/>
          <p:nvPr/>
        </p:nvSpPr>
        <p:spPr>
          <a:xfrm>
            <a:off x="4427621" y="3224463"/>
            <a:ext cx="3336757" cy="328863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200" dirty="0" smtClean="0"/>
              <a:t>B</a:t>
            </a:r>
          </a:p>
          <a:p>
            <a:pPr algn="ctr"/>
            <a:r>
              <a:rPr lang="en-GB" sz="3200" dirty="0" smtClean="0"/>
              <a:t>I can explain the different principles to operant conditioning</a:t>
            </a:r>
          </a:p>
          <a:p>
            <a:pPr algn="ctr"/>
            <a:endParaRPr lang="en-GB" sz="3200" dirty="0" smtClean="0"/>
          </a:p>
        </p:txBody>
      </p:sp>
    </p:spTree>
    <p:extLst>
      <p:ext uri="{BB962C8B-B14F-4D97-AF65-F5344CB8AC3E}">
        <p14:creationId xmlns:p14="http://schemas.microsoft.com/office/powerpoint/2010/main" val="32084833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9925"/>
            <a:ext cx="10515600" cy="1325563"/>
          </a:xfrm>
        </p:spPr>
        <p:txBody>
          <a:bodyPr>
            <a:normAutofit/>
          </a:bodyPr>
          <a:lstStyle/>
          <a:p>
            <a:r>
              <a:rPr lang="en-GB" dirty="0" smtClean="0"/>
              <a:t>STARTER:</a:t>
            </a:r>
            <a:endParaRPr lang="en-GB" sz="3100" dirty="0"/>
          </a:p>
        </p:txBody>
      </p:sp>
      <p:sp>
        <p:nvSpPr>
          <p:cNvPr id="3" name="Rectangle 2"/>
          <p:cNvSpPr/>
          <p:nvPr/>
        </p:nvSpPr>
        <p:spPr>
          <a:xfrm>
            <a:off x="781802" y="2033839"/>
            <a:ext cx="5314198" cy="2646878"/>
          </a:xfrm>
          <a:prstGeom prst="rect">
            <a:avLst/>
          </a:prstGeom>
        </p:spPr>
        <p:txBody>
          <a:bodyPr wrap="square">
            <a:spAutoFit/>
          </a:bodyPr>
          <a:lstStyle/>
          <a:p>
            <a:r>
              <a:rPr lang="en-GB" sz="2800" dirty="0" smtClean="0"/>
              <a:t>Watch the video clip from the Big Bang Theory and write down your own definition of Operant Conditioning.</a:t>
            </a:r>
            <a:endParaRPr lang="en-GB" sz="2800" dirty="0" smtClean="0">
              <a:hlinkClick r:id="rId2"/>
            </a:endParaRPr>
          </a:p>
          <a:p>
            <a:endParaRPr lang="en-GB" dirty="0">
              <a:hlinkClick r:id="rId2"/>
            </a:endParaRPr>
          </a:p>
          <a:p>
            <a:r>
              <a:rPr lang="en-GB" dirty="0" smtClean="0">
                <a:hlinkClick r:id="rId2"/>
              </a:rPr>
              <a:t>https://www.youtube.com/watch?v=Mt4N9GSBoMI</a:t>
            </a:r>
            <a:r>
              <a:rPr lang="en-GB" dirty="0" smtClean="0"/>
              <a:t> </a:t>
            </a:r>
          </a:p>
          <a:p>
            <a:endParaRPr lang="en-GB" dirty="0"/>
          </a:p>
        </p:txBody>
      </p:sp>
      <p:pic>
        <p:nvPicPr>
          <p:cNvPr id="6" name="Picture 5"/>
          <p:cNvPicPr>
            <a:picLocks noChangeAspect="1"/>
          </p:cNvPicPr>
          <p:nvPr/>
        </p:nvPicPr>
        <p:blipFill>
          <a:blip r:embed="rId3"/>
          <a:stretch>
            <a:fillRect/>
          </a:stretch>
        </p:blipFill>
        <p:spPr>
          <a:xfrm>
            <a:off x="6352673" y="1578393"/>
            <a:ext cx="5474620" cy="4180105"/>
          </a:xfrm>
          <a:prstGeom prst="rect">
            <a:avLst/>
          </a:prstGeom>
        </p:spPr>
      </p:pic>
    </p:spTree>
    <p:extLst>
      <p:ext uri="{BB962C8B-B14F-4D97-AF65-F5344CB8AC3E}">
        <p14:creationId xmlns:p14="http://schemas.microsoft.com/office/powerpoint/2010/main" val="27730361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2514"/>
            <a:ext cx="10515600" cy="1325563"/>
          </a:xfrm>
        </p:spPr>
        <p:txBody>
          <a:bodyPr/>
          <a:lstStyle/>
          <a:p>
            <a:r>
              <a:rPr lang="en-GB" dirty="0" smtClean="0"/>
              <a:t>Operant Conditioning </a:t>
            </a:r>
            <a:endParaRPr lang="en-GB" dirty="0"/>
          </a:p>
        </p:txBody>
      </p:sp>
      <p:sp>
        <p:nvSpPr>
          <p:cNvPr id="4" name="TextBox 3"/>
          <p:cNvSpPr txBox="1"/>
          <p:nvPr/>
        </p:nvSpPr>
        <p:spPr>
          <a:xfrm>
            <a:off x="725905" y="1851109"/>
            <a:ext cx="5658853" cy="4431983"/>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The use of reinforcement to link correct responses to a stimulus.</a:t>
            </a:r>
          </a:p>
          <a:p>
            <a:pPr marL="285750" indent="-285750">
              <a:buFont typeface="Arial" panose="020B0604020202020204" pitchFamily="34" charset="0"/>
              <a:buChar char="•"/>
            </a:pPr>
            <a:r>
              <a:rPr lang="en-GB" sz="2400" dirty="0" smtClean="0"/>
              <a:t>Aims to shape or modify behaviour by manipulating the environment. </a:t>
            </a:r>
          </a:p>
          <a:p>
            <a:pPr marL="285750" indent="-285750">
              <a:buFont typeface="Arial" panose="020B0604020202020204" pitchFamily="34" charset="0"/>
              <a:buChar char="•"/>
            </a:pPr>
            <a:r>
              <a:rPr lang="en-GB" sz="2400" dirty="0" smtClean="0"/>
              <a:t>It is a behaviourist theory as it attempts to explain how actions can be linked to stimuli.</a:t>
            </a:r>
          </a:p>
          <a:p>
            <a:pPr marL="285750" indent="-285750">
              <a:buFont typeface="Arial" panose="020B0604020202020204" pitchFamily="34" charset="0"/>
              <a:buChar char="•"/>
            </a:pPr>
            <a:r>
              <a:rPr lang="en-GB" sz="2400" dirty="0" smtClean="0"/>
              <a:t>Based on the work of Skinner (1948)- he observed rats in a cage who learnt to hit a mechanism in order to gain a reward (food). </a:t>
            </a:r>
          </a:p>
          <a:p>
            <a:pPr marL="285750" indent="-285750">
              <a:buFont typeface="Arial" panose="020B0604020202020204" pitchFamily="34" charset="0"/>
              <a:buChar char="•"/>
            </a:pPr>
            <a:endParaRPr lang="en-GB" dirty="0"/>
          </a:p>
        </p:txBody>
      </p:sp>
      <p:pic>
        <p:nvPicPr>
          <p:cNvPr id="5" name="Picture 4"/>
          <p:cNvPicPr>
            <a:picLocks noChangeAspect="1"/>
          </p:cNvPicPr>
          <p:nvPr/>
        </p:nvPicPr>
        <p:blipFill>
          <a:blip r:embed="rId2"/>
          <a:stretch>
            <a:fillRect/>
          </a:stretch>
        </p:blipFill>
        <p:spPr>
          <a:xfrm>
            <a:off x="6497053" y="2112795"/>
            <a:ext cx="5562600" cy="3209925"/>
          </a:xfrm>
          <a:prstGeom prst="rect">
            <a:avLst/>
          </a:prstGeom>
        </p:spPr>
      </p:pic>
    </p:spTree>
    <p:extLst>
      <p:ext uri="{BB962C8B-B14F-4D97-AF65-F5344CB8AC3E}">
        <p14:creationId xmlns:p14="http://schemas.microsoft.com/office/powerpoint/2010/main" val="308387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492" y="-183609"/>
            <a:ext cx="10515600" cy="1325563"/>
          </a:xfrm>
        </p:spPr>
        <p:txBody>
          <a:bodyPr>
            <a:noAutofit/>
          </a:bodyPr>
          <a:lstStyle/>
          <a:p>
            <a:r>
              <a:rPr lang="en-GB" sz="3200" dirty="0" smtClean="0"/>
              <a:t>It can be characterised by the following three key features: </a:t>
            </a:r>
            <a:endParaRPr lang="en-GB" sz="3200" dirty="0"/>
          </a:p>
        </p:txBody>
      </p:sp>
      <p:sp>
        <p:nvSpPr>
          <p:cNvPr id="3" name="Oval 2"/>
          <p:cNvSpPr/>
          <p:nvPr/>
        </p:nvSpPr>
        <p:spPr>
          <a:xfrm>
            <a:off x="4333589" y="957287"/>
            <a:ext cx="2350965" cy="10975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Operant Conditioning </a:t>
            </a:r>
            <a:endParaRPr lang="en-GB" b="1" dirty="0"/>
          </a:p>
        </p:txBody>
      </p:sp>
      <p:cxnSp>
        <p:nvCxnSpPr>
          <p:cNvPr id="5" name="Straight Arrow Connector 4"/>
          <p:cNvCxnSpPr/>
          <p:nvPr/>
        </p:nvCxnSpPr>
        <p:spPr>
          <a:xfrm flipH="1">
            <a:off x="3648472" y="1523530"/>
            <a:ext cx="632298" cy="4363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5509071" y="1959919"/>
            <a:ext cx="0" cy="8595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737373" y="1616315"/>
            <a:ext cx="1042510" cy="4231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Rounded Rectangle 9"/>
          <p:cNvSpPr/>
          <p:nvPr/>
        </p:nvSpPr>
        <p:spPr>
          <a:xfrm>
            <a:off x="1696512" y="1616315"/>
            <a:ext cx="1899141" cy="109758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smtClean="0"/>
              <a:t>Based on trial and error learning </a:t>
            </a:r>
            <a:endParaRPr lang="en-GB" b="1" dirty="0"/>
          </a:p>
        </p:txBody>
      </p:sp>
      <p:sp>
        <p:nvSpPr>
          <p:cNvPr id="11" name="Rounded Rectangle 10"/>
          <p:cNvSpPr/>
          <p:nvPr/>
        </p:nvSpPr>
        <p:spPr>
          <a:xfrm>
            <a:off x="7832702" y="1031609"/>
            <a:ext cx="1856730" cy="195713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smtClean="0"/>
              <a:t>Shapes behaviour using reinforcement </a:t>
            </a:r>
            <a:endParaRPr lang="en-GB" b="1" dirty="0"/>
          </a:p>
        </p:txBody>
      </p:sp>
      <p:sp>
        <p:nvSpPr>
          <p:cNvPr id="12" name="Rounded Rectangle 11"/>
          <p:cNvSpPr/>
          <p:nvPr/>
        </p:nvSpPr>
        <p:spPr>
          <a:xfrm>
            <a:off x="3964621" y="2937004"/>
            <a:ext cx="3378849" cy="872777"/>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smtClean="0"/>
              <a:t>Manipulation of environment </a:t>
            </a:r>
            <a:endParaRPr lang="en-GB" b="1" dirty="0"/>
          </a:p>
        </p:txBody>
      </p:sp>
      <p:sp>
        <p:nvSpPr>
          <p:cNvPr id="16" name="Rectangle 15"/>
          <p:cNvSpPr/>
          <p:nvPr/>
        </p:nvSpPr>
        <p:spPr>
          <a:xfrm>
            <a:off x="568492" y="4363453"/>
            <a:ext cx="10644940" cy="187692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gn="ctr">
              <a:buFont typeface="Arial" panose="020B0604020202020204" pitchFamily="34" charset="0"/>
              <a:buChar char="•"/>
            </a:pPr>
            <a:r>
              <a:rPr lang="en-GB" dirty="0" smtClean="0"/>
              <a:t>Operant conditioning works on the principle that reinforced actions will be strengthened and incorrect actions can be weakened. </a:t>
            </a:r>
          </a:p>
          <a:p>
            <a:pPr marL="285750" indent="-285750" algn="ctr">
              <a:buFont typeface="Arial" panose="020B0604020202020204" pitchFamily="34" charset="0"/>
              <a:buChar char="•"/>
            </a:pPr>
            <a:r>
              <a:rPr lang="en-GB" dirty="0" smtClean="0"/>
              <a:t>Works on the idea that success acts as a satisfier to strengthen correct actions</a:t>
            </a:r>
          </a:p>
          <a:p>
            <a:pPr marL="285750" indent="-285750" algn="ctr">
              <a:buFont typeface="Arial" panose="020B0604020202020204" pitchFamily="34" charset="0"/>
              <a:buChar char="•"/>
            </a:pPr>
            <a:r>
              <a:rPr lang="en-GB" dirty="0" smtClean="0"/>
              <a:t>During trial and error learning if successful responses are rewarded then they are likely to be repeated.</a:t>
            </a:r>
          </a:p>
          <a:p>
            <a:pPr marL="285750" indent="-285750" algn="ctr">
              <a:buFont typeface="Arial" panose="020B0604020202020204" pitchFamily="34" charset="0"/>
              <a:buChar char="•"/>
            </a:pPr>
            <a:r>
              <a:rPr lang="en-GB" dirty="0" smtClean="0"/>
              <a:t>If unsuccessful responses are ignored or given an annoyer (criticism) they may be avoided.  </a:t>
            </a:r>
            <a:endParaRPr lang="en-GB" dirty="0"/>
          </a:p>
        </p:txBody>
      </p:sp>
    </p:spTree>
    <p:extLst>
      <p:ext uri="{BB962C8B-B14F-4D97-AF65-F5344CB8AC3E}">
        <p14:creationId xmlns:p14="http://schemas.microsoft.com/office/powerpoint/2010/main" val="921825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6">
                                            <p:txEl>
                                              <p:pRg st="0" end="0"/>
                                            </p:txEl>
                                          </p:spTgt>
                                        </p:tgtEl>
                                        <p:attrNameLst>
                                          <p:attrName>style.visibility</p:attrName>
                                        </p:attrNameLst>
                                      </p:cBhvr>
                                      <p:to>
                                        <p:strVal val="visible"/>
                                      </p:to>
                                    </p:set>
                                    <p:animEffect transition="in" filter="wipe(down)">
                                      <p:cBhvr>
                                        <p:cTn id="22" dur="500"/>
                                        <p:tgtEl>
                                          <p:spTgt spid="1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6">
                                            <p:txEl>
                                              <p:pRg st="1" end="1"/>
                                            </p:txEl>
                                          </p:spTgt>
                                        </p:tgtEl>
                                        <p:attrNameLst>
                                          <p:attrName>style.visibility</p:attrName>
                                        </p:attrNameLst>
                                      </p:cBhvr>
                                      <p:to>
                                        <p:strVal val="visible"/>
                                      </p:to>
                                    </p:set>
                                    <p:animEffect transition="in" filter="wipe(down)">
                                      <p:cBhvr>
                                        <p:cTn id="27" dur="500"/>
                                        <p:tgtEl>
                                          <p:spTgt spid="1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6">
                                            <p:txEl>
                                              <p:pRg st="2" end="2"/>
                                            </p:txEl>
                                          </p:spTgt>
                                        </p:tgtEl>
                                        <p:attrNameLst>
                                          <p:attrName>style.visibility</p:attrName>
                                        </p:attrNameLst>
                                      </p:cBhvr>
                                      <p:to>
                                        <p:strVal val="visible"/>
                                      </p:to>
                                    </p:set>
                                    <p:animEffect transition="in" filter="wipe(down)">
                                      <p:cBhvr>
                                        <p:cTn id="32" dur="500"/>
                                        <p:tgtEl>
                                          <p:spTgt spid="1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6">
                                            <p:txEl>
                                              <p:pRg st="3" end="3"/>
                                            </p:txEl>
                                          </p:spTgt>
                                        </p:tgtEl>
                                        <p:attrNameLst>
                                          <p:attrName>style.visibility</p:attrName>
                                        </p:attrNameLst>
                                      </p:cBhvr>
                                      <p:to>
                                        <p:strVal val="visible"/>
                                      </p:to>
                                    </p:set>
                                    <p:animEffect transition="in" filter="wipe(down)">
                                      <p:cBhvr>
                                        <p:cTn id="37" dur="5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stimulus-response bond</a:t>
            </a:r>
            <a:endParaRPr lang="en-GB" dirty="0"/>
          </a:p>
        </p:txBody>
      </p:sp>
      <p:sp>
        <p:nvSpPr>
          <p:cNvPr id="3" name="TextBox 2"/>
          <p:cNvSpPr txBox="1"/>
          <p:nvPr/>
        </p:nvSpPr>
        <p:spPr>
          <a:xfrm>
            <a:off x="1062790" y="1572125"/>
            <a:ext cx="10471484"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Operant Conditioning works by strengthening the link between stimulus and response.</a:t>
            </a:r>
          </a:p>
          <a:p>
            <a:pPr marL="285750" indent="-285750">
              <a:buFont typeface="Arial" panose="020B0604020202020204" pitchFamily="34" charset="0"/>
              <a:buChar char="•"/>
            </a:pPr>
            <a:r>
              <a:rPr lang="en-GB" sz="2400" dirty="0" smtClean="0"/>
              <a:t>This is known as the S-R bond</a:t>
            </a:r>
            <a:r>
              <a:rPr lang="en-GB" dirty="0" smtClean="0"/>
              <a:t>.</a:t>
            </a:r>
          </a:p>
          <a:p>
            <a:pPr marL="285750" indent="-285750">
              <a:buFont typeface="Arial" panose="020B0604020202020204" pitchFamily="34" charset="0"/>
              <a:buChar char="•"/>
            </a:pPr>
            <a:r>
              <a:rPr lang="en-GB" sz="2400" dirty="0" smtClean="0"/>
              <a:t>E.g. In badminton when a shuttle is returned high in the air and mid court the best response is a smash shot. By linking this appropriate response to stimulus., actions can be learned. Coaches can link this stimulus to response by using three different types of reinforcement to shape behaviour. </a:t>
            </a:r>
            <a:endParaRPr lang="en-GB" sz="2400" dirty="0"/>
          </a:p>
        </p:txBody>
      </p:sp>
      <p:pic>
        <p:nvPicPr>
          <p:cNvPr id="6" name="Picture 5"/>
          <p:cNvPicPr>
            <a:picLocks noChangeAspect="1"/>
          </p:cNvPicPr>
          <p:nvPr/>
        </p:nvPicPr>
        <p:blipFill>
          <a:blip r:embed="rId2"/>
          <a:stretch>
            <a:fillRect/>
          </a:stretch>
        </p:blipFill>
        <p:spPr>
          <a:xfrm>
            <a:off x="1816237" y="4649103"/>
            <a:ext cx="8559526" cy="1377815"/>
          </a:xfrm>
          <a:prstGeom prst="rect">
            <a:avLst/>
          </a:prstGeom>
        </p:spPr>
      </p:pic>
    </p:spTree>
    <p:extLst>
      <p:ext uri="{BB962C8B-B14F-4D97-AF65-F5344CB8AC3E}">
        <p14:creationId xmlns:p14="http://schemas.microsoft.com/office/powerpoint/2010/main" val="254049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1965602" y="502666"/>
            <a:ext cx="8260796" cy="5852667"/>
          </a:xfrm>
          <a:prstGeom prst="rect">
            <a:avLst/>
          </a:prstGeom>
        </p:spPr>
      </p:pic>
    </p:spTree>
    <p:extLst>
      <p:ext uri="{BB962C8B-B14F-4D97-AF65-F5344CB8AC3E}">
        <p14:creationId xmlns:p14="http://schemas.microsoft.com/office/powerpoint/2010/main" val="36068816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Positive Reinforcement </a:t>
            </a:r>
            <a:endParaRPr lang="en-GB" dirty="0"/>
          </a:p>
        </p:txBody>
      </p:sp>
      <p:sp>
        <p:nvSpPr>
          <p:cNvPr id="3" name="Rounded Rectangle 2"/>
          <p:cNvSpPr/>
          <p:nvPr/>
        </p:nvSpPr>
        <p:spPr>
          <a:xfrm>
            <a:off x="886326" y="2036720"/>
            <a:ext cx="5454315" cy="37538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2400" dirty="0" smtClean="0"/>
              <a:t>This is when a pleasant stimulus is given to increase the likelihood of a correct response occurring again in the future. </a:t>
            </a:r>
          </a:p>
          <a:p>
            <a:pPr marL="285750" indent="-285750" algn="ctr">
              <a:buFont typeface="Arial" panose="020B0604020202020204" pitchFamily="34" charset="0"/>
              <a:buChar char="•"/>
            </a:pPr>
            <a:r>
              <a:rPr lang="en-GB" sz="2400" dirty="0" smtClean="0"/>
              <a:t>E.g. a coach offering praise to a swimmer for a correct leg action or giving a certificate to a beginner who achieves their first length. This will offer motivation to continue repeating success. </a:t>
            </a:r>
            <a:endParaRPr lang="en-GB" sz="2400" dirty="0"/>
          </a:p>
        </p:txBody>
      </p:sp>
      <p:pic>
        <p:nvPicPr>
          <p:cNvPr id="4" name="Picture 3"/>
          <p:cNvPicPr>
            <a:picLocks noChangeAspect="1"/>
          </p:cNvPicPr>
          <p:nvPr/>
        </p:nvPicPr>
        <p:blipFill>
          <a:blip r:embed="rId2"/>
          <a:stretch>
            <a:fillRect/>
          </a:stretch>
        </p:blipFill>
        <p:spPr>
          <a:xfrm>
            <a:off x="7993480" y="577515"/>
            <a:ext cx="3711280" cy="5559091"/>
          </a:xfrm>
          <a:prstGeom prst="rect">
            <a:avLst/>
          </a:prstGeom>
        </p:spPr>
      </p:pic>
    </p:spTree>
    <p:extLst>
      <p:ext uri="{BB962C8B-B14F-4D97-AF65-F5344CB8AC3E}">
        <p14:creationId xmlns:p14="http://schemas.microsoft.com/office/powerpoint/2010/main" val="3285097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Negative Reinforcement </a:t>
            </a:r>
            <a:endParaRPr lang="en-GB" dirty="0"/>
          </a:p>
        </p:txBody>
      </p:sp>
      <p:sp>
        <p:nvSpPr>
          <p:cNvPr id="3" name="Rounded Rectangle 2"/>
          <p:cNvSpPr/>
          <p:nvPr/>
        </p:nvSpPr>
        <p:spPr>
          <a:xfrm>
            <a:off x="581526" y="1844214"/>
            <a:ext cx="6172200" cy="43159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2400" dirty="0" smtClean="0"/>
              <a:t>Promotes correct actions to a stimulus by taking away an unpleasant stimulus when the performer does it right.</a:t>
            </a:r>
          </a:p>
          <a:p>
            <a:pPr marL="285750" indent="-285750" algn="ctr">
              <a:buFont typeface="Arial" panose="020B0604020202020204" pitchFamily="34" charset="0"/>
              <a:buChar char="•"/>
            </a:pPr>
            <a:r>
              <a:rPr lang="en-GB" sz="2400" dirty="0" smtClean="0"/>
              <a:t>Negative criticism is withdrawn when the performer does well. </a:t>
            </a:r>
          </a:p>
          <a:p>
            <a:pPr marL="285750" indent="-285750" algn="ctr">
              <a:buFont typeface="Arial" panose="020B0604020202020204" pitchFamily="34" charset="0"/>
              <a:buChar char="•"/>
            </a:pPr>
            <a:r>
              <a:rPr lang="en-GB" sz="2400" dirty="0" smtClean="0"/>
              <a:t>E.g. a coach who has given a negative comment to a player who had incorrect technique would stop this negative feedback when they improve. The learner would know they are improving if this shouting stops. </a:t>
            </a:r>
          </a:p>
        </p:txBody>
      </p:sp>
      <p:pic>
        <p:nvPicPr>
          <p:cNvPr id="4" name="Picture 3"/>
          <p:cNvPicPr>
            <a:picLocks noChangeAspect="1"/>
          </p:cNvPicPr>
          <p:nvPr/>
        </p:nvPicPr>
        <p:blipFill>
          <a:blip r:embed="rId2"/>
          <a:stretch>
            <a:fillRect/>
          </a:stretch>
        </p:blipFill>
        <p:spPr>
          <a:xfrm>
            <a:off x="7275345" y="2787753"/>
            <a:ext cx="4314825" cy="2428875"/>
          </a:xfrm>
          <a:prstGeom prst="rect">
            <a:avLst/>
          </a:prstGeom>
        </p:spPr>
      </p:pic>
    </p:spTree>
    <p:extLst>
      <p:ext uri="{BB962C8B-B14F-4D97-AF65-F5344CB8AC3E}">
        <p14:creationId xmlns:p14="http://schemas.microsoft.com/office/powerpoint/2010/main" val="37768296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Punishment </a:t>
            </a:r>
            <a:endParaRPr lang="en-GB" dirty="0"/>
          </a:p>
        </p:txBody>
      </p:sp>
      <p:sp>
        <p:nvSpPr>
          <p:cNvPr id="4" name="Rectangle 3"/>
          <p:cNvSpPr/>
          <p:nvPr/>
        </p:nvSpPr>
        <p:spPr>
          <a:xfrm>
            <a:off x="605590" y="1664871"/>
            <a:ext cx="10748210" cy="2677656"/>
          </a:xfrm>
          <a:prstGeom prst="rect">
            <a:avLst/>
          </a:prstGeom>
        </p:spPr>
        <p:txBody>
          <a:bodyPr wrap="square">
            <a:spAutoFit/>
          </a:bodyPr>
          <a:lstStyle/>
          <a:p>
            <a:pPr marL="285750" indent="-285750">
              <a:buFont typeface="Arial" panose="020B0604020202020204" pitchFamily="34" charset="0"/>
              <a:buChar char="•"/>
            </a:pPr>
            <a:r>
              <a:rPr lang="en-GB" sz="2800" dirty="0" smtClean="0"/>
              <a:t>This is giving a stimulus to prevent a response occurring, breaking the S-R bond. </a:t>
            </a:r>
            <a:r>
              <a:rPr lang="en-GB" sz="2800" dirty="0" err="1" smtClean="0"/>
              <a:t>Eg</a:t>
            </a:r>
            <a:r>
              <a:rPr lang="en-GB" sz="2800" dirty="0" smtClean="0"/>
              <a:t>, being dropped from a team, a yellow card, or fined. </a:t>
            </a:r>
          </a:p>
          <a:p>
            <a:pPr marL="285750" indent="-285750">
              <a:buFont typeface="Arial" panose="020B0604020202020204" pitchFamily="34" charset="0"/>
              <a:buChar char="•"/>
            </a:pPr>
            <a:r>
              <a:rPr lang="en-GB" sz="2800" dirty="0" smtClean="0"/>
              <a:t>Continually using punishment may cause resentment and have an adverse effect so should be used carefully.  </a:t>
            </a:r>
          </a:p>
          <a:p>
            <a:pPr marL="285750" indent="-285750">
              <a:buFont typeface="Arial" panose="020B0604020202020204" pitchFamily="34" charset="0"/>
              <a:buChar char="•"/>
            </a:pPr>
            <a:r>
              <a:rPr lang="en-GB" sz="2800" dirty="0" smtClean="0"/>
              <a:t>E.g. A footballer committing a foul is red carded and sent off. Hopefully they will learn not to do it again. </a:t>
            </a:r>
            <a:endParaRPr lang="en-GB" sz="2800" dirty="0"/>
          </a:p>
        </p:txBody>
      </p:sp>
      <p:pic>
        <p:nvPicPr>
          <p:cNvPr id="5" name="Picture 4"/>
          <p:cNvPicPr>
            <a:picLocks noChangeAspect="1"/>
          </p:cNvPicPr>
          <p:nvPr/>
        </p:nvPicPr>
        <p:blipFill>
          <a:blip r:embed="rId2"/>
          <a:stretch>
            <a:fillRect/>
          </a:stretch>
        </p:blipFill>
        <p:spPr>
          <a:xfrm>
            <a:off x="8110287" y="4046941"/>
            <a:ext cx="3600450" cy="2628329"/>
          </a:xfrm>
          <a:prstGeom prst="rect">
            <a:avLst/>
          </a:prstGeom>
        </p:spPr>
      </p:pic>
    </p:spTree>
    <p:extLst>
      <p:ext uri="{BB962C8B-B14F-4D97-AF65-F5344CB8AC3E}">
        <p14:creationId xmlns:p14="http://schemas.microsoft.com/office/powerpoint/2010/main" val="4881945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Rectangle 2"/>
          <p:cNvSpPr/>
          <p:nvPr/>
        </p:nvSpPr>
        <p:spPr>
          <a:xfrm>
            <a:off x="1134979" y="1540378"/>
            <a:ext cx="9508958" cy="13956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t>Using a sport of your choice come up with your own examples for the following types of reinforcement: </a:t>
            </a:r>
            <a:endParaRPr lang="en-GB" sz="2800" dirty="0"/>
          </a:p>
        </p:txBody>
      </p:sp>
      <p:sp>
        <p:nvSpPr>
          <p:cNvPr id="4" name="Rounded Rectangle 3"/>
          <p:cNvSpPr/>
          <p:nvPr/>
        </p:nvSpPr>
        <p:spPr>
          <a:xfrm>
            <a:off x="80210" y="3272589"/>
            <a:ext cx="3818022" cy="330467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dirty="0" smtClean="0"/>
              <a:t>NEGATIVE</a:t>
            </a:r>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a:p>
        </p:txBody>
      </p:sp>
      <p:sp>
        <p:nvSpPr>
          <p:cNvPr id="5" name="Rounded Rectangle 4"/>
          <p:cNvSpPr/>
          <p:nvPr/>
        </p:nvSpPr>
        <p:spPr>
          <a:xfrm>
            <a:off x="4162928" y="3288630"/>
            <a:ext cx="3761872" cy="330467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dirty="0" smtClean="0"/>
              <a:t>POSITIVE </a:t>
            </a:r>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a:p>
        </p:txBody>
      </p:sp>
      <p:sp>
        <p:nvSpPr>
          <p:cNvPr id="6" name="Rounded Rectangle 5"/>
          <p:cNvSpPr/>
          <p:nvPr/>
        </p:nvSpPr>
        <p:spPr>
          <a:xfrm>
            <a:off x="8189496" y="3272589"/>
            <a:ext cx="3866146" cy="330467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dirty="0" smtClean="0"/>
              <a:t>PUNISHEMENT</a:t>
            </a:r>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a:p>
        </p:txBody>
      </p:sp>
    </p:spTree>
    <p:extLst>
      <p:ext uri="{BB962C8B-B14F-4D97-AF65-F5344CB8AC3E}">
        <p14:creationId xmlns:p14="http://schemas.microsoft.com/office/powerpoint/2010/main" val="1032215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Rectangle 2"/>
          <p:cNvSpPr/>
          <p:nvPr/>
        </p:nvSpPr>
        <p:spPr>
          <a:xfrm>
            <a:off x="557463" y="1690688"/>
            <a:ext cx="10796337" cy="4524315"/>
          </a:xfrm>
          <a:prstGeom prst="rect">
            <a:avLst/>
          </a:prstGeom>
        </p:spPr>
        <p:txBody>
          <a:bodyPr wrap="square">
            <a:spAutoFit/>
          </a:bodyPr>
          <a:lstStyle/>
          <a:p>
            <a:pPr marL="514350" indent="-514350">
              <a:buFont typeface="+mj-lt"/>
              <a:buAutoNum type="arabicPeriod"/>
            </a:pPr>
            <a:r>
              <a:rPr lang="en-GB" sz="3200" dirty="0" smtClean="0"/>
              <a:t>Explain the meaning of the term ‘operant conditioning’. </a:t>
            </a:r>
            <a:r>
              <a:rPr lang="en-GB" sz="3200" i="1" dirty="0" smtClean="0"/>
              <a:t>(2 marks)</a:t>
            </a:r>
          </a:p>
          <a:p>
            <a:pPr marL="514350" indent="-514350">
              <a:buFont typeface="+mj-lt"/>
              <a:buAutoNum type="arabicPeriod"/>
            </a:pPr>
            <a:r>
              <a:rPr lang="en-GB" sz="3200" dirty="0" smtClean="0"/>
              <a:t>How can a coach use operant conditioning to develop a gymnast’s skills? </a:t>
            </a:r>
            <a:r>
              <a:rPr lang="en-GB" sz="3200" i="1" dirty="0" smtClean="0"/>
              <a:t>(3 marks) </a:t>
            </a:r>
            <a:endParaRPr lang="en-GB" sz="3200" dirty="0" smtClean="0"/>
          </a:p>
          <a:p>
            <a:pPr marL="514350" indent="-514350">
              <a:buFont typeface="+mj-lt"/>
              <a:buAutoNum type="arabicPeriod"/>
            </a:pPr>
            <a:r>
              <a:rPr lang="en-GB" sz="3200" dirty="0" smtClean="0"/>
              <a:t>Performers have to learn the various techniques involved in springboard diving. One form of learning is through operant conditioning. Describe </a:t>
            </a:r>
            <a:r>
              <a:rPr lang="en-GB" sz="3200" i="1" dirty="0" smtClean="0"/>
              <a:t>operant conditioning </a:t>
            </a:r>
            <a:r>
              <a:rPr lang="en-GB" sz="3200" dirty="0" smtClean="0"/>
              <a:t>theory </a:t>
            </a:r>
            <a:r>
              <a:rPr lang="en-GB" sz="3200" b="1" dirty="0" smtClean="0"/>
              <a:t>and </a:t>
            </a:r>
            <a:r>
              <a:rPr lang="en-GB" sz="3200" dirty="0" smtClean="0"/>
              <a:t>give an example of how a diving coach may use it to improve learning. (4marks) </a:t>
            </a:r>
            <a:endParaRPr lang="en-GB" sz="3200" dirty="0"/>
          </a:p>
        </p:txBody>
      </p:sp>
    </p:spTree>
    <p:extLst>
      <p:ext uri="{BB962C8B-B14F-4D97-AF65-F5344CB8AC3E}">
        <p14:creationId xmlns:p14="http://schemas.microsoft.com/office/powerpoint/2010/main" val="32757429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8252" y="467744"/>
            <a:ext cx="10210800" cy="5760640"/>
          </a:xfrm>
        </p:spPr>
        <p:txBody>
          <a:bodyPr>
            <a:noAutofit/>
          </a:bodyPr>
          <a:lstStyle/>
          <a:p>
            <a:pPr marL="0" indent="0">
              <a:buNone/>
            </a:pPr>
            <a:r>
              <a:rPr lang="en-GB" sz="2000" b="1" dirty="0"/>
              <a:t>Q1 2 marks for 2 of:</a:t>
            </a:r>
          </a:p>
          <a:p>
            <a:pPr marL="0" indent="0">
              <a:buNone/>
            </a:pPr>
            <a:r>
              <a:rPr lang="en-GB" sz="2000" b="1" dirty="0"/>
              <a:t>A Trial and error learning</a:t>
            </a:r>
          </a:p>
          <a:p>
            <a:pPr marL="0" indent="0">
              <a:buNone/>
            </a:pPr>
            <a:r>
              <a:rPr lang="en-GB" sz="2000" b="1" dirty="0"/>
              <a:t>B Successful response linked/associated with stimulus/strengthens S-R bond</a:t>
            </a:r>
          </a:p>
          <a:p>
            <a:pPr marL="0" indent="0">
              <a:buNone/>
            </a:pPr>
            <a:r>
              <a:rPr lang="en-GB" sz="2000" b="1" dirty="0"/>
              <a:t>C Use of reinforcement</a:t>
            </a:r>
          </a:p>
          <a:p>
            <a:pPr marL="0" indent="0">
              <a:buNone/>
            </a:pPr>
            <a:r>
              <a:rPr lang="en-GB" sz="2000" b="1" dirty="0"/>
              <a:t> </a:t>
            </a:r>
          </a:p>
          <a:p>
            <a:pPr marL="0" indent="0">
              <a:buNone/>
            </a:pPr>
            <a:r>
              <a:rPr lang="en-GB" sz="2000" b="1" dirty="0"/>
              <a:t>Q2 3 marks for 3 of:</a:t>
            </a:r>
          </a:p>
          <a:p>
            <a:pPr marL="0" indent="0">
              <a:buNone/>
            </a:pPr>
            <a:r>
              <a:rPr lang="en-GB" sz="2000" b="1" dirty="0"/>
              <a:t>D. Using rewards/praise</a:t>
            </a:r>
          </a:p>
          <a:p>
            <a:pPr marL="0" indent="0">
              <a:buNone/>
            </a:pPr>
            <a:r>
              <a:rPr lang="en-GB" sz="2000" b="1" dirty="0"/>
              <a:t>E. Use of positive reinforcement</a:t>
            </a:r>
          </a:p>
          <a:p>
            <a:pPr marL="0" indent="0">
              <a:buNone/>
            </a:pPr>
            <a:r>
              <a:rPr lang="en-GB" sz="2000" b="1" dirty="0"/>
              <a:t>F. Shaping/altering environment to progress towards success</a:t>
            </a:r>
          </a:p>
          <a:p>
            <a:pPr marL="0" indent="0">
              <a:buNone/>
            </a:pPr>
            <a:r>
              <a:rPr lang="en-GB" sz="2000" b="1" dirty="0"/>
              <a:t>G. Use of target areas/mechanical feeders/equipment/</a:t>
            </a:r>
            <a:r>
              <a:rPr lang="en-GB" sz="2000" b="1" dirty="0" err="1"/>
              <a:t>etc</a:t>
            </a:r>
            <a:endParaRPr lang="en-GB" sz="2000" b="1" dirty="0"/>
          </a:p>
          <a:p>
            <a:pPr marL="0" indent="0">
              <a:buNone/>
            </a:pPr>
            <a:r>
              <a:rPr lang="en-GB" sz="2000" b="1" dirty="0"/>
              <a:t>H. Use of negative reinforcement</a:t>
            </a:r>
          </a:p>
          <a:p>
            <a:pPr marL="0" indent="0">
              <a:buNone/>
            </a:pPr>
            <a:r>
              <a:rPr lang="en-GB" sz="2000" b="1" dirty="0"/>
              <a:t>I. Removal of criticism – explanation of negative reinforcement</a:t>
            </a:r>
          </a:p>
          <a:p>
            <a:pPr marL="0" indent="0">
              <a:buNone/>
            </a:pPr>
            <a:r>
              <a:rPr lang="en-GB" sz="2000" b="1" dirty="0"/>
              <a:t>J. Use of punishment to decrease probability of undesired response</a:t>
            </a:r>
          </a:p>
          <a:p>
            <a:pPr marL="0" indent="0">
              <a:buNone/>
            </a:pPr>
            <a:r>
              <a:rPr lang="en-GB" sz="2000" b="1" dirty="0"/>
              <a:t>K. Example of punishment</a:t>
            </a:r>
          </a:p>
          <a:p>
            <a:pPr marL="0" indent="0">
              <a:buNone/>
            </a:pPr>
            <a:r>
              <a:rPr lang="en-GB" sz="2000" b="1" dirty="0"/>
              <a:t> </a:t>
            </a:r>
          </a:p>
        </p:txBody>
      </p:sp>
    </p:spTree>
    <p:extLst>
      <p:ext uri="{BB962C8B-B14F-4D97-AF65-F5344CB8AC3E}">
        <p14:creationId xmlns:p14="http://schemas.microsoft.com/office/powerpoint/2010/main" val="101337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1379621" y="770021"/>
            <a:ext cx="9432758" cy="4832092"/>
          </a:xfrm>
          <a:prstGeom prst="rect">
            <a:avLst/>
          </a:prstGeom>
        </p:spPr>
        <p:txBody>
          <a:bodyPr wrap="square">
            <a:spAutoFit/>
          </a:bodyPr>
          <a:lstStyle/>
          <a:p>
            <a:r>
              <a:rPr lang="en-GB" sz="2800" b="1" dirty="0" smtClean="0"/>
              <a:t>Q3</a:t>
            </a:r>
          </a:p>
          <a:p>
            <a:r>
              <a:rPr lang="en-GB" sz="2800" b="1" dirty="0" smtClean="0"/>
              <a:t>1. Manipulating/changing behaviour to shape the correct response using reinforcement.</a:t>
            </a:r>
          </a:p>
          <a:p>
            <a:r>
              <a:rPr lang="en-GB" sz="2800" b="1" dirty="0" smtClean="0"/>
              <a:t>2. E.g. – use of rewards/praise or removal of criticism to encourage learning/repeat successful performance/change behaviour (</a:t>
            </a:r>
            <a:r>
              <a:rPr lang="en-GB" sz="2800" b="1" i="1" dirty="0" smtClean="0"/>
              <a:t>Sub max 1mark)</a:t>
            </a:r>
            <a:endParaRPr lang="en-GB" sz="2800" b="1" dirty="0" smtClean="0"/>
          </a:p>
          <a:p>
            <a:r>
              <a:rPr lang="en-GB" sz="2800" b="1" dirty="0" smtClean="0"/>
              <a:t>3. Trial and error learning</a:t>
            </a:r>
          </a:p>
          <a:p>
            <a:r>
              <a:rPr lang="en-GB" sz="2800" b="1" dirty="0" smtClean="0"/>
              <a:t>4. Strengthen S-R bond/successful response associated with stimulus</a:t>
            </a:r>
          </a:p>
          <a:p>
            <a:r>
              <a:rPr lang="en-GB" sz="2800" b="1" dirty="0" smtClean="0"/>
              <a:t>5. Use of (positive/negative) reinforcement</a:t>
            </a:r>
          </a:p>
          <a:p>
            <a:r>
              <a:rPr lang="en-GB" sz="2800" b="1" dirty="0" smtClean="0"/>
              <a:t>6. Shaping/altering environment to allow success</a:t>
            </a:r>
            <a:endParaRPr lang="en-GB" sz="2800" b="1" dirty="0"/>
          </a:p>
        </p:txBody>
      </p:sp>
    </p:spTree>
    <p:extLst>
      <p:ext uri="{BB962C8B-B14F-4D97-AF65-F5344CB8AC3E}">
        <p14:creationId xmlns:p14="http://schemas.microsoft.com/office/powerpoint/2010/main" val="37572905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Apply it! Exam Question</a:t>
            </a:r>
            <a:endParaRPr lang="en-GB" dirty="0"/>
          </a:p>
        </p:txBody>
      </p:sp>
      <p:pic>
        <p:nvPicPr>
          <p:cNvPr id="3" name="Picture 2"/>
          <p:cNvPicPr>
            <a:picLocks noChangeAspect="1"/>
          </p:cNvPicPr>
          <p:nvPr/>
        </p:nvPicPr>
        <p:blipFill>
          <a:blip r:embed="rId2"/>
          <a:stretch>
            <a:fillRect/>
          </a:stretch>
        </p:blipFill>
        <p:spPr>
          <a:xfrm>
            <a:off x="673940" y="2201779"/>
            <a:ext cx="11108816" cy="2546685"/>
          </a:xfrm>
          <a:prstGeom prst="rect">
            <a:avLst/>
          </a:prstGeom>
        </p:spPr>
      </p:pic>
    </p:spTree>
    <p:extLst>
      <p:ext uri="{BB962C8B-B14F-4D97-AF65-F5344CB8AC3E}">
        <p14:creationId xmlns:p14="http://schemas.microsoft.com/office/powerpoint/2010/main" val="10443352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a:t>
            </a:r>
            <a:endParaRPr lang="en-GB" dirty="0"/>
          </a:p>
        </p:txBody>
      </p:sp>
      <p:sp>
        <p:nvSpPr>
          <p:cNvPr id="3" name="Rounded Rectangle 2"/>
          <p:cNvSpPr/>
          <p:nvPr/>
        </p:nvSpPr>
        <p:spPr>
          <a:xfrm>
            <a:off x="457200" y="1690688"/>
            <a:ext cx="3392905" cy="3795712"/>
          </a:xfrm>
          <a:prstGeom prst="roundRect">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a:t>AO1 – </a:t>
            </a:r>
            <a:endParaRPr lang="en-GB" sz="3200" b="1" dirty="0" smtClean="0"/>
          </a:p>
          <a:p>
            <a:pPr algn="ctr"/>
            <a:r>
              <a:rPr lang="en-GB" sz="3200" b="1" dirty="0" smtClean="0"/>
              <a:t>Knowledge </a:t>
            </a:r>
            <a:r>
              <a:rPr lang="en-GB" sz="3200" b="1" dirty="0"/>
              <a:t>of principles of operant conditioning and </a:t>
            </a:r>
            <a:r>
              <a:rPr lang="en-GB" sz="3200" b="1" dirty="0" smtClean="0"/>
              <a:t>motivation</a:t>
            </a:r>
          </a:p>
          <a:p>
            <a:pPr algn="ctr"/>
            <a:r>
              <a:rPr lang="en-GB" b="1" dirty="0" smtClean="0"/>
              <a:t> </a:t>
            </a:r>
            <a:endParaRPr lang="en-GB" dirty="0"/>
          </a:p>
        </p:txBody>
      </p:sp>
      <p:sp>
        <p:nvSpPr>
          <p:cNvPr id="4" name="Rounded Rectangle 3"/>
          <p:cNvSpPr/>
          <p:nvPr/>
        </p:nvSpPr>
        <p:spPr>
          <a:xfrm>
            <a:off x="4285247" y="1690688"/>
            <a:ext cx="3392905" cy="3795712"/>
          </a:xfrm>
          <a:prstGeom prst="round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b="1" dirty="0"/>
              <a:t>AO2 </a:t>
            </a:r>
            <a:r>
              <a:rPr lang="en-GB" sz="3200" b="1" dirty="0" smtClean="0"/>
              <a:t>–</a:t>
            </a:r>
          </a:p>
          <a:p>
            <a:pPr algn="ctr"/>
            <a:r>
              <a:rPr lang="en-GB" sz="3200" b="1" dirty="0" smtClean="0"/>
              <a:t> </a:t>
            </a:r>
            <a:r>
              <a:rPr lang="en-GB" sz="3200" b="1" dirty="0"/>
              <a:t>Application for skill development in physical activity and sport</a:t>
            </a:r>
            <a:endParaRPr lang="en-GB" sz="3200" dirty="0"/>
          </a:p>
        </p:txBody>
      </p:sp>
      <p:sp>
        <p:nvSpPr>
          <p:cNvPr id="5" name="Rounded Rectangle 4"/>
          <p:cNvSpPr/>
          <p:nvPr/>
        </p:nvSpPr>
        <p:spPr>
          <a:xfrm>
            <a:off x="8113295" y="1690688"/>
            <a:ext cx="3392905" cy="3795712"/>
          </a:xfrm>
          <a:prstGeom prst="roundRect">
            <a:avLst/>
          </a:prstGeom>
          <a:ln w="76200">
            <a:solidFill>
              <a:schemeClr val="accent3"/>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a:t>AO3 </a:t>
            </a:r>
            <a:r>
              <a:rPr lang="en-GB" sz="3200" b="1" dirty="0" smtClean="0"/>
              <a:t>–</a:t>
            </a:r>
          </a:p>
          <a:p>
            <a:pPr algn="ctr"/>
            <a:r>
              <a:rPr lang="en-GB" sz="3200" b="1" dirty="0" smtClean="0"/>
              <a:t>Analysis/ Evaluation </a:t>
            </a:r>
            <a:r>
              <a:rPr lang="en-GB" sz="3200" b="1" dirty="0"/>
              <a:t>of the impact of punishment on motivation </a:t>
            </a:r>
            <a:endParaRPr lang="en-GB" sz="3200" dirty="0"/>
          </a:p>
        </p:txBody>
      </p:sp>
    </p:spTree>
    <p:extLst>
      <p:ext uri="{BB962C8B-B14F-4D97-AF65-F5344CB8AC3E}">
        <p14:creationId xmlns:p14="http://schemas.microsoft.com/office/powerpoint/2010/main" val="1154675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barn(inVertical)">
                                      <p:cBhvr>
                                        <p:cTn id="15" dur="500"/>
                                        <p:tgtEl>
                                          <p:spTgt spid="4">
                                            <p:txEl>
                                              <p:pRg st="0" end="0"/>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barn(inVertical)">
                                      <p:cBhvr>
                                        <p:cTn id="18" dur="500"/>
                                        <p:tgtEl>
                                          <p:spTgt spid="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Effect transition="in" filter="barn(inVertical)">
                                      <p:cBhvr>
                                        <p:cTn id="23" dur="500"/>
                                        <p:tgtEl>
                                          <p:spTgt spid="5">
                                            <p:txEl>
                                              <p:pRg st="0" end="0"/>
                                            </p:txEl>
                                          </p:spTgt>
                                        </p:tgtEl>
                                      </p:cBhvr>
                                    </p:animEffect>
                                  </p:childTnLst>
                                </p:cTn>
                              </p:par>
                              <p:par>
                                <p:cTn id="24" presetID="16" presetClass="entr" presetSubtype="21" fill="hold" nodeType="with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Effect transition="in" filter="barn(inVertical)">
                                      <p:cBhvr>
                                        <p:cTn id="26"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179" y="0"/>
            <a:ext cx="10515600" cy="1325563"/>
          </a:xfrm>
        </p:spPr>
        <p:txBody>
          <a:bodyPr/>
          <a:lstStyle/>
          <a:p>
            <a:r>
              <a:rPr lang="en-GB" dirty="0" smtClean="0"/>
              <a:t>Mark Scheme</a:t>
            </a:r>
            <a:endParaRPr lang="en-GB" dirty="0"/>
          </a:p>
        </p:txBody>
      </p:sp>
      <p:sp>
        <p:nvSpPr>
          <p:cNvPr id="3" name="Rectangle 2"/>
          <p:cNvSpPr/>
          <p:nvPr/>
        </p:nvSpPr>
        <p:spPr>
          <a:xfrm>
            <a:off x="449179" y="962526"/>
            <a:ext cx="11405937" cy="56307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Possible content may include: </a:t>
            </a:r>
            <a:endParaRPr lang="en-GB" dirty="0"/>
          </a:p>
          <a:p>
            <a:r>
              <a:rPr lang="en-GB" b="1" dirty="0"/>
              <a:t>AO1 – Knowledge of principles of operant conditioning and motivation </a:t>
            </a:r>
            <a:endParaRPr lang="en-GB" dirty="0"/>
          </a:p>
          <a:p>
            <a:r>
              <a:rPr lang="en-GB" dirty="0" err="1"/>
              <a:t>Eg</a:t>
            </a:r>
            <a:r>
              <a:rPr lang="en-GB" dirty="0"/>
              <a:t> operant conditioning aims to shape or modify behaviour by changing the environment by using reinforcement if the actions are correct/successful. Motivation is the performers drive/desire to succeed</a:t>
            </a:r>
            <a:r>
              <a:rPr lang="en-GB" dirty="0" smtClean="0"/>
              <a:t>.</a:t>
            </a:r>
          </a:p>
          <a:p>
            <a:r>
              <a:rPr lang="en-GB" b="1" dirty="0"/>
              <a:t>AO2 – Application for skill development in physical activity and sport. </a:t>
            </a:r>
            <a:endParaRPr lang="en-GB" dirty="0"/>
          </a:p>
          <a:p>
            <a:r>
              <a:rPr lang="en-GB" dirty="0"/>
              <a:t>Coaches may use positive reinforcement and negative reinforcement to strengthen the stimulus-response bond and punishment to weaken to the S-R Bond. The coach will structure practices to use drills, targets, small-sided games to allow conditioned practices for trial and error learning to occur. They will provide positive reinforcement, </a:t>
            </a:r>
            <a:r>
              <a:rPr lang="en-GB" dirty="0" err="1"/>
              <a:t>eg</a:t>
            </a:r>
            <a:r>
              <a:rPr lang="en-GB" dirty="0"/>
              <a:t> praise, feedback or withdrawal of an adverse stimulus, stop shouting if using negative reinforcement. The coach would use punishment to weaken the S-R Bond. </a:t>
            </a:r>
          </a:p>
          <a:p>
            <a:r>
              <a:rPr lang="en-GB" b="1" dirty="0"/>
              <a:t>AO3 – Analysis/Evaluation of the impact of punishment on motivation </a:t>
            </a:r>
            <a:endParaRPr lang="en-GB" dirty="0"/>
          </a:p>
          <a:p>
            <a:r>
              <a:rPr lang="en-GB" dirty="0" err="1"/>
              <a:t>Eg</a:t>
            </a:r>
            <a:r>
              <a:rPr lang="en-GB" dirty="0"/>
              <a:t>, overuse of punishment will have a negative impact because with excessive use of punishment the performer is no longer motivated to try to break the S-R bond and therefore there will be no skill development leading to further loss of motivation. </a:t>
            </a:r>
          </a:p>
          <a:p>
            <a:r>
              <a:rPr lang="en-GB" dirty="0"/>
              <a:t>Appropriate use of punishment will lead to breaking the S-R bond (as motivated to avoid punishment) so that the correct skill can be learnt further enhancing motivation due to increased performance levels, especially if there is also appropriate use of reinforcement. </a:t>
            </a:r>
          </a:p>
          <a:p>
            <a:r>
              <a:rPr lang="en-GB" dirty="0"/>
              <a:t>Credit other relevant explanations of the principles of punishment as part of operant conditioning and discussions on the impact of punishment on motivation when developing skills. </a:t>
            </a:r>
          </a:p>
        </p:txBody>
      </p:sp>
    </p:spTree>
    <p:extLst>
      <p:ext uri="{BB962C8B-B14F-4D97-AF65-F5344CB8AC3E}">
        <p14:creationId xmlns:p14="http://schemas.microsoft.com/office/powerpoint/2010/main" val="3923088395"/>
      </p:ext>
    </p:extLst>
  </p:cSld>
  <p:clrMapOvr>
    <a:masterClrMapping/>
  </p:clrMapOvr>
  <p:timing>
    <p:tnLst>
      <p:par>
        <p:cTn id="1" dur="indefinite" restart="never" nodeType="tmRoot"/>
      </p:par>
    </p:tnLst>
  </p:timing>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F60D6F7F491B4CB64C9D4C138C0A3D" ma:contentTypeVersion="16" ma:contentTypeDescription="Create a new document." ma:contentTypeScope="" ma:versionID="b28207023a8f823ab4d3c50226e86b0d">
  <xsd:schema xmlns:xsd="http://www.w3.org/2001/XMLSchema" xmlns:xs="http://www.w3.org/2001/XMLSchema" xmlns:p="http://schemas.microsoft.com/office/2006/metadata/properties" xmlns:ns2="9bf20933-00d2-4891-afb5-6d1be79a8f14" xmlns:ns3="616fa6b7-aa88-4ea4-adeb-214dd02a5d83" targetNamespace="http://schemas.microsoft.com/office/2006/metadata/properties" ma:root="true" ma:fieldsID="4ee5f3fa5dc2a1ad0725aa8f2b813ef8" ns2:_="" ns3:_="">
    <xsd:import namespace="9bf20933-00d2-4891-afb5-6d1be79a8f14"/>
    <xsd:import namespace="616fa6b7-aa88-4ea4-adeb-214dd02a5d8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SearchProperties"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f20933-00d2-4891-afb5-6d1be79a8f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4db4caa-6185-494a-8c72-0bb2e6d5a2c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fa6b7-aa88-4ea4-adeb-214dd02a5d8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41b6454-bbfe-4398-a174-ccce48d32add}" ma:internalName="TaxCatchAll" ma:showField="CatchAllData" ma:web="616fa6b7-aa88-4ea4-adeb-214dd02a5d8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16fa6b7-aa88-4ea4-adeb-214dd02a5d83" xsi:nil="true"/>
    <lcf76f155ced4ddcb4097134ff3c332f xmlns="9bf20933-00d2-4891-afb5-6d1be79a8f1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1BB0EE-07F6-4E2E-9702-46CBE17F72C2}"/>
</file>

<file path=customXml/itemProps2.xml><?xml version="1.0" encoding="utf-8"?>
<ds:datastoreItem xmlns:ds="http://schemas.openxmlformats.org/officeDocument/2006/customXml" ds:itemID="{28F43FC5-5C72-408C-8F4C-0CD37ED4A219}"/>
</file>

<file path=customXml/itemProps3.xml><?xml version="1.0" encoding="utf-8"?>
<ds:datastoreItem xmlns:ds="http://schemas.openxmlformats.org/officeDocument/2006/customXml" ds:itemID="{7A766385-A5D4-49AD-AD24-6993AF788D49}"/>
</file>

<file path=docProps/app.xml><?xml version="1.0" encoding="utf-8"?>
<Properties xmlns="http://schemas.openxmlformats.org/officeDocument/2006/extended-properties" xmlns:vt="http://schemas.openxmlformats.org/officeDocument/2006/docPropsVTypes">
  <Template>Depth</Template>
  <TotalTime>117</TotalTime>
  <Words>1139</Words>
  <Application>Microsoft Office PowerPoint</Application>
  <PresentationFormat>Widescreen</PresentationFormat>
  <Paragraphs>134</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Corbel</vt:lpstr>
      <vt:lpstr>Depth</vt:lpstr>
      <vt:lpstr>BRAIN IN GEAR </vt:lpstr>
      <vt:lpstr>Task: Answer the below exam question from last lesson </vt:lpstr>
      <vt:lpstr>Lesson Objectives </vt:lpstr>
      <vt:lpstr>STARTER:</vt:lpstr>
      <vt:lpstr>Operant Conditioning </vt:lpstr>
      <vt:lpstr>It can be characterised by the following three key features: </vt:lpstr>
      <vt:lpstr>The stimulus-response bond</vt:lpstr>
      <vt:lpstr>PowerPoint Presentation</vt:lpstr>
      <vt:lpstr>Positive Reinforcement </vt:lpstr>
      <vt:lpstr>Negative Reinforcement </vt:lpstr>
      <vt:lpstr>Punishment </vt:lpstr>
      <vt:lpstr>Task:</vt:lpstr>
      <vt:lpstr>Questions:</vt:lpstr>
      <vt:lpstr>PowerPoint Presentation</vt:lpstr>
      <vt:lpstr>PowerPoint Presentation</vt:lpstr>
      <vt:lpstr>Apply it! Exam Question</vt:lpstr>
      <vt:lpstr>PLAN!</vt:lpstr>
      <vt:lpstr>Mark Scheme</vt:lpstr>
    </vt:vector>
  </TitlesOfParts>
  <Company>Prince Henry's Grammar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Guy, JE</dc:creator>
  <cp:lastModifiedBy>Guy, JE</cp:lastModifiedBy>
  <cp:revision>17</cp:revision>
  <dcterms:created xsi:type="dcterms:W3CDTF">2018-01-19T19:49:56Z</dcterms:created>
  <dcterms:modified xsi:type="dcterms:W3CDTF">2019-01-14T08:07:15Z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0x01010016F60D6F7F491B4CB64C9D4C138C0A3D</vt:lpwstr>
  </property>
  <property fmtid="{D5CDD505-2E9C-101B-9397-08002B2CF9AE}" pid="3" name="Order">
    <vt:r8>123900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xd_Signature">
    <vt:bool>false</vt:bool>
  </property>
  <property fmtid="{D5CDD505-2E9C-101B-9397-08002B2CF9AE}" pid="8" name="xd_ProgID">
    <vt:lpwstr/>
  </property>
  <property fmtid="{D5CDD505-2E9C-101B-9397-08002B2CF9AE}" pid="9" name="_ExtendedDescription">
    <vt:lpwstr/>
  </property>
  <property fmtid="{D5CDD505-2E9C-101B-9397-08002B2CF9AE}" pid="10" name="TemplateUrl">
    <vt:lpwstr/>
  </property>
  <property fmtid="{D5CDD505-2E9C-101B-9397-08002B2CF9AE}" pid="11" name="MediaServiceImageTags">
    <vt:lpwstr/>
  </property>
</Properties>
</file>