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63" r:id="rId7"/>
    <p:sldId id="257" r:id="rId8"/>
    <p:sldId id="258" r:id="rId9"/>
    <p:sldId id="259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E2C770-4506-231B-3D83-49E7B86E770C}" v="3" dt="2022-07-06T15:39:05.4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illis, CE" userId="S::wsc@princehenrys.co.uk::4590d8c6-17a2-4ffd-b71d-0626bd4061bf" providerId="AD" clId="Web-{DEE2C770-4506-231B-3D83-49E7B86E770C}"/>
    <pc:docChg chg="modSld">
      <pc:chgData name="Willis, CE" userId="S::wsc@princehenrys.co.uk::4590d8c6-17a2-4ffd-b71d-0626bd4061bf" providerId="AD" clId="Web-{DEE2C770-4506-231B-3D83-49E7B86E770C}" dt="2022-07-06T15:39:05.162" v="1" actId="20577"/>
      <pc:docMkLst>
        <pc:docMk/>
      </pc:docMkLst>
      <pc:sldChg chg="modSp">
        <pc:chgData name="Willis, CE" userId="S::wsc@princehenrys.co.uk::4590d8c6-17a2-4ffd-b71d-0626bd4061bf" providerId="AD" clId="Web-{DEE2C770-4506-231B-3D83-49E7B86E770C}" dt="2022-07-06T15:39:05.162" v="1" actId="20577"/>
        <pc:sldMkLst>
          <pc:docMk/>
          <pc:sldMk cId="3382730660" sldId="261"/>
        </pc:sldMkLst>
        <pc:spChg chg="mod">
          <ac:chgData name="Willis, CE" userId="S::wsc@princehenrys.co.uk::4590d8c6-17a2-4ffd-b71d-0626bd4061bf" providerId="AD" clId="Web-{DEE2C770-4506-231B-3D83-49E7B86E770C}" dt="2022-07-06T15:39:05.162" v="1" actId="20577"/>
          <ac:spMkLst>
            <pc:docMk/>
            <pc:sldMk cId="3382730660" sldId="261"/>
            <ac:spMk id="3" creationId="{4D5EF7C0-CAD6-44DF-926A-D9A558B567F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5EE75-7E16-4B59-8B85-376EE86610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67EF1C-A8C6-4F00-87D4-BAEC2F78BC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EBDC9-77E8-46B6-A566-39D3A5985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AE285-A09E-4DE7-AABD-F3622A809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F44059-18D5-4EF7-B255-44D9F219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482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1CB24-B821-4828-B0FF-FCE3D37A7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3F0AC-6A35-4940-912D-145F94C95A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C89EB-1977-4980-AC1C-8D8CDEDB2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B36188-9D0F-44FD-8067-1068E90DF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031F54-33C2-44EB-8830-2C9592723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6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BE07B-5562-4E02-8D9A-119A5B24E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F02398-735D-4409-9AB3-EBA43F8021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29FBD-CB9C-4A9A-93F9-12E2654DE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9F764E-5E57-4D7F-AF67-6F5F69B8F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A5A8FC-4368-4981-8ACF-D3F7AD736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721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DED37-DE28-4737-91C3-C095E9CF6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2D5EE-A7D0-4688-956B-7CBF6ADC37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A39B00-7847-4B8A-B3E8-7B9AA20604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4D413-068D-429F-84F7-3E5A74CAB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F25914-DF6B-4DE9-B947-A7B8F6290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8B32AA-4480-430C-9880-B9FC52D60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681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90154-A5D2-45E8-91BE-5BA90E6C1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E22DF5-3936-40C9-8626-66CB023A1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D4783A-E330-4715-A744-8D54589C2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1BF3C6-CF24-4F4C-97C5-BC3476C3F6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84AA41-1E9F-41AB-8B6C-1356514A8B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B88E5E-9F0A-4840-A763-5E31C4D24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527E42-0664-4882-981B-53F350529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72AFD5-C722-4ED9-AC36-A7C6C13CD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056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224FA-DA45-4163-9146-DA86B1694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2167BD-8C2B-425B-AEBF-8E2301728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A2B67F-7145-4A0A-BDBD-3ACF737CC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60BA1B-7155-4C2E-A411-834195520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243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46CFCB-932A-445A-8F1B-2683EAA2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581A17-6240-441C-851D-BF4C2297D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C866A6-199E-457F-9CCE-A7600A3C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514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4C237-CEF2-439B-B762-F7113CFB8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B28F4-D288-475C-B19D-ABA1C20F0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6D2C9F-8182-41EE-A090-ADCE772F7C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F9D181-FE76-4CE6-AC65-D9975C004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E5EE31-72BA-41D9-B736-A15E6F442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FBF52D-704F-4F12-B8A1-42FF8BB75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45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D49D3-9ADF-40E2-A9C6-42713675D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56CBB7-EF82-428D-97F7-8C0C9E4409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EF55C1-D613-4170-9968-316E1EEF2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224608-EB31-49F4-BDEA-087F5B656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75093B-F71F-47FF-8DF2-E6E8760B6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10631C-4403-4D48-A5F6-CD3C2BBC7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185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6F801-6BFC-45AA-BAF6-8E45B8C77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B94E3F-9866-4FEC-8188-839453463A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3AD8D-93FF-43E7-8748-A9CADCA94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9385A8-9C69-442A-B479-B939C1FEA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3D3D76-60F0-444D-954F-F132B4D3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415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83B738-1525-41A3-832E-B9CC18465E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874072-51EC-4CB9-AF58-3D9DB0B2D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C99A8-1BC2-4F8F-A377-708F3F647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194F4-555E-4F7E-959A-BF9E9AFCC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A292E-DC20-4753-8261-08B4A4B17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4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D6DC4A-B9FB-42FD-8423-44B715C69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B1F351-B30C-4EE2-A2A5-497AF74AB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CFE80-B692-4CD5-BAC1-FD75803ABD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0A8AA-E7AC-4453-97A6-079E14E99C68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E6499-42AA-4355-A77D-BB21782C04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93E285-D6DD-4D49-BD90-986AFC556C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4BB57-8AF4-4ACA-8799-781B6991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72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istory.org.uk/student/categories/582/module/4209/podcast-series-russia-and-the-ussr/4210/tsarist-russia-1855-1914" TargetMode="External"/><Relationship Id="rId13" Type="http://schemas.openxmlformats.org/officeDocument/2006/relationships/hyperlink" Target="https://www.history.org.uk/student/categories/582/module/4209/podcast-series-russia-and-the-ussr/4215/the-impact-and-significance-of-the-great-patriotic" TargetMode="External"/><Relationship Id="rId3" Type="http://schemas.openxmlformats.org/officeDocument/2006/relationships/hyperlink" Target="https://www.history.org.uk/student/categories/581/module/4701/podcast-series-politics-reform-and-war/4709/domestic-problems-under-the-labour-and-conservativ" TargetMode="External"/><Relationship Id="rId7" Type="http://schemas.openxmlformats.org/officeDocument/2006/relationships/hyperlink" Target="http://www.history.org.uk/" TargetMode="External"/><Relationship Id="rId12" Type="http://schemas.openxmlformats.org/officeDocument/2006/relationships/hyperlink" Target="https://www.history.org.uk/student/categories/582/module/4209/podcast-series-russia-and-the-ussr/4214/the-impact-of-stalins-leadership-1924-1941" TargetMode="External"/><Relationship Id="rId2" Type="http://schemas.openxmlformats.org/officeDocument/2006/relationships/hyperlink" Target="https://www.history.org.uk/student/categories/581/module/4701/podcast-series-politics-reform-and-war/4708/post-war-consensus-and-the-welfare-stat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history.org.uk/student/categories/581/module/4701/podcast-series-politics-reform-and-war/4712/britain-and-the-cold-war" TargetMode="External"/><Relationship Id="rId11" Type="http://schemas.openxmlformats.org/officeDocument/2006/relationships/hyperlink" Target="https://www.history.org.uk/student/categories/582/module/4209/podcast-series-russia-and-the-ussr/4213/lenins-objectives-and-the-civil-war" TargetMode="External"/><Relationship Id="rId5" Type="http://schemas.openxmlformats.org/officeDocument/2006/relationships/hyperlink" Target="https://www.history.org.uk/student/categories/581/module/4701/podcast-series-politics-reform-and-war/4705/britain-and-europe-1945-2005" TargetMode="External"/><Relationship Id="rId10" Type="http://schemas.openxmlformats.org/officeDocument/2006/relationships/hyperlink" Target="https://www.history.org.uk/student/categories/582/module/4209/podcast-series-russia-and-the-ussr/4212/the-provisional-government-and-the-october-revolut" TargetMode="External"/><Relationship Id="rId4" Type="http://schemas.openxmlformats.org/officeDocument/2006/relationships/hyperlink" Target="https://www.history.org.uk/student/categories/581/module/4701/podcast-series-politics-reform-and-war/4704/margaret-thatcher" TargetMode="External"/><Relationship Id="rId9" Type="http://schemas.openxmlformats.org/officeDocument/2006/relationships/hyperlink" Target="https://www.history.org.uk/student/categories/582/module/4209/podcast-series-russia-and-the-ussr/4211/the-fall-of-the-romanovs-1906-1917" TargetMode="External"/><Relationship Id="rId14" Type="http://schemas.openxmlformats.org/officeDocument/2006/relationships/hyperlink" Target="https://www.history.org.uk/student/categories/582/module/4209/podcast-series-russia-and-the-ussr/4219/changing-views-of-the-russian-revoluti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filestore.aqa.org.uk/resources/history/AQA-70412S-70422S-RL.PDF" TargetMode="External"/><Relationship Id="rId2" Type="http://schemas.openxmlformats.org/officeDocument/2006/relationships/hyperlink" Target="https://filestore.aqa.org.uk/resources/history/AQA-70411H-70421H-RL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61969-FB81-40AA-9FB1-C90ABD9C7A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1381" y="1600200"/>
            <a:ext cx="11723571" cy="1828800"/>
          </a:xfrm>
          <a:solidFill>
            <a:srgbClr val="FFCCFF"/>
          </a:solidFill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Year 11 Transition from GCSE to A-level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6F7C76-D1FE-45F1-BB3A-2668CE8721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WHAT: activities to develop your contextual and background knowledge of the A-level History course.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WHY: To help give you the best start to your A-level studies</a:t>
            </a:r>
          </a:p>
        </p:txBody>
      </p:sp>
    </p:spTree>
    <p:extLst>
      <p:ext uri="{BB962C8B-B14F-4D97-AF65-F5344CB8AC3E}">
        <p14:creationId xmlns:p14="http://schemas.microsoft.com/office/powerpoint/2010/main" val="1277022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2B3C5-2310-4DD5-B011-B918F52648D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CFF"/>
          </a:solidFill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Course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2F4DAC-23B4-4A3C-8FA8-2E1D4C9BA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rial Rounded MT Bold" panose="020F0704030504030204" pitchFamily="34" charset="0"/>
              </a:rPr>
              <a:t>The History department follows the AQA History A-level course. It is divided into three sections:</a:t>
            </a:r>
          </a:p>
          <a:p>
            <a:pPr marL="514350" indent="-514350"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Breadth study and interpretations – Russia 1855-1964</a:t>
            </a:r>
          </a:p>
          <a:p>
            <a:pPr marL="514350" indent="-514350"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Depth study and sources – Making of Modern Britain 1951-2007</a:t>
            </a:r>
          </a:p>
          <a:p>
            <a:pPr marL="514350" indent="-514350"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NEA – independent research project that is no more than 4000 words.</a:t>
            </a:r>
          </a:p>
        </p:txBody>
      </p:sp>
    </p:spTree>
    <p:extLst>
      <p:ext uri="{BB962C8B-B14F-4D97-AF65-F5344CB8AC3E}">
        <p14:creationId xmlns:p14="http://schemas.microsoft.com/office/powerpoint/2010/main" val="3364404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CFF"/>
          </a:solidFill>
        </p:spPr>
        <p:txBody>
          <a:bodyPr/>
          <a:lstStyle/>
          <a:p>
            <a:pPr algn="ctr"/>
            <a:r>
              <a:rPr lang="en-GB" dirty="0">
                <a:latin typeface="Arial Rounded MT Bold" panose="020F0704030504030204" pitchFamily="34" charset="0"/>
              </a:rPr>
              <a:t>How is it assessed?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8082952"/>
              </p:ext>
            </p:extLst>
          </p:nvPr>
        </p:nvGraphicFramePr>
        <p:xfrm>
          <a:off x="838200" y="2406739"/>
          <a:ext cx="105156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223644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28439702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869750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 Rounded MT Bold" panose="020F0704030504030204" pitchFamily="34" charset="0"/>
                        </a:rPr>
                        <a:t>Unit</a:t>
                      </a:r>
                      <a:r>
                        <a:rPr lang="en-GB" baseline="0" dirty="0">
                          <a:latin typeface="Arial Rounded MT Bold" panose="020F0704030504030204" pitchFamily="34" charset="0"/>
                        </a:rPr>
                        <a:t> 1 </a:t>
                      </a:r>
                      <a:r>
                        <a:rPr lang="en-GB" dirty="0">
                          <a:latin typeface="Arial Rounded MT Bold" panose="020F0704030504030204" pitchFamily="34" charset="0"/>
                        </a:rPr>
                        <a:t>Russia 1855-1964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Arial Rounded MT Bold" panose="020F0704030504030204" pitchFamily="34" charset="0"/>
                        </a:rPr>
                        <a:t>Unit 2 Making of Modern Britain 1951-2007</a:t>
                      </a:r>
                    </a:p>
                    <a:p>
                      <a:endParaRPr lang="en-GB" dirty="0">
                        <a:latin typeface="Arial Rounded MT Bold" panose="020F07040305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 Rounded MT Bold" panose="020F0704030504030204" pitchFamily="34" charset="0"/>
                        </a:rPr>
                        <a:t>Unit 3 - NEA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499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 Rounded MT Bold" panose="020F0704030504030204" pitchFamily="34" charset="0"/>
                        </a:rPr>
                        <a:t>1 x</a:t>
                      </a:r>
                      <a:r>
                        <a:rPr lang="en-GB" baseline="0" dirty="0">
                          <a:latin typeface="Arial Rounded MT Bold" panose="020F0704030504030204" pitchFamily="34" charset="0"/>
                        </a:rPr>
                        <a:t> interpretation question 30 marks</a:t>
                      </a:r>
                    </a:p>
                    <a:p>
                      <a:r>
                        <a:rPr lang="en-GB" baseline="0" dirty="0">
                          <a:latin typeface="Arial Rounded MT Bold" panose="020F0704030504030204" pitchFamily="34" charset="0"/>
                        </a:rPr>
                        <a:t>2 x essay question 25 marks</a:t>
                      </a:r>
                      <a:endParaRPr lang="en-GB" dirty="0">
                        <a:latin typeface="Arial Rounded MT Bold" panose="020F07040305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 Rounded MT Bold" panose="020F0704030504030204" pitchFamily="34" charset="0"/>
                        </a:rPr>
                        <a:t>1 x source question 30 marks</a:t>
                      </a:r>
                    </a:p>
                    <a:p>
                      <a:r>
                        <a:rPr lang="en-GB" dirty="0">
                          <a:latin typeface="Arial Rounded MT Bold" panose="020F0704030504030204" pitchFamily="34" charset="0"/>
                        </a:rPr>
                        <a:t>2 x essay question 25 marks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 Rounded MT Bold" panose="020F0704030504030204" pitchFamily="34" charset="0"/>
                        </a:rPr>
                        <a:t>4500 words – teacher</a:t>
                      </a:r>
                      <a:r>
                        <a:rPr lang="en-GB" baseline="0" dirty="0">
                          <a:latin typeface="Arial Rounded MT Bold" panose="020F0704030504030204" pitchFamily="34" charset="0"/>
                        </a:rPr>
                        <a:t> assessed</a:t>
                      </a:r>
                      <a:endParaRPr lang="en-GB" dirty="0">
                        <a:latin typeface="Arial Rounded MT Bold" panose="020F07040305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955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6767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CFB27-ED24-45F0-91E8-359798CDC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480" y="365125"/>
            <a:ext cx="11694160" cy="1325563"/>
          </a:xfrm>
          <a:solidFill>
            <a:srgbClr val="FFCCFF"/>
          </a:solidFill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Log-in to the Historical Association and listen to the following podcasts.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E57FD-9691-491C-B1B8-FEF0838E7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58" y="2649220"/>
            <a:ext cx="5760722" cy="384365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>
                <a:latin typeface="Arial Rounded MT Bold" panose="020F0704030504030204" pitchFamily="34" charset="0"/>
              </a:rPr>
              <a:t>Britain 1951-2007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2"/>
              </a:rPr>
              <a:t>https://www.history.org.uk/student/categories/581/module/4701/podcast-series-politics-reform-and-war/4708/post-war-consensus-and-the-welfare-state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3"/>
              </a:rPr>
              <a:t>https://www.history.org.uk/student/categories/581/module/4701/podcast-series-politics-reform-and-war/4709/domestic-problems-under-the-labour-and-conservativ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4"/>
              </a:rPr>
              <a:t>https://www.history.org.uk/student/categories/581/module/4701/podcast-series-politics-reform-and-war/4704/margaret-thatcher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5"/>
              </a:rPr>
              <a:t>https://www.history.org.uk/student/categories/581/module/4701/podcast-series-politics-reform-and-war/4705/britain-and-europe-1945-2005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6"/>
              </a:rPr>
              <a:t>https://www.history.org.uk/student/categories/581/module/4701/podcast-series-politics-reform-and-war/4712/britain-and-the-cold-war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77CDBD-F012-4B66-9A73-28249D4E753B}"/>
              </a:ext>
            </a:extLst>
          </p:cNvPr>
          <p:cNvSpPr txBox="1"/>
          <p:nvPr/>
        </p:nvSpPr>
        <p:spPr>
          <a:xfrm>
            <a:off x="838200" y="1690688"/>
            <a:ext cx="1051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Use the following log-in details to access </a:t>
            </a:r>
            <a:r>
              <a:rPr lang="en-GB" dirty="0">
                <a:latin typeface="Arial Rounded MT Bold" panose="020F0704030504030204" pitchFamily="34" charset="0"/>
                <a:hlinkClick r:id="rId7"/>
              </a:rPr>
              <a:t>www.history.org.uk</a:t>
            </a:r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Username: 13222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Password: student123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C1A79DB-24C3-4410-B7B8-E9E212D8EAAB}"/>
              </a:ext>
            </a:extLst>
          </p:cNvPr>
          <p:cNvSpPr txBox="1">
            <a:spLocks/>
          </p:cNvSpPr>
          <p:nvPr/>
        </p:nvSpPr>
        <p:spPr>
          <a:xfrm>
            <a:off x="6217922" y="2649219"/>
            <a:ext cx="5760720" cy="3843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Arial Rounded MT Bold" panose="020F0704030504030204" pitchFamily="34" charset="0"/>
              </a:rPr>
              <a:t>Russia 1855-1964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8"/>
              </a:rPr>
              <a:t>https://www.history.org.uk/student/categories/582/module/4209/podcast-series-russia-and-the-ussr/4210/tsarist-russia-1855-1914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9"/>
              </a:rPr>
              <a:t>https://www.history.org.uk/student/categories/582/module/4209/podcast-series-russia-and-the-ussr/4211/the-fall-of-the-romanovs-1906-1917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10"/>
              </a:rPr>
              <a:t>https://www.history.org.uk/student/categories/582/module/4209/podcast-series-russia-and-the-ussr/4212/the-provisional-government-and-the-october-revolut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11"/>
              </a:rPr>
              <a:t>https://www.history.org.uk/student/categories/582/module/4209/podcast-series-russia-and-the-ussr/4213/lenins-objectives-and-the-civil-war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12"/>
              </a:rPr>
              <a:t>https://www.history.org.uk/student/categories/582/module/4209/podcast-series-russia-and-the-ussr/4214/the-impact-of-stalins-leadership-1924-1941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13"/>
              </a:rPr>
              <a:t>https://www.history.org.uk/student/categories/582/module/4209/podcast-series-russia-and-the-ussr/4215/the-impact-and-significance-of-the-great-patriotic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  <a:hlinkClick r:id="rId14"/>
              </a:rPr>
              <a:t>https://www.history.org.uk/student/categories/582/module/4209/podcast-series-russia-and-the-ussr/4219/changing-views-of-the-russian-revolution</a:t>
            </a:r>
            <a:endParaRPr lang="en-GB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869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642C5-B4B5-4EBF-AD23-8FF4C469D94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CFF"/>
          </a:solidFill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Reading lists can be found at the following 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55567-F4FA-465B-9B53-7BDA3A805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en-GB" b="1" dirty="0">
                <a:latin typeface="Arial Rounded MT Bold" panose="020F0704030504030204" pitchFamily="34" charset="0"/>
              </a:rPr>
              <a:t>Russia 1855-1964</a:t>
            </a:r>
            <a:endParaRPr lang="en-GB" dirty="0">
              <a:latin typeface="Arial Rounded MT Bold" panose="020F0704030504030204" pitchFamily="34" charset="0"/>
            </a:endParaRPr>
          </a:p>
          <a:p>
            <a:pPr marL="0" indent="0" fontAlgn="base">
              <a:buNone/>
            </a:pPr>
            <a:r>
              <a:rPr lang="en-GB" dirty="0">
                <a:latin typeface="Arial Rounded MT Bold" panose="020F0704030504030204" pitchFamily="34" charset="0"/>
                <a:hlinkClick r:id="rId2"/>
              </a:rPr>
              <a:t>https://filestore.aqa.org.uk/resources/history/AQA-70411H-70421H-RL.PDF</a:t>
            </a:r>
            <a:br>
              <a:rPr lang="en-GB" dirty="0">
                <a:latin typeface="Arial Rounded MT Bold" panose="020F0704030504030204" pitchFamily="34" charset="0"/>
              </a:rPr>
            </a:br>
            <a:endParaRPr lang="en-GB" dirty="0">
              <a:latin typeface="Arial Rounded MT Bold" panose="020F0704030504030204" pitchFamily="34" charset="0"/>
            </a:endParaRPr>
          </a:p>
          <a:p>
            <a:pPr marL="0" indent="0" fontAlgn="base">
              <a:buNone/>
            </a:pPr>
            <a:endParaRPr lang="en-GB" dirty="0">
              <a:latin typeface="Arial Rounded MT Bold" panose="020F0704030504030204" pitchFamily="34" charset="0"/>
            </a:endParaRPr>
          </a:p>
          <a:p>
            <a:pPr marL="0" indent="0" fontAlgn="base">
              <a:buNone/>
            </a:pPr>
            <a:r>
              <a:rPr lang="en-GB" b="1" dirty="0">
                <a:latin typeface="Arial Rounded MT Bold" panose="020F0704030504030204" pitchFamily="34" charset="0"/>
              </a:rPr>
              <a:t>Britain 1951-2007</a:t>
            </a:r>
            <a:endParaRPr lang="en-GB" dirty="0">
              <a:latin typeface="Arial Rounded MT Bold" panose="020F0704030504030204" pitchFamily="34" charset="0"/>
            </a:endParaRPr>
          </a:p>
          <a:p>
            <a:pPr marL="0" indent="0" fontAlgn="base">
              <a:buNone/>
            </a:pPr>
            <a:r>
              <a:rPr lang="en-GB" dirty="0">
                <a:latin typeface="Arial Rounded MT Bold" panose="020F0704030504030204" pitchFamily="34" charset="0"/>
                <a:hlinkClick r:id="rId3"/>
              </a:rPr>
              <a:t>https://filestore.aqa.org.uk/resources/history/AQA-70412S-70422S-RL.PDF</a:t>
            </a:r>
            <a:endParaRPr lang="en-GB" dirty="0">
              <a:latin typeface="Arial Rounded MT Bold" panose="020F0704030504030204" pitchFamily="34" charset="0"/>
            </a:endParaRPr>
          </a:p>
          <a:p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2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8DBD6-35BF-40F8-BE3F-2340AB600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960" y="365125"/>
            <a:ext cx="11511280" cy="1325563"/>
          </a:xfrm>
          <a:solidFill>
            <a:srgbClr val="FFCCFF"/>
          </a:solidFill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Films and TV that you could watch to improve your background knowledge…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86AE89-FA59-4001-8729-30485367F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52612"/>
            <a:ext cx="1752600" cy="2600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DEB172-0B30-42B8-BA2C-201B00DF19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2752" y="1852612"/>
            <a:ext cx="2162175" cy="2114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B7BA06-FA59-4719-8F82-40357F8E56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50" y="4852035"/>
            <a:ext cx="2476500" cy="1847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CF9E0D-22F7-46B2-B97A-24EBD1D508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0026" y="4099560"/>
            <a:ext cx="1944901" cy="26003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EF34FE-84CD-4000-8D1E-6503E1C7AF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2299" y="1852612"/>
            <a:ext cx="3003941" cy="22469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474F18-1610-469C-AD32-B2667C281B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7475" y="1846898"/>
            <a:ext cx="1790700" cy="2552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3F5E34-9C53-4EF0-B7E9-DDB09804C0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6666" y="4261484"/>
            <a:ext cx="1735206" cy="24317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184E30-C238-447B-B0E3-85164578CC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2969" y="4191720"/>
            <a:ext cx="1735206" cy="257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70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6F57F-5D9C-4922-9DF9-8A42D64E1F2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CFF"/>
          </a:solidFill>
        </p:spPr>
        <p:txBody>
          <a:bodyPr/>
          <a:lstStyle/>
          <a:p>
            <a:pPr algn="ctr"/>
            <a:r>
              <a:rPr lang="en-GB" dirty="0">
                <a:latin typeface="Arial Rounded MT Bold" panose="020F0704030504030204" pitchFamily="34" charset="0"/>
              </a:rPr>
              <a:t>Documentaries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EF7C0-CAD6-44DF-926A-D9A558B56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41600"/>
            <a:ext cx="10515600" cy="1676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 Rounded MT Bold"/>
              </a:rPr>
              <a:t>There are loads of documentaries that are on YouTube, iPlayer, and Netflix. A quick search will bring up lots of  programmes for you to watch. </a:t>
            </a:r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730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E698E-7123-421B-A6B7-EE32ECBBED6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CFF"/>
          </a:solidFill>
        </p:spPr>
        <p:txBody>
          <a:bodyPr/>
          <a:lstStyle/>
          <a:p>
            <a:pPr algn="ctr"/>
            <a:r>
              <a:rPr lang="en-GB" dirty="0">
                <a:latin typeface="Arial Rounded MT Bold" panose="020F0704030504030204" pitchFamily="34" charset="0"/>
              </a:rPr>
              <a:t>Tasks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F4404-310F-4165-89AA-18C81DF2EC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Research and create timeline for each module showing the different leaders and governments.</a:t>
            </a:r>
          </a:p>
          <a:p>
            <a:pPr marL="514350" indent="-514350"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Research at least one event for each module and write a 200 word summary of it.</a:t>
            </a:r>
          </a:p>
        </p:txBody>
      </p:sp>
    </p:spTree>
    <p:extLst>
      <p:ext uri="{BB962C8B-B14F-4D97-AF65-F5344CB8AC3E}">
        <p14:creationId xmlns:p14="http://schemas.microsoft.com/office/powerpoint/2010/main" val="1327344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B83428F-F02D-42EC-BCAB-A7C5830EDC77}"/>
</file>

<file path=customXml/itemProps2.xml><?xml version="1.0" encoding="utf-8"?>
<ds:datastoreItem xmlns:ds="http://schemas.openxmlformats.org/officeDocument/2006/customXml" ds:itemID="{AC5913FF-3397-44AB-BFD4-6FCCBF0BA49C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55eed747-021d-4554-9e4d-493dfc84f766"/>
    <ds:schemaRef ds:uri="b2b7c6b6-bc7b-4a6b-9c02-1294220180e9"/>
    <ds:schemaRef ds:uri="http://schemas.microsoft.com/office/2006/metadata/properties"/>
    <ds:schemaRef ds:uri="http://www.w3.org/XML/1998/namespace"/>
    <ds:schemaRef ds:uri="http://purl.org/dc/dcmitype/"/>
    <ds:schemaRef ds:uri="9bf20933-00d2-4891-afb5-6d1be79a8f14"/>
    <ds:schemaRef ds:uri="616fa6b7-aa88-4ea4-adeb-214dd02a5d83"/>
  </ds:schemaRefs>
</ds:datastoreItem>
</file>

<file path=customXml/itemProps3.xml><?xml version="1.0" encoding="utf-8"?>
<ds:datastoreItem xmlns:ds="http://schemas.openxmlformats.org/officeDocument/2006/customXml" ds:itemID="{35816A0E-4EC0-403D-B744-EB61D36281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290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Year 11 Transition from GCSE to A-level</vt:lpstr>
      <vt:lpstr>Course details</vt:lpstr>
      <vt:lpstr>How is it assessed?</vt:lpstr>
      <vt:lpstr>Log-in to the Historical Association and listen to the following podcasts.</vt:lpstr>
      <vt:lpstr>Reading lists can be found at the following websites</vt:lpstr>
      <vt:lpstr>Films and TV that you could watch to improve your background knowledge…</vt:lpstr>
      <vt:lpstr>Documentaries</vt:lpstr>
      <vt:lpstr>Tasks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11 Transition from GCSE to A-level</dc:title>
  <dc:creator>Paul Low</dc:creator>
  <cp:lastModifiedBy>Low, PR</cp:lastModifiedBy>
  <cp:revision>11</cp:revision>
  <dcterms:created xsi:type="dcterms:W3CDTF">2020-04-19T13:21:32Z</dcterms:created>
  <dcterms:modified xsi:type="dcterms:W3CDTF">2023-09-04T14:03:42Z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  <property fmtid="{D5CDD505-2E9C-101B-9397-08002B2CF9AE}" pid="3" name="Order">
    <vt:r8>372800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MediaServiceImageTags">
    <vt:lpwstr/>
  </property>
</Properties>
</file>