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sldIdLst>
    <p:sldId id="256" r:id="rId6"/>
    <p:sldId id="257" r:id="rId7"/>
    <p:sldId id="258" r:id="rId8"/>
    <p:sldId id="263" r:id="rId9"/>
    <p:sldId id="260" r:id="rId10"/>
    <p:sldId id="262" r:id="rId11"/>
    <p:sldId id="266" r:id="rId12"/>
    <p:sldId id="275" r:id="rId13"/>
    <p:sldId id="274" r:id="rId14"/>
    <p:sldId id="273" r:id="rId15"/>
    <p:sldId id="272" r:id="rId16"/>
    <p:sldId id="271" r:id="rId17"/>
    <p:sldId id="270" r:id="rId18"/>
    <p:sldId id="269" r:id="rId19"/>
    <p:sldId id="268" r:id="rId20"/>
    <p:sldId id="267" r:id="rId21"/>
    <p:sldId id="264" r:id="rId22"/>
  </p:sldIdLst>
  <p:sldSz cx="12192000" cy="6858000"/>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29185D-A7D7-6CFF-C96E-679350F59066}" v="18" dt="2021-03-16T12:24:15.500"/>
    <p1510:client id="{B0ECF5DA-3A92-71A0-950F-347C7ABB27FF}" v="3" dt="2020-10-13T19:51:11.7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wood, SA" userId="S::hds@princehenrys.co.uk::dadeb314-26ee-4487-9e6d-c2ea258eecd9" providerId="AD" clId="Web-{4729185D-A7D7-6CFF-C96E-679350F59066}"/>
    <pc:docChg chg="addSld sldOrd addMainMaster modMainMaster">
      <pc:chgData name="Hollywood, SA" userId="S::hds@princehenrys.co.uk::dadeb314-26ee-4487-9e6d-c2ea258eecd9" providerId="AD" clId="Web-{4729185D-A7D7-6CFF-C96E-679350F59066}" dt="2021-03-16T12:24:15.500" v="17"/>
      <pc:docMkLst>
        <pc:docMk/>
      </pc:docMkLst>
      <pc:sldChg chg="add ord">
        <pc:chgData name="Hollywood, SA" userId="S::hds@princehenrys.co.uk::dadeb314-26ee-4487-9e6d-c2ea258eecd9" providerId="AD" clId="Web-{4729185D-A7D7-6CFF-C96E-679350F59066}" dt="2021-03-16T12:24:15.500" v="9"/>
        <pc:sldMkLst>
          <pc:docMk/>
          <pc:sldMk cId="1580145348" sldId="267"/>
        </pc:sldMkLst>
      </pc:sldChg>
      <pc:sldChg chg="add ord">
        <pc:chgData name="Hollywood, SA" userId="S::hds@princehenrys.co.uk::dadeb314-26ee-4487-9e6d-c2ea258eecd9" providerId="AD" clId="Web-{4729185D-A7D7-6CFF-C96E-679350F59066}" dt="2021-03-16T12:24:15.500" v="10"/>
        <pc:sldMkLst>
          <pc:docMk/>
          <pc:sldMk cId="1422239244" sldId="268"/>
        </pc:sldMkLst>
      </pc:sldChg>
      <pc:sldChg chg="add ord">
        <pc:chgData name="Hollywood, SA" userId="S::hds@princehenrys.co.uk::dadeb314-26ee-4487-9e6d-c2ea258eecd9" providerId="AD" clId="Web-{4729185D-A7D7-6CFF-C96E-679350F59066}" dt="2021-03-16T12:24:15.500" v="11"/>
        <pc:sldMkLst>
          <pc:docMk/>
          <pc:sldMk cId="1071510850" sldId="269"/>
        </pc:sldMkLst>
      </pc:sldChg>
      <pc:sldChg chg="add ord">
        <pc:chgData name="Hollywood, SA" userId="S::hds@princehenrys.co.uk::dadeb314-26ee-4487-9e6d-c2ea258eecd9" providerId="AD" clId="Web-{4729185D-A7D7-6CFF-C96E-679350F59066}" dt="2021-03-16T12:24:15.500" v="12"/>
        <pc:sldMkLst>
          <pc:docMk/>
          <pc:sldMk cId="267499954" sldId="270"/>
        </pc:sldMkLst>
      </pc:sldChg>
      <pc:sldChg chg="add ord">
        <pc:chgData name="Hollywood, SA" userId="S::hds@princehenrys.co.uk::dadeb314-26ee-4487-9e6d-c2ea258eecd9" providerId="AD" clId="Web-{4729185D-A7D7-6CFF-C96E-679350F59066}" dt="2021-03-16T12:24:15.500" v="13"/>
        <pc:sldMkLst>
          <pc:docMk/>
          <pc:sldMk cId="623055508" sldId="271"/>
        </pc:sldMkLst>
      </pc:sldChg>
      <pc:sldChg chg="add ord">
        <pc:chgData name="Hollywood, SA" userId="S::hds@princehenrys.co.uk::dadeb314-26ee-4487-9e6d-c2ea258eecd9" providerId="AD" clId="Web-{4729185D-A7D7-6CFF-C96E-679350F59066}" dt="2021-03-16T12:24:15.500" v="14"/>
        <pc:sldMkLst>
          <pc:docMk/>
          <pc:sldMk cId="2827601622" sldId="272"/>
        </pc:sldMkLst>
      </pc:sldChg>
      <pc:sldChg chg="add ord">
        <pc:chgData name="Hollywood, SA" userId="S::hds@princehenrys.co.uk::dadeb314-26ee-4487-9e6d-c2ea258eecd9" providerId="AD" clId="Web-{4729185D-A7D7-6CFF-C96E-679350F59066}" dt="2021-03-16T12:24:15.500" v="15"/>
        <pc:sldMkLst>
          <pc:docMk/>
          <pc:sldMk cId="4135358901" sldId="273"/>
        </pc:sldMkLst>
      </pc:sldChg>
      <pc:sldChg chg="add ord">
        <pc:chgData name="Hollywood, SA" userId="S::hds@princehenrys.co.uk::dadeb314-26ee-4487-9e6d-c2ea258eecd9" providerId="AD" clId="Web-{4729185D-A7D7-6CFF-C96E-679350F59066}" dt="2021-03-16T12:24:15.500" v="16"/>
        <pc:sldMkLst>
          <pc:docMk/>
          <pc:sldMk cId="2907970711" sldId="274"/>
        </pc:sldMkLst>
      </pc:sldChg>
      <pc:sldChg chg="add ord">
        <pc:chgData name="Hollywood, SA" userId="S::hds@princehenrys.co.uk::dadeb314-26ee-4487-9e6d-c2ea258eecd9" providerId="AD" clId="Web-{4729185D-A7D7-6CFF-C96E-679350F59066}" dt="2021-03-16T12:24:15.500" v="17"/>
        <pc:sldMkLst>
          <pc:docMk/>
          <pc:sldMk cId="522493441" sldId="275"/>
        </pc:sldMkLst>
      </pc:sldChg>
      <pc:sldMasterChg chg="add addSldLayout">
        <pc:chgData name="Hollywood, SA" userId="S::hds@princehenrys.co.uk::dadeb314-26ee-4487-9e6d-c2ea258eecd9" providerId="AD" clId="Web-{4729185D-A7D7-6CFF-C96E-679350F59066}" dt="2021-03-16T12:24:02.109" v="0"/>
        <pc:sldMasterMkLst>
          <pc:docMk/>
          <pc:sldMasterMk cId="1800030177" sldId="2147483648"/>
        </pc:sldMasterMkLst>
        <pc:sldLayoutChg chg="add">
          <pc:chgData name="Hollywood, SA" userId="S::hds@princehenrys.co.uk::dadeb314-26ee-4487-9e6d-c2ea258eecd9" providerId="AD" clId="Web-{4729185D-A7D7-6CFF-C96E-679350F59066}" dt="2021-03-16T12:24:02.109" v="0"/>
          <pc:sldLayoutMkLst>
            <pc:docMk/>
            <pc:sldMasterMk cId="1800030177" sldId="2147483648"/>
            <pc:sldLayoutMk cId="149941040" sldId="2147483649"/>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4118873553" sldId="2147483650"/>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1671409768" sldId="2147483651"/>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3160082478" sldId="2147483652"/>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3720811636" sldId="2147483653"/>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1038067661" sldId="2147483654"/>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1995711968" sldId="2147483655"/>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3582014289" sldId="2147483656"/>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1573790682" sldId="2147483657"/>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3636105810" sldId="2147483658"/>
          </pc:sldLayoutMkLst>
        </pc:sldLayoutChg>
        <pc:sldLayoutChg chg="add">
          <pc:chgData name="Hollywood, SA" userId="S::hds@princehenrys.co.uk::dadeb314-26ee-4487-9e6d-c2ea258eecd9" providerId="AD" clId="Web-{4729185D-A7D7-6CFF-C96E-679350F59066}" dt="2021-03-16T12:24:02.109" v="0"/>
          <pc:sldLayoutMkLst>
            <pc:docMk/>
            <pc:sldMasterMk cId="1800030177" sldId="2147483648"/>
            <pc:sldLayoutMk cId="2453265293" sldId="2147483659"/>
          </pc:sldLayoutMkLst>
        </pc:sldLayoutChg>
      </pc:sldMasterChg>
      <pc:sldMasterChg chg="replId modSldLayout">
        <pc:chgData name="Hollywood, SA" userId="S::hds@princehenrys.co.uk::dadeb314-26ee-4487-9e6d-c2ea258eecd9" providerId="AD" clId="Web-{4729185D-A7D7-6CFF-C96E-679350F59066}" dt="2021-03-16T12:24:02.109" v="0"/>
        <pc:sldMasterMkLst>
          <pc:docMk/>
          <pc:sldMasterMk cId="1031789355" sldId="2147483660"/>
        </pc:sldMasterMkLst>
        <pc:sldLayoutChg chg="replId">
          <pc:chgData name="Hollywood, SA" userId="S::hds@princehenrys.co.uk::dadeb314-26ee-4487-9e6d-c2ea258eecd9" providerId="AD" clId="Web-{4729185D-A7D7-6CFF-C96E-679350F59066}" dt="2021-03-16T12:24:02.109" v="0"/>
          <pc:sldLayoutMkLst>
            <pc:docMk/>
            <pc:sldMasterMk cId="1031789355" sldId="2147483660"/>
            <pc:sldLayoutMk cId="60630267" sldId="2147483661"/>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2522196137" sldId="2147483662"/>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550316686" sldId="2147483663"/>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3219770698" sldId="2147483664"/>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290978417" sldId="2147483665"/>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3367409005" sldId="2147483666"/>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3749399092" sldId="2147483667"/>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2520183154" sldId="2147483668"/>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299953874" sldId="2147483669"/>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814449457" sldId="2147483670"/>
          </pc:sldLayoutMkLst>
        </pc:sldLayoutChg>
        <pc:sldLayoutChg chg="replId">
          <pc:chgData name="Hollywood, SA" userId="S::hds@princehenrys.co.uk::dadeb314-26ee-4487-9e6d-c2ea258eecd9" providerId="AD" clId="Web-{4729185D-A7D7-6CFF-C96E-679350F59066}" dt="2021-03-16T12:24:02.109" v="0"/>
          <pc:sldLayoutMkLst>
            <pc:docMk/>
            <pc:sldMasterMk cId="1031789355" sldId="2147483660"/>
            <pc:sldLayoutMk cId="1427180159" sldId="2147483671"/>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024BB-3560-4334-8849-8F9B27B19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73FCFB7-F939-4344-8B4B-A7C0F8690F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56F82B-18E4-4AEA-9C6B-6323CE22D90F}"/>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549EABEB-6194-4ACC-9502-EAD1EA534E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EB8B2F-D0AE-4383-B5EA-E801B79D24E4}"/>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6063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088F4-DF17-42D9-8E26-D9337E9F8D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D6D01B-ED17-40A9-A5E7-2C8971C3548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56ADE-BA5D-4DEA-A0EF-961E98CEF118}"/>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8E1217A0-155F-4B6F-B781-2730CE4E0B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26A62F-4EC9-41F6-A560-7096D49B9F69}"/>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2522196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056CE-1EC5-4EBF-8157-1B753F7E6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016233-72BE-4FA9-A23F-002C204654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B8F79B2-DA49-4B9D-A29D-1A7373909B27}"/>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FEE42230-D09F-482E-80AC-8F983121F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8675B6-15E2-4A3F-B67C-FB1E0E89543C}"/>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550316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5A859-3230-428E-A2BF-FB5F246E99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56F7A1-CF4B-41BC-880A-79F7573617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A5B0C6-5771-4039-89FF-B3DBABDE6E5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79E30D-DDFB-4B40-A10C-25A1C1DD5380}"/>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6" name="Footer Placeholder 5">
            <a:extLst>
              <a:ext uri="{FF2B5EF4-FFF2-40B4-BE49-F238E27FC236}">
                <a16:creationId xmlns:a16="http://schemas.microsoft.com/office/drawing/2014/main" id="{B2512311-6AC0-4B53-84B6-865A9729D6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7243D6-AC75-407D-98BE-6D85B9D74E81}"/>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3219770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29A6B-A635-41F4-A5AE-BF3D6F3298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6F4E37-57BD-420B-AFB4-A6C9102AC9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F5A516A-1B55-40A0-842F-24615E77B04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82E906-67AF-49FF-9E28-F4CA9C5438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8C5848B-9451-4AAF-9D30-1B300042BDB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9B0C7A-8E5E-4C67-8236-6B020AEB1CEC}"/>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8" name="Footer Placeholder 7">
            <a:extLst>
              <a:ext uri="{FF2B5EF4-FFF2-40B4-BE49-F238E27FC236}">
                <a16:creationId xmlns:a16="http://schemas.microsoft.com/office/drawing/2014/main" id="{6FDD4342-C974-41CC-9763-056035E081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659FF38-0CE2-4134-9D46-C0012F0B2D22}"/>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290978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1D17-A884-4298-9DC0-E1DF29D6655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CAF6AE-1052-41FB-BC6E-34CEBAA66BBD}"/>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4" name="Footer Placeholder 3">
            <a:extLst>
              <a:ext uri="{FF2B5EF4-FFF2-40B4-BE49-F238E27FC236}">
                <a16:creationId xmlns:a16="http://schemas.microsoft.com/office/drawing/2014/main" id="{2A3FF61E-C724-4EC2-B7F7-56148466AFB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4176AB5-C422-47A9-9816-E2DCD2991A19}"/>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3367409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447269-8920-45CC-A5BA-6EC1FDD9076D}"/>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3" name="Footer Placeholder 2">
            <a:extLst>
              <a:ext uri="{FF2B5EF4-FFF2-40B4-BE49-F238E27FC236}">
                <a16:creationId xmlns:a16="http://schemas.microsoft.com/office/drawing/2014/main" id="{472CEDB9-CC2A-470D-AAC4-82D8FC30266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D71528-6F3F-49FF-A998-103A2A07FAAB}"/>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374939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7B779-ABBB-4654-BDDB-3B2353BAC4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45D043-480F-4625-B784-376E04B636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780CC8-B4ED-495C-804D-375633B748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62591E2-E2F6-4272-A75F-7123C1B76803}"/>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6" name="Footer Placeholder 5">
            <a:extLst>
              <a:ext uri="{FF2B5EF4-FFF2-40B4-BE49-F238E27FC236}">
                <a16:creationId xmlns:a16="http://schemas.microsoft.com/office/drawing/2014/main" id="{C6B09686-9832-4669-9C71-F4B89A1C2A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CBDACA-2FD3-4DA3-8445-CAF88FC5F84E}"/>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252018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701E8-DF56-4B3B-ACFB-DA3A0D4614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E89823D-1502-4DF1-925F-D903D50D01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7E07352-110A-4B4F-80B8-FBD5243280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8C748DF-055C-4E3B-8A45-5F2819145C7C}"/>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6" name="Footer Placeholder 5">
            <a:extLst>
              <a:ext uri="{FF2B5EF4-FFF2-40B4-BE49-F238E27FC236}">
                <a16:creationId xmlns:a16="http://schemas.microsoft.com/office/drawing/2014/main" id="{7868C74B-70DA-44F4-B79F-C297653C26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91DEBC-4049-4093-B0BC-5BCE080CDCA2}"/>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299953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23140-F4BD-4CD5-AE37-836B2A4EA9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9291B3-6D82-4183-A1B3-2E7EA9320FC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D9B193-A268-4502-9582-45F37B469FA0}"/>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BB077920-B668-4D8E-B9CA-C8AFF325D8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FE351D-BEC8-442F-9A31-D28779D6216B}"/>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81444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131717-6FC1-4D3F-8367-F579701E99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0617DE-25CA-45FC-93F9-87575D0A042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6C181A-765C-4505-BA2A-421DBFF2872C}"/>
              </a:ext>
            </a:extLst>
          </p:cNvPr>
          <p:cNvSpPr>
            <a:spLocks noGrp="1"/>
          </p:cNvSpPr>
          <p:nvPr>
            <p:ph type="dt" sz="half" idx="10"/>
          </p:nvPr>
        </p:nvSpPr>
        <p:spPr/>
        <p:txBody>
          <a:body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4CAE9DDA-4368-49CB-9E83-666D47A56F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456A29-DE83-49C2-91F7-8026E72347DC}"/>
              </a:ext>
            </a:extLst>
          </p:cNvPr>
          <p:cNvSpPr>
            <a:spLocks noGrp="1"/>
          </p:cNvSpPr>
          <p:nvPr>
            <p:ph type="sldNum" sz="quarter" idx="12"/>
          </p:nvPr>
        </p:nvSpPr>
        <p:spPr/>
        <p:txBody>
          <a:bodyPr/>
          <a:lstStyle/>
          <a:p>
            <a:fld id="{65421FBC-F50E-46F8-B7BE-7EEFEA90162F}" type="slidenum">
              <a:rPr lang="en-GB" smtClean="0"/>
              <a:t>‹#›</a:t>
            </a:fld>
            <a:endParaRPr lang="en-GB"/>
          </a:p>
        </p:txBody>
      </p:sp>
    </p:spTree>
    <p:extLst>
      <p:ext uri="{BB962C8B-B14F-4D97-AF65-F5344CB8AC3E}">
        <p14:creationId xmlns:p14="http://schemas.microsoft.com/office/powerpoint/2010/main" val="1427180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AEE7E-360B-40AF-AAB7-C6D331202A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D914464-8FD6-4D5F-89F0-A2E52B84D3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A7E2CD-E776-4208-9505-0E12A8E2654F}"/>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07AE3D1A-FF8B-4141-BBAD-E05E0DB9F4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DC1BA8-952D-4EDE-941C-1105CD7B1C54}"/>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149941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C3CDD-05E6-46C0-9D99-002A618552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D24D56-5F62-457A-873A-074533F4908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9865B5-AC76-41C8-AA40-A074ECFD0DA5}"/>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66FC0887-F7B6-42DC-B3C5-89BAB20FF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F400FD-E516-43F1-9FC4-2844B9B9BF7D}"/>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4118873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F198D-A396-4456-A8AA-AB312FD27A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1755263-14B0-4D32-A6F4-4D3C4A22E0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433FA9F-5BBC-4726-BA4F-096766FD4467}"/>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7F54BCBE-490B-4715-AEF1-A874796FF6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B08F6B-5208-47A0-AF16-FBC580AAF0F8}"/>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1671409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20B69-21A5-49F0-84A1-79715FAEFD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77900C-F6BA-4455-8A38-9562A08927E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9B6F76-C7A1-425B-AB46-B597C82935E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482F62C-FD24-47A0-AE4A-AB3062267B30}"/>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6" name="Footer Placeholder 5">
            <a:extLst>
              <a:ext uri="{FF2B5EF4-FFF2-40B4-BE49-F238E27FC236}">
                <a16:creationId xmlns:a16="http://schemas.microsoft.com/office/drawing/2014/main" id="{FA80B30D-7423-4B14-93A0-37D96FE4C5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129F06-1960-4510-A23C-BB7DFAB4B309}"/>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3160082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5D077-923C-4D82-A072-F073D5858A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39E687-0A84-46FB-86BD-7FB187CCB5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B8D7A0A-A21B-40C9-82A5-AA0B7D58152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8B0AD8-47BE-4E09-949D-2C9A8D3089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D7C8D43-9456-4D1D-B391-5CC7F4F9101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E2EA33-7CE5-48B1-A9B0-32AEE1747677}"/>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8" name="Footer Placeholder 7">
            <a:extLst>
              <a:ext uri="{FF2B5EF4-FFF2-40B4-BE49-F238E27FC236}">
                <a16:creationId xmlns:a16="http://schemas.microsoft.com/office/drawing/2014/main" id="{53BD5C1E-BF85-430F-BEF4-EA482A1DA21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ED9319-F527-43C8-A098-8D564AEAAAA8}"/>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37208116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255D2-4102-4175-A70B-3E786E28AB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FFCC0CB-6F42-4498-8D25-9BF1D598E5AB}"/>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4" name="Footer Placeholder 3">
            <a:extLst>
              <a:ext uri="{FF2B5EF4-FFF2-40B4-BE49-F238E27FC236}">
                <a16:creationId xmlns:a16="http://schemas.microsoft.com/office/drawing/2014/main" id="{4FA20A77-0B0F-4383-AE28-AFE57479A4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6D73634-6E06-4E7C-9320-5AF2DB114032}"/>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1038067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305DE4-A4CF-4222-B2E7-4604E9B061FA}"/>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3" name="Footer Placeholder 2">
            <a:extLst>
              <a:ext uri="{FF2B5EF4-FFF2-40B4-BE49-F238E27FC236}">
                <a16:creationId xmlns:a16="http://schemas.microsoft.com/office/drawing/2014/main" id="{6C6D1921-E227-4BFA-B3FA-3B0645AC41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204827-ADC5-494B-BEC0-E5E7842E3B6C}"/>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19957119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8B0F-64C1-4F02-A1F2-A76A392613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96EEC1C-314F-4239-B81E-19F5BEEE0A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A63266F-6FF2-4498-84E7-D0D189E263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3488C8E-7893-460D-BADA-12EAD442190E}"/>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6" name="Footer Placeholder 5">
            <a:extLst>
              <a:ext uri="{FF2B5EF4-FFF2-40B4-BE49-F238E27FC236}">
                <a16:creationId xmlns:a16="http://schemas.microsoft.com/office/drawing/2014/main" id="{1B2DABB1-23C0-454F-B076-904B4A1C08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340BEB-464A-4280-A744-264EAA6ED764}"/>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3582014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3D6E4-347D-4A36-9F32-84AEF0AB98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393141A-EC02-4285-B631-9C420A90B9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37C638-29C2-45CB-8629-9E31A9DBA3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B248A0C-DC85-4F82-B00B-A3361F0FF6FA}"/>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6" name="Footer Placeholder 5">
            <a:extLst>
              <a:ext uri="{FF2B5EF4-FFF2-40B4-BE49-F238E27FC236}">
                <a16:creationId xmlns:a16="http://schemas.microsoft.com/office/drawing/2014/main" id="{B8A76333-930F-4C20-9C96-DDE0D4FB30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70927A-0357-45FA-A054-1844E4BF2EBB}"/>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15737906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CED4F-66C6-4584-9694-33B44A7773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2587F6-D7A6-4379-B37F-A74C927770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FC671E-454B-48E9-B456-C6F5F0DAC66D}"/>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1129663E-05D6-46F0-99B6-C61E44419F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AA2EEF-9A97-4673-9BD0-2CED3087A814}"/>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3636105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D30AED-D041-4E6B-B7D2-3A62247D17A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3EFD13-3D51-44AF-8FE5-DFD7E328222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A9BA38-0B03-46A0-9795-06F4D27683E9}"/>
              </a:ext>
            </a:extLst>
          </p:cNvPr>
          <p:cNvSpPr>
            <a:spLocks noGrp="1"/>
          </p:cNvSpPr>
          <p:nvPr>
            <p:ph type="dt" sz="half" idx="10"/>
          </p:nvPr>
        </p:nvSpPr>
        <p:spPr/>
        <p:txBody>
          <a:body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BE373074-0CF7-442E-80CC-54B54D16C8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ED2323-4DDA-4685-B67C-61DF45D3C343}"/>
              </a:ext>
            </a:extLst>
          </p:cNvPr>
          <p:cNvSpPr>
            <a:spLocks noGrp="1"/>
          </p:cNvSpPr>
          <p:nvPr>
            <p:ph type="sldNum" sz="quarter" idx="12"/>
          </p:nvPr>
        </p:nvSpPr>
        <p:spPr/>
        <p:txBody>
          <a:bodyPr/>
          <a:lstStyle/>
          <a:p>
            <a:fld id="{30BCFD23-3ACC-4B1A-85C1-A5FD604882BE}" type="slidenum">
              <a:rPr lang="en-GB" smtClean="0"/>
              <a:t>‹#›</a:t>
            </a:fld>
            <a:endParaRPr lang="en-GB"/>
          </a:p>
        </p:txBody>
      </p:sp>
    </p:spTree>
    <p:extLst>
      <p:ext uri="{BB962C8B-B14F-4D97-AF65-F5344CB8AC3E}">
        <p14:creationId xmlns:p14="http://schemas.microsoft.com/office/powerpoint/2010/main" val="2453265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24B1D7-0455-474D-93C4-99A04281D5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C9D749-1FF2-41AE-91AD-A8699F62DC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02D076-0A55-471C-A6A9-73EDA106B4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3ED39-9A9A-4A00-97D0-5A85F2DA3170}" type="datetimeFigureOut">
              <a:rPr lang="en-GB" smtClean="0"/>
              <a:t>16/03/2021</a:t>
            </a:fld>
            <a:endParaRPr lang="en-GB"/>
          </a:p>
        </p:txBody>
      </p:sp>
      <p:sp>
        <p:nvSpPr>
          <p:cNvPr id="5" name="Footer Placeholder 4">
            <a:extLst>
              <a:ext uri="{FF2B5EF4-FFF2-40B4-BE49-F238E27FC236}">
                <a16:creationId xmlns:a16="http://schemas.microsoft.com/office/drawing/2014/main" id="{EEB708A1-1AC8-45B6-8E7E-1CC790AD23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2B74B5F-F6FB-4B10-95C3-4251B9A49A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421FBC-F50E-46F8-B7BE-7EEFEA90162F}" type="slidenum">
              <a:rPr lang="en-GB" smtClean="0"/>
              <a:t>‹#›</a:t>
            </a:fld>
            <a:endParaRPr lang="en-GB"/>
          </a:p>
        </p:txBody>
      </p:sp>
    </p:spTree>
    <p:extLst>
      <p:ext uri="{BB962C8B-B14F-4D97-AF65-F5344CB8AC3E}">
        <p14:creationId xmlns:p14="http://schemas.microsoft.com/office/powerpoint/2010/main" val="1031789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05DBC0-623F-421C-B3DA-07B1DFA4D5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F7CA78-67AF-4371-B4E9-62613B6E07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F2430E-0284-4F18-862E-AE9DF09430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08DF5D-4018-42EA-B18E-A708493F65CD}" type="datetimeFigureOut">
              <a:rPr lang="en-GB" smtClean="0"/>
              <a:t>16/03/2021</a:t>
            </a:fld>
            <a:endParaRPr lang="en-GB"/>
          </a:p>
        </p:txBody>
      </p:sp>
      <p:sp>
        <p:nvSpPr>
          <p:cNvPr id="5" name="Footer Placeholder 4">
            <a:extLst>
              <a:ext uri="{FF2B5EF4-FFF2-40B4-BE49-F238E27FC236}">
                <a16:creationId xmlns:a16="http://schemas.microsoft.com/office/drawing/2014/main" id="{5CBB820E-F9A6-427E-B464-9AD909A73F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D4537A7-1502-4875-A00C-6F98CD6661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BCFD23-3ACC-4B1A-85C1-A5FD604882BE}" type="slidenum">
              <a:rPr lang="en-GB" smtClean="0"/>
              <a:t>‹#›</a:t>
            </a:fld>
            <a:endParaRPr lang="en-GB"/>
          </a:p>
        </p:txBody>
      </p:sp>
    </p:spTree>
    <p:extLst>
      <p:ext uri="{BB962C8B-B14F-4D97-AF65-F5344CB8AC3E}">
        <p14:creationId xmlns:p14="http://schemas.microsoft.com/office/powerpoint/2010/main" val="1800030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Z3Mbd9W9u50" TargetMode="External"/><Relationship Id="rId2" Type="http://schemas.openxmlformats.org/officeDocument/2006/relationships/hyperlink" Target="https://www.youtube.com/watch?v=qgs85qiXDNQ" TargetMode="External"/><Relationship Id="rId1" Type="http://schemas.openxmlformats.org/officeDocument/2006/relationships/slideLayout" Target="../slideLayouts/slideLayout2.xml"/><Relationship Id="rId4" Type="http://schemas.openxmlformats.org/officeDocument/2006/relationships/hyperlink" Target="https://www.youtube.com/watch?v=QULxRVly_nc"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43AdWFSXhgs" TargetMode="External"/><Relationship Id="rId2" Type="http://schemas.openxmlformats.org/officeDocument/2006/relationships/hyperlink" Target="https://www.youtube.com/watch?v=b26ZeVhezBE" TargetMode="Externa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3.xml"/><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Layout" Target="../slideLayouts/slideLayout13.xml"/><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EF102B4-3D74-4854-AF40-91624123EBCF}"/>
              </a:ext>
            </a:extLst>
          </p:cNvPr>
          <p:cNvSpPr txBox="1"/>
          <p:nvPr/>
        </p:nvSpPr>
        <p:spPr>
          <a:xfrm>
            <a:off x="145774" y="0"/>
            <a:ext cx="11860696" cy="5693866"/>
          </a:xfrm>
          <a:prstGeom prst="rect">
            <a:avLst/>
          </a:prstGeom>
          <a:noFill/>
        </p:spPr>
        <p:txBody>
          <a:bodyPr wrap="square" rtlCol="0">
            <a:spAutoFit/>
          </a:bodyPr>
          <a:lstStyle/>
          <a:p>
            <a:r>
              <a:rPr lang="en-GB" sz="2000" b="1" dirty="0"/>
              <a:t>The Church encouraged the post-industrial game of football. </a:t>
            </a:r>
          </a:p>
          <a:p>
            <a:r>
              <a:rPr lang="en-GB" sz="2000" b="1" dirty="0"/>
              <a:t> Explain how they achieved this and their reasons for encouraging the development of football. (8 marks)</a:t>
            </a:r>
          </a:p>
          <a:p>
            <a:endParaRPr lang="en-GB" dirty="0"/>
          </a:p>
          <a:p>
            <a:pPr algn="just"/>
            <a:r>
              <a:rPr lang="en-GB" dirty="0"/>
              <a:t>The church was highly influential in the development and popularity of association football in the 19</a:t>
            </a:r>
            <a:r>
              <a:rPr lang="en-GB" baseline="30000" dirty="0"/>
              <a:t>th</a:t>
            </a:r>
            <a:r>
              <a:rPr lang="en-GB" dirty="0"/>
              <a:t> century. It encouraged participation in the sport through the provision of facilities and equipment. Most churches were equipped with large plots of land and church halls which could be used to support the game of association football in a controlled environment, adhering to the changes of rules and regulations as the sport progressed from mob football to association football, post the industrial revolution. The church encouraged this as it was a form of rational recreation and a much better form of sport as opposed to ‘mob’ games. </a:t>
            </a:r>
          </a:p>
          <a:p>
            <a:pPr algn="just"/>
            <a:endParaRPr lang="en-GB" dirty="0"/>
          </a:p>
          <a:p>
            <a:pPr algn="just"/>
            <a:r>
              <a:rPr lang="en-GB" dirty="0"/>
              <a:t>Churches also encouraged parishioners to participate in the sport and set up Sunday teams, promoting muscular Christianity, and encouraging a variety of people to participate in association football but also to attract more people to the church. This also gave an opportunity for the clergy to come into contact with the wider community, this was further evident throughout the spread of the British Empire when missionaries and clergymen travelled in order to encourage Christianity however used the game of association football to promote the church. </a:t>
            </a:r>
          </a:p>
          <a:p>
            <a:pPr algn="just"/>
            <a:endParaRPr lang="en-GB" dirty="0"/>
          </a:p>
          <a:p>
            <a:pPr algn="just"/>
            <a:r>
              <a:rPr lang="en-GB" dirty="0"/>
              <a:t>The church promoted association football, over ‘mob’ games due to its new rules and regulation structure. The introduction of rules and improved the morals of the working class and provided a form of social control. Gambling and drinking had become popular past times within pre-industrial Britain and the church worked hard to eradicate these from society, encouraging and supporting association football was a fantastic tool to enable them to do this. </a:t>
            </a:r>
          </a:p>
        </p:txBody>
      </p:sp>
      <p:sp>
        <p:nvSpPr>
          <p:cNvPr id="5" name="TextBox 4">
            <a:extLst>
              <a:ext uri="{FF2B5EF4-FFF2-40B4-BE49-F238E27FC236}">
                <a16:creationId xmlns:a16="http://schemas.microsoft.com/office/drawing/2014/main" id="{8A86EC85-8D70-423D-9C9A-A2CC0319AC1C}"/>
              </a:ext>
            </a:extLst>
          </p:cNvPr>
          <p:cNvSpPr txBox="1"/>
          <p:nvPr/>
        </p:nvSpPr>
        <p:spPr>
          <a:xfrm>
            <a:off x="92765" y="5609073"/>
            <a:ext cx="11913705" cy="1231106"/>
          </a:xfrm>
          <a:prstGeom prst="rect">
            <a:avLst/>
          </a:prstGeom>
          <a:noFill/>
        </p:spPr>
        <p:txBody>
          <a:bodyPr wrap="square" rtlCol="0">
            <a:spAutoFit/>
          </a:bodyPr>
          <a:lstStyle/>
          <a:p>
            <a:r>
              <a:rPr lang="en-GB" b="1" u="sng" dirty="0"/>
              <a:t>Task</a:t>
            </a:r>
          </a:p>
          <a:p>
            <a:r>
              <a:rPr lang="en-GB" dirty="0"/>
              <a:t>Working independently. </a:t>
            </a:r>
          </a:p>
          <a:p>
            <a:r>
              <a:rPr lang="en-GB" dirty="0"/>
              <a:t>1. Highlight AO1, AO2 and AO3 in this answer.</a:t>
            </a:r>
          </a:p>
          <a:p>
            <a:r>
              <a:rPr lang="en-GB" dirty="0"/>
              <a:t>2. Where would you award marks? Remember </a:t>
            </a:r>
            <a:r>
              <a:rPr lang="en-GB" sz="2000" b="1" dirty="0"/>
              <a:t>AO1 = 2 AO2 = 3 AO3 = 3</a:t>
            </a:r>
            <a:endParaRPr lang="en-GB" b="1" dirty="0"/>
          </a:p>
        </p:txBody>
      </p:sp>
    </p:spTree>
    <p:extLst>
      <p:ext uri="{BB962C8B-B14F-4D97-AF65-F5344CB8AC3E}">
        <p14:creationId xmlns:p14="http://schemas.microsoft.com/office/powerpoint/2010/main" val="1126160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8ED25D-7B31-49BC-8AAF-5595BF69DF97}"/>
              </a:ext>
            </a:extLst>
          </p:cNvPr>
          <p:cNvSpPr txBox="1"/>
          <p:nvPr/>
        </p:nvSpPr>
        <p:spPr>
          <a:xfrm>
            <a:off x="0" y="106017"/>
            <a:ext cx="12191999" cy="5909310"/>
          </a:xfrm>
          <a:prstGeom prst="rect">
            <a:avLst/>
          </a:prstGeom>
          <a:noFill/>
        </p:spPr>
        <p:txBody>
          <a:bodyPr wrap="square" rtlCol="0">
            <a:spAutoFit/>
          </a:bodyPr>
          <a:lstStyle/>
          <a:p>
            <a:r>
              <a:rPr lang="en-GB" dirty="0"/>
              <a:t>Now use the mark scheme…</a:t>
            </a:r>
          </a:p>
          <a:p>
            <a:endParaRPr lang="en-GB" dirty="0"/>
          </a:p>
          <a:p>
            <a:r>
              <a:rPr lang="en-GB" dirty="0">
                <a:highlight>
                  <a:srgbClr val="FFFF00"/>
                </a:highlight>
              </a:rPr>
              <a:t>AO1 – Knowledge Identified reasons for how and why the Church encouraged the post-industrial game of football – simple statement, </a:t>
            </a:r>
            <a:r>
              <a:rPr lang="en-GB" dirty="0" err="1">
                <a:highlight>
                  <a:srgbClr val="FFFF00"/>
                </a:highlight>
              </a:rPr>
              <a:t>eg</a:t>
            </a:r>
            <a:r>
              <a:rPr lang="en-GB" dirty="0">
                <a:highlight>
                  <a:srgbClr val="FFFF00"/>
                </a:highlight>
              </a:rPr>
              <a:t> [How] the Church gave its approval by creating Sunday school teams. The Church teams were organised by the clergy for parishioners to play, they also provided facilities to play, </a:t>
            </a:r>
            <a:r>
              <a:rPr lang="en-GB" dirty="0" err="1">
                <a:highlight>
                  <a:srgbClr val="FFFF00"/>
                </a:highlight>
              </a:rPr>
              <a:t>eg</a:t>
            </a:r>
            <a:r>
              <a:rPr lang="en-GB" dirty="0">
                <a:highlight>
                  <a:srgbClr val="FFFF00"/>
                </a:highlight>
              </a:rPr>
              <a:t> land. [Why] the Church encouraged the game because it was a form of rational recreation and because it was a better form of the sport than mob games. It promoted </a:t>
            </a:r>
            <a:r>
              <a:rPr lang="en-GB" b="1" u="sng" dirty="0">
                <a:highlight>
                  <a:srgbClr val="FFFF00"/>
                </a:highlight>
              </a:rPr>
              <a:t>muscular Christianity. </a:t>
            </a:r>
          </a:p>
          <a:p>
            <a:endParaRPr lang="en-GB" dirty="0"/>
          </a:p>
          <a:p>
            <a:r>
              <a:rPr lang="en-GB" dirty="0">
                <a:highlight>
                  <a:srgbClr val="00FFFF"/>
                </a:highlight>
              </a:rPr>
              <a:t>AO2 – Application Applied explanation for how and why the Church encouraged the post-industrial game of football, </a:t>
            </a:r>
            <a:r>
              <a:rPr lang="en-GB" dirty="0" err="1">
                <a:highlight>
                  <a:srgbClr val="00FFFF"/>
                </a:highlight>
              </a:rPr>
              <a:t>eg</a:t>
            </a:r>
            <a:r>
              <a:rPr lang="en-GB" dirty="0">
                <a:highlight>
                  <a:srgbClr val="00FFFF"/>
                </a:highlight>
              </a:rPr>
              <a:t> in order to attract more people to Church, the Church created and encouraged Sunday school football teams. They organised football matches to counter the vices that were reported in towns and cities. It gave an opportunity for the clergy to come into contact with the wider community. </a:t>
            </a:r>
          </a:p>
          <a:p>
            <a:r>
              <a:rPr lang="en-GB" dirty="0"/>
              <a:t> </a:t>
            </a:r>
          </a:p>
          <a:p>
            <a:r>
              <a:rPr lang="en-GB" dirty="0">
                <a:highlight>
                  <a:srgbClr val="FF00FF"/>
                </a:highlight>
              </a:rPr>
              <a:t>AO3 – Analysis Linked explanation of reasons for how and why the Church encouraged the post-industrial game of football, </a:t>
            </a:r>
            <a:r>
              <a:rPr lang="en-GB" dirty="0" err="1">
                <a:highlight>
                  <a:srgbClr val="FF00FF"/>
                </a:highlight>
              </a:rPr>
              <a:t>eg</a:t>
            </a:r>
            <a:r>
              <a:rPr lang="en-GB" dirty="0">
                <a:highlight>
                  <a:srgbClr val="FF00FF"/>
                </a:highlight>
              </a:rPr>
              <a:t> the Church encouraged the rational form of football because it had been given rules; by encouraging playing to the rules this would improve the morals of the working classes and act as a form of social control. Meaning that less time was spent drinking, promoting </a:t>
            </a:r>
            <a:r>
              <a:rPr lang="en-GB" b="1" u="sng" dirty="0">
                <a:highlight>
                  <a:srgbClr val="FF00FF"/>
                </a:highlight>
              </a:rPr>
              <a:t>muscular Christianity </a:t>
            </a:r>
            <a:r>
              <a:rPr lang="en-GB" dirty="0">
                <a:highlight>
                  <a:srgbClr val="FF00FF"/>
                </a:highlight>
              </a:rPr>
              <a:t>amongst the working classes. </a:t>
            </a:r>
          </a:p>
          <a:p>
            <a:r>
              <a:rPr lang="en-GB" dirty="0"/>
              <a:t> </a:t>
            </a:r>
          </a:p>
          <a:p>
            <a:r>
              <a:rPr lang="en-GB" dirty="0"/>
              <a:t>Credit other relevant points explaining how the church encouraged the post-industrial game of football and their reasons for encouraging the development</a:t>
            </a:r>
          </a:p>
          <a:p>
            <a:endParaRPr lang="en-GB" dirty="0"/>
          </a:p>
        </p:txBody>
      </p:sp>
    </p:spTree>
    <p:extLst>
      <p:ext uri="{BB962C8B-B14F-4D97-AF65-F5344CB8AC3E}">
        <p14:creationId xmlns:p14="http://schemas.microsoft.com/office/powerpoint/2010/main" val="983268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EF102B4-3D74-4854-AF40-91624123EBCF}"/>
              </a:ext>
            </a:extLst>
          </p:cNvPr>
          <p:cNvSpPr txBox="1"/>
          <p:nvPr/>
        </p:nvSpPr>
        <p:spPr>
          <a:xfrm>
            <a:off x="145774" y="0"/>
            <a:ext cx="11860696" cy="5693866"/>
          </a:xfrm>
          <a:prstGeom prst="rect">
            <a:avLst/>
          </a:prstGeom>
          <a:noFill/>
        </p:spPr>
        <p:txBody>
          <a:bodyPr wrap="square" rtlCol="0">
            <a:spAutoFit/>
          </a:bodyPr>
          <a:lstStyle/>
          <a:p>
            <a:r>
              <a:rPr lang="en-GB" sz="2000" b="1" dirty="0"/>
              <a:t>The Church encouraged the post-industrial game of football. </a:t>
            </a:r>
          </a:p>
          <a:p>
            <a:r>
              <a:rPr lang="en-GB" sz="2000" b="1" dirty="0"/>
              <a:t> Explain how they achieved this and their reasons for encouraging the development of football. (8 marks)</a:t>
            </a:r>
          </a:p>
          <a:p>
            <a:endParaRPr lang="en-GB" dirty="0"/>
          </a:p>
          <a:p>
            <a:pPr algn="just"/>
            <a:r>
              <a:rPr lang="en-GB" dirty="0"/>
              <a:t>The church was highly influential in the development and popularity of association football in the 19</a:t>
            </a:r>
            <a:r>
              <a:rPr lang="en-GB" baseline="30000" dirty="0"/>
              <a:t>th</a:t>
            </a:r>
            <a:r>
              <a:rPr lang="en-GB" dirty="0"/>
              <a:t> century. It encouraged participation in the sport </a:t>
            </a:r>
            <a:r>
              <a:rPr lang="en-GB" dirty="0">
                <a:highlight>
                  <a:srgbClr val="FFFF00"/>
                </a:highlight>
              </a:rPr>
              <a:t>through the provision of facilities and equipment</a:t>
            </a:r>
            <a:r>
              <a:rPr lang="en-GB" dirty="0"/>
              <a:t>. Most churches were equipped with large plots of land and church halls which could be used to support the game of association football in a controlled environment, </a:t>
            </a:r>
            <a:r>
              <a:rPr lang="en-GB" dirty="0">
                <a:highlight>
                  <a:srgbClr val="00FFFF"/>
                </a:highlight>
              </a:rPr>
              <a:t>adhering to the changes of rules and regulations as the sport </a:t>
            </a:r>
            <a:r>
              <a:rPr lang="en-GB" dirty="0"/>
              <a:t>progressed from mob football to association football, post the industrial revolution. </a:t>
            </a:r>
            <a:r>
              <a:rPr lang="en-GB" dirty="0">
                <a:highlight>
                  <a:srgbClr val="FF00FF"/>
                </a:highlight>
              </a:rPr>
              <a:t>The church encouraged this as it was a form of rational recreation and a much better form of sport as opposed to ‘mob’ games. </a:t>
            </a:r>
          </a:p>
          <a:p>
            <a:pPr algn="just"/>
            <a:endParaRPr lang="en-GB" dirty="0"/>
          </a:p>
          <a:p>
            <a:pPr algn="just"/>
            <a:r>
              <a:rPr lang="en-GB" dirty="0">
                <a:highlight>
                  <a:srgbClr val="FFFF00"/>
                </a:highlight>
              </a:rPr>
              <a:t>Churches also encouraged parishioners to participate in the sport and set up Sunday teams, promoting muscular Christianity, </a:t>
            </a:r>
            <a:r>
              <a:rPr lang="en-GB" dirty="0"/>
              <a:t>and </a:t>
            </a:r>
            <a:r>
              <a:rPr lang="en-GB" dirty="0">
                <a:highlight>
                  <a:srgbClr val="00FFFF"/>
                </a:highlight>
              </a:rPr>
              <a:t>encouraging a variety of people to participate in association football but also to attract more people to the church. This also gave an opportunity for the clergy to come into contact with the wider community, this was further evident throughout the spread of the British Empire when missionaries and clergymen travelled in order to encourage Christianity </a:t>
            </a:r>
            <a:r>
              <a:rPr lang="en-GB" dirty="0"/>
              <a:t>however used the game of association football to promote the church. </a:t>
            </a:r>
          </a:p>
          <a:p>
            <a:pPr algn="just"/>
            <a:endParaRPr lang="en-GB" dirty="0"/>
          </a:p>
          <a:p>
            <a:pPr algn="just"/>
            <a:r>
              <a:rPr lang="en-GB" dirty="0">
                <a:highlight>
                  <a:srgbClr val="FF00FF"/>
                </a:highlight>
              </a:rPr>
              <a:t>The church promoted association football, over ‘mob’ games due to its new rules and regulation structure. The introduction of rules and improved the morals of the working class and provided a form of social control. Gambling and drinking had become popular past times within pre-industrial Britain and the church worked hard to eradicate these from society, encouraging and supporting association football was a fantastic tool to enable them to do this.</a:t>
            </a:r>
            <a:r>
              <a:rPr lang="en-GB" dirty="0"/>
              <a:t> </a:t>
            </a:r>
          </a:p>
        </p:txBody>
      </p:sp>
      <p:sp>
        <p:nvSpPr>
          <p:cNvPr id="5" name="TextBox 4">
            <a:extLst>
              <a:ext uri="{FF2B5EF4-FFF2-40B4-BE49-F238E27FC236}">
                <a16:creationId xmlns:a16="http://schemas.microsoft.com/office/drawing/2014/main" id="{8A86EC85-8D70-423D-9C9A-A2CC0319AC1C}"/>
              </a:ext>
            </a:extLst>
          </p:cNvPr>
          <p:cNvSpPr txBox="1"/>
          <p:nvPr/>
        </p:nvSpPr>
        <p:spPr>
          <a:xfrm>
            <a:off x="92765" y="5609073"/>
            <a:ext cx="11913705" cy="1231106"/>
          </a:xfrm>
          <a:prstGeom prst="rect">
            <a:avLst/>
          </a:prstGeom>
          <a:noFill/>
        </p:spPr>
        <p:txBody>
          <a:bodyPr wrap="square" rtlCol="0">
            <a:spAutoFit/>
          </a:bodyPr>
          <a:lstStyle/>
          <a:p>
            <a:r>
              <a:rPr lang="en-GB" b="1" u="sng" dirty="0"/>
              <a:t>Task</a:t>
            </a:r>
          </a:p>
          <a:p>
            <a:r>
              <a:rPr lang="en-GB" dirty="0"/>
              <a:t>Working independently. </a:t>
            </a:r>
          </a:p>
          <a:p>
            <a:r>
              <a:rPr lang="en-GB" dirty="0"/>
              <a:t>1. Highlight AO1, AO2 and AO3 in this answer.</a:t>
            </a:r>
          </a:p>
          <a:p>
            <a:r>
              <a:rPr lang="en-GB" dirty="0"/>
              <a:t>2. Where would you award marks? Remember </a:t>
            </a:r>
            <a:r>
              <a:rPr lang="en-GB" sz="2000" b="1" dirty="0"/>
              <a:t>AO1 = 2 AO2 = 3 AO3 = 3</a:t>
            </a:r>
            <a:endParaRPr lang="en-GB" b="1" dirty="0"/>
          </a:p>
        </p:txBody>
      </p:sp>
    </p:spTree>
    <p:extLst>
      <p:ext uri="{BB962C8B-B14F-4D97-AF65-F5344CB8AC3E}">
        <p14:creationId xmlns:p14="http://schemas.microsoft.com/office/powerpoint/2010/main" val="197168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0BEE6C-E675-4A5B-B1E1-312A43E85567}"/>
              </a:ext>
            </a:extLst>
          </p:cNvPr>
          <p:cNvSpPr txBox="1"/>
          <p:nvPr/>
        </p:nvSpPr>
        <p:spPr>
          <a:xfrm>
            <a:off x="106017" y="119270"/>
            <a:ext cx="11940209" cy="3139321"/>
          </a:xfrm>
          <a:prstGeom prst="rect">
            <a:avLst/>
          </a:prstGeom>
          <a:noFill/>
        </p:spPr>
        <p:txBody>
          <a:bodyPr wrap="square" rtlCol="0">
            <a:spAutoFit/>
          </a:bodyPr>
          <a:lstStyle/>
          <a:p>
            <a:r>
              <a:rPr lang="en-GB" b="1" dirty="0"/>
              <a:t>What</a:t>
            </a:r>
            <a:r>
              <a:rPr lang="en-GB" dirty="0"/>
              <a:t>: To identify the characteristics of amateurism in the 19</a:t>
            </a:r>
            <a:r>
              <a:rPr lang="en-GB" baseline="30000" dirty="0"/>
              <a:t>th</a:t>
            </a:r>
            <a:r>
              <a:rPr lang="en-GB" dirty="0"/>
              <a:t> century</a:t>
            </a:r>
          </a:p>
          <a:p>
            <a:endParaRPr lang="en-GB" dirty="0"/>
          </a:p>
          <a:p>
            <a:r>
              <a:rPr lang="en-GB" b="1" dirty="0"/>
              <a:t>Why</a:t>
            </a:r>
            <a:r>
              <a:rPr lang="en-GB" dirty="0"/>
              <a:t>: In order to understand the development of popular recreation and sport and its links with society.</a:t>
            </a:r>
          </a:p>
          <a:p>
            <a:endParaRPr lang="en-GB" dirty="0"/>
          </a:p>
          <a:p>
            <a:r>
              <a:rPr lang="en-GB" b="1" dirty="0"/>
              <a:t>How: </a:t>
            </a:r>
            <a:r>
              <a:rPr lang="en-GB" dirty="0"/>
              <a:t>Identifying the differences between the 19</a:t>
            </a:r>
            <a:r>
              <a:rPr lang="en-GB" baseline="30000" dirty="0"/>
              <a:t>th</a:t>
            </a:r>
            <a:r>
              <a:rPr lang="en-GB" dirty="0"/>
              <a:t> century and the 21</a:t>
            </a:r>
            <a:r>
              <a:rPr lang="en-GB" baseline="30000" dirty="0"/>
              <a:t>st</a:t>
            </a:r>
            <a:r>
              <a:rPr lang="en-GB" dirty="0"/>
              <a:t> century amateur. Group discussions and research. Exam question.</a:t>
            </a:r>
          </a:p>
          <a:p>
            <a:endParaRPr lang="en-GB" dirty="0"/>
          </a:p>
          <a:p>
            <a:r>
              <a:rPr lang="en-GB" b="1" dirty="0"/>
              <a:t>Success Criteria</a:t>
            </a:r>
          </a:p>
          <a:p>
            <a:endParaRPr lang="en-GB" b="1" dirty="0"/>
          </a:p>
          <a:p>
            <a:endParaRPr lang="en-GB" b="1" dirty="0"/>
          </a:p>
          <a:p>
            <a:endParaRPr lang="en-GB" dirty="0"/>
          </a:p>
        </p:txBody>
      </p:sp>
      <p:sp>
        <p:nvSpPr>
          <p:cNvPr id="3" name="TextBox 2">
            <a:extLst>
              <a:ext uri="{FF2B5EF4-FFF2-40B4-BE49-F238E27FC236}">
                <a16:creationId xmlns:a16="http://schemas.microsoft.com/office/drawing/2014/main" id="{DC283E06-1EC5-4289-9B5B-8BD92FAC9190}"/>
              </a:ext>
            </a:extLst>
          </p:cNvPr>
          <p:cNvSpPr txBox="1"/>
          <p:nvPr/>
        </p:nvSpPr>
        <p:spPr>
          <a:xfrm>
            <a:off x="728870" y="2477292"/>
            <a:ext cx="2531165" cy="923330"/>
          </a:xfrm>
          <a:prstGeom prst="rect">
            <a:avLst/>
          </a:prstGeom>
          <a:noFill/>
          <a:ln>
            <a:solidFill>
              <a:schemeClr val="tx1"/>
            </a:solidFill>
          </a:ln>
        </p:spPr>
        <p:txBody>
          <a:bodyPr wrap="square" rtlCol="0">
            <a:spAutoFit/>
          </a:bodyPr>
          <a:lstStyle/>
          <a:p>
            <a:r>
              <a:rPr lang="en-GB" dirty="0"/>
              <a:t>I can identify the characteristics of 19</a:t>
            </a:r>
            <a:r>
              <a:rPr lang="en-GB" baseline="30000" dirty="0"/>
              <a:t>th</a:t>
            </a:r>
            <a:r>
              <a:rPr lang="en-GB" dirty="0"/>
              <a:t> century amateurism.</a:t>
            </a:r>
          </a:p>
        </p:txBody>
      </p:sp>
      <p:sp>
        <p:nvSpPr>
          <p:cNvPr id="4" name="TextBox 3">
            <a:extLst>
              <a:ext uri="{FF2B5EF4-FFF2-40B4-BE49-F238E27FC236}">
                <a16:creationId xmlns:a16="http://schemas.microsoft.com/office/drawing/2014/main" id="{FFF2EED9-54E0-4BB4-B57B-0D5F15B1610D}"/>
              </a:ext>
            </a:extLst>
          </p:cNvPr>
          <p:cNvSpPr txBox="1"/>
          <p:nvPr/>
        </p:nvSpPr>
        <p:spPr>
          <a:xfrm>
            <a:off x="4467245" y="2477292"/>
            <a:ext cx="2531165" cy="1200329"/>
          </a:xfrm>
          <a:prstGeom prst="rect">
            <a:avLst/>
          </a:prstGeom>
          <a:noFill/>
          <a:ln>
            <a:solidFill>
              <a:schemeClr val="tx1"/>
            </a:solidFill>
          </a:ln>
        </p:spPr>
        <p:txBody>
          <a:bodyPr wrap="square" rtlCol="0">
            <a:spAutoFit/>
          </a:bodyPr>
          <a:lstStyle/>
          <a:p>
            <a:r>
              <a:rPr lang="en-GB" dirty="0"/>
              <a:t>I can apply these characteristics, making links to 19</a:t>
            </a:r>
            <a:r>
              <a:rPr lang="en-GB" baseline="30000" dirty="0"/>
              <a:t>th</a:t>
            </a:r>
            <a:r>
              <a:rPr lang="en-GB" dirty="0"/>
              <a:t> century society and sport.</a:t>
            </a:r>
          </a:p>
        </p:txBody>
      </p:sp>
      <p:sp>
        <p:nvSpPr>
          <p:cNvPr id="5" name="TextBox 4">
            <a:extLst>
              <a:ext uri="{FF2B5EF4-FFF2-40B4-BE49-F238E27FC236}">
                <a16:creationId xmlns:a16="http://schemas.microsoft.com/office/drawing/2014/main" id="{D86D61CD-0C29-48ED-9C50-AFB2D83BD687}"/>
              </a:ext>
            </a:extLst>
          </p:cNvPr>
          <p:cNvSpPr txBox="1"/>
          <p:nvPr/>
        </p:nvSpPr>
        <p:spPr>
          <a:xfrm>
            <a:off x="7765366" y="2477292"/>
            <a:ext cx="4280860" cy="1200329"/>
          </a:xfrm>
          <a:prstGeom prst="rect">
            <a:avLst/>
          </a:prstGeom>
          <a:noFill/>
          <a:ln>
            <a:solidFill>
              <a:schemeClr val="tx1"/>
            </a:solidFill>
          </a:ln>
        </p:spPr>
        <p:txBody>
          <a:bodyPr wrap="square" rtlCol="0">
            <a:spAutoFit/>
          </a:bodyPr>
          <a:lstStyle/>
          <a:p>
            <a:r>
              <a:rPr lang="en-GB" dirty="0"/>
              <a:t>I can successfully draw links between 21</a:t>
            </a:r>
            <a:r>
              <a:rPr lang="en-GB" baseline="30000" dirty="0"/>
              <a:t>st</a:t>
            </a:r>
            <a:r>
              <a:rPr lang="en-GB" dirty="0"/>
              <a:t> century and 19</a:t>
            </a:r>
            <a:r>
              <a:rPr lang="en-GB" baseline="30000" dirty="0"/>
              <a:t>th</a:t>
            </a:r>
            <a:r>
              <a:rPr lang="en-GB" dirty="0"/>
              <a:t> century amateurism and use these to compare differences in an exam question.</a:t>
            </a:r>
          </a:p>
        </p:txBody>
      </p:sp>
      <p:pic>
        <p:nvPicPr>
          <p:cNvPr id="1026" name="Picture 2" descr="Image result for Rebecca Adlington">
            <a:extLst>
              <a:ext uri="{FF2B5EF4-FFF2-40B4-BE49-F238E27FC236}">
                <a16:creationId xmlns:a16="http://schemas.microsoft.com/office/drawing/2014/main" id="{7F6AFEF4-175B-4A64-AE5A-C320DBAE78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848" y="3600641"/>
            <a:ext cx="3427441" cy="22705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jessica ennis">
            <a:extLst>
              <a:ext uri="{FF2B5EF4-FFF2-40B4-BE49-F238E27FC236}">
                <a16:creationId xmlns:a16="http://schemas.microsoft.com/office/drawing/2014/main" id="{CAFE1780-4E14-4270-997F-6589C89C68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8686" y="4097827"/>
            <a:ext cx="3548282" cy="221481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a:extLst>
              <a:ext uri="{FF2B5EF4-FFF2-40B4-BE49-F238E27FC236}">
                <a16:creationId xmlns:a16="http://schemas.microsoft.com/office/drawing/2014/main" id="{80352B9F-0066-4C17-AAD5-442EB079C2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3253" y="4097827"/>
            <a:ext cx="2403792" cy="2403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012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1024A8-620C-489A-B21B-B1F913D1C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978459" cy="3362883"/>
          </a:xfrm>
          <a:prstGeom prst="rect">
            <a:avLst/>
          </a:prstGeom>
        </p:spPr>
      </p:pic>
      <p:pic>
        <p:nvPicPr>
          <p:cNvPr id="9" name="Picture 8">
            <a:extLst>
              <a:ext uri="{FF2B5EF4-FFF2-40B4-BE49-F238E27FC236}">
                <a16:creationId xmlns:a16="http://schemas.microsoft.com/office/drawing/2014/main" id="{09DF52F5-72E0-4104-A551-2A7D6B5701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8459" y="3365779"/>
            <a:ext cx="6200288" cy="3492221"/>
          </a:xfrm>
          <a:prstGeom prst="rect">
            <a:avLst/>
          </a:prstGeom>
        </p:spPr>
      </p:pic>
      <p:sp>
        <p:nvSpPr>
          <p:cNvPr id="7" name="TextBox 6">
            <a:extLst>
              <a:ext uri="{FF2B5EF4-FFF2-40B4-BE49-F238E27FC236}">
                <a16:creationId xmlns:a16="http://schemas.microsoft.com/office/drawing/2014/main" id="{63B8636A-159A-4CE9-A08F-ECD1C2426475}"/>
              </a:ext>
            </a:extLst>
          </p:cNvPr>
          <p:cNvSpPr txBox="1"/>
          <p:nvPr/>
        </p:nvSpPr>
        <p:spPr>
          <a:xfrm>
            <a:off x="5618921" y="2901218"/>
            <a:ext cx="940905" cy="923330"/>
          </a:xfrm>
          <a:prstGeom prst="rect">
            <a:avLst/>
          </a:prstGeom>
          <a:noFill/>
        </p:spPr>
        <p:txBody>
          <a:bodyPr wrap="square" rtlCol="0">
            <a:spAutoFit/>
          </a:bodyPr>
          <a:lstStyle/>
          <a:p>
            <a:r>
              <a:rPr lang="en-GB" sz="5400" dirty="0">
                <a:solidFill>
                  <a:srgbClr val="FF0000"/>
                </a:solidFill>
              </a:rPr>
              <a:t>Vs</a:t>
            </a:r>
          </a:p>
        </p:txBody>
      </p:sp>
    </p:spTree>
    <p:extLst>
      <p:ext uri="{BB962C8B-B14F-4D97-AF65-F5344CB8AC3E}">
        <p14:creationId xmlns:p14="http://schemas.microsoft.com/office/powerpoint/2010/main" val="3410203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065C202-A4AE-406F-9EDC-51D75221D3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185" y="119575"/>
            <a:ext cx="4528345" cy="3313423"/>
          </a:xfrm>
          <a:prstGeom prst="rect">
            <a:avLst/>
          </a:prstGeom>
        </p:spPr>
      </p:pic>
      <p:sp>
        <p:nvSpPr>
          <p:cNvPr id="7" name="TextBox 6">
            <a:extLst>
              <a:ext uri="{FF2B5EF4-FFF2-40B4-BE49-F238E27FC236}">
                <a16:creationId xmlns:a16="http://schemas.microsoft.com/office/drawing/2014/main" id="{9700E174-C60E-4602-A9BF-01684BD4E0A4}"/>
              </a:ext>
            </a:extLst>
          </p:cNvPr>
          <p:cNvSpPr txBox="1"/>
          <p:nvPr/>
        </p:nvSpPr>
        <p:spPr>
          <a:xfrm>
            <a:off x="4757530" y="119575"/>
            <a:ext cx="6692348" cy="584775"/>
          </a:xfrm>
          <a:prstGeom prst="rect">
            <a:avLst/>
          </a:prstGeom>
          <a:noFill/>
        </p:spPr>
        <p:txBody>
          <a:bodyPr wrap="square" rtlCol="0">
            <a:spAutoFit/>
          </a:bodyPr>
          <a:lstStyle/>
          <a:p>
            <a:pPr algn="ctr"/>
            <a:r>
              <a:rPr lang="en-GB" sz="3200" dirty="0">
                <a:latin typeface="Bradley Hand ITC" panose="03070402050302030203" pitchFamily="66" charset="0"/>
              </a:rPr>
              <a:t>The 19</a:t>
            </a:r>
            <a:r>
              <a:rPr lang="en-GB" sz="3200" baseline="30000" dirty="0">
                <a:latin typeface="Bradley Hand ITC" panose="03070402050302030203" pitchFamily="66" charset="0"/>
              </a:rPr>
              <a:t>th</a:t>
            </a:r>
            <a:r>
              <a:rPr lang="en-GB" sz="3200" dirty="0">
                <a:latin typeface="Bradley Hand ITC" panose="03070402050302030203" pitchFamily="66" charset="0"/>
              </a:rPr>
              <a:t> Century Sporting Amateur</a:t>
            </a:r>
          </a:p>
        </p:txBody>
      </p:sp>
      <p:sp>
        <p:nvSpPr>
          <p:cNvPr id="8" name="TextBox 7">
            <a:extLst>
              <a:ext uri="{FF2B5EF4-FFF2-40B4-BE49-F238E27FC236}">
                <a16:creationId xmlns:a16="http://schemas.microsoft.com/office/drawing/2014/main" id="{0AE78294-3CB5-434B-887B-ECEB910BED17}"/>
              </a:ext>
            </a:extLst>
          </p:cNvPr>
          <p:cNvSpPr txBox="1"/>
          <p:nvPr/>
        </p:nvSpPr>
        <p:spPr>
          <a:xfrm>
            <a:off x="4996070" y="704350"/>
            <a:ext cx="6745356" cy="2585323"/>
          </a:xfrm>
          <a:prstGeom prst="rect">
            <a:avLst/>
          </a:prstGeom>
          <a:noFill/>
        </p:spPr>
        <p:txBody>
          <a:bodyPr wrap="square" rtlCol="0">
            <a:spAutoFit/>
          </a:bodyPr>
          <a:lstStyle/>
          <a:p>
            <a:r>
              <a:rPr lang="en-GB" dirty="0"/>
              <a:t>THINK: What was important in society at that time?</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9" name="Thought Bubble: Cloud 8">
            <a:extLst>
              <a:ext uri="{FF2B5EF4-FFF2-40B4-BE49-F238E27FC236}">
                <a16:creationId xmlns:a16="http://schemas.microsoft.com/office/drawing/2014/main" id="{D98BDA7C-5A3A-41CA-9F97-3457255BEA4A}"/>
              </a:ext>
            </a:extLst>
          </p:cNvPr>
          <p:cNvSpPr/>
          <p:nvPr/>
        </p:nvSpPr>
        <p:spPr>
          <a:xfrm>
            <a:off x="6811617" y="1017035"/>
            <a:ext cx="5380383" cy="2358887"/>
          </a:xfrm>
          <a:prstGeom prst="cloudCallout">
            <a:avLst>
              <a:gd name="adj1" fmla="val -82163"/>
              <a:gd name="adj2" fmla="val 294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8C1974C-66F0-4449-A51F-707065189DEA}"/>
              </a:ext>
            </a:extLst>
          </p:cNvPr>
          <p:cNvSpPr txBox="1"/>
          <p:nvPr/>
        </p:nvSpPr>
        <p:spPr>
          <a:xfrm>
            <a:off x="8256105" y="1673846"/>
            <a:ext cx="2835965" cy="830997"/>
          </a:xfrm>
          <a:prstGeom prst="rect">
            <a:avLst/>
          </a:prstGeom>
          <a:noFill/>
        </p:spPr>
        <p:txBody>
          <a:bodyPr wrap="square" rtlCol="0">
            <a:spAutoFit/>
          </a:bodyPr>
          <a:lstStyle/>
          <a:p>
            <a:pPr algn="ctr"/>
            <a:r>
              <a:rPr lang="en-GB" sz="2400" dirty="0"/>
              <a:t>Is this different in our society today?</a:t>
            </a:r>
          </a:p>
        </p:txBody>
      </p:sp>
      <p:sp>
        <p:nvSpPr>
          <p:cNvPr id="11" name="TextBox 10">
            <a:extLst>
              <a:ext uri="{FF2B5EF4-FFF2-40B4-BE49-F238E27FC236}">
                <a16:creationId xmlns:a16="http://schemas.microsoft.com/office/drawing/2014/main" id="{9E2119F3-4EAB-4D8F-AA8E-5F6F825CA486}"/>
              </a:ext>
            </a:extLst>
          </p:cNvPr>
          <p:cNvSpPr txBox="1"/>
          <p:nvPr/>
        </p:nvSpPr>
        <p:spPr>
          <a:xfrm>
            <a:off x="229185" y="3604591"/>
            <a:ext cx="11220693" cy="3046988"/>
          </a:xfrm>
          <a:prstGeom prst="rect">
            <a:avLst/>
          </a:prstGeom>
          <a:noFill/>
        </p:spPr>
        <p:txBody>
          <a:bodyPr wrap="square" rtlCol="0">
            <a:spAutoFit/>
          </a:bodyPr>
          <a:lstStyle/>
          <a:p>
            <a:r>
              <a:rPr lang="en-GB" sz="2400" dirty="0"/>
              <a:t>. Manliness</a:t>
            </a:r>
          </a:p>
          <a:p>
            <a:r>
              <a:rPr lang="en-GB" sz="2400" dirty="0"/>
              <a:t>. Appreciating value of health and fitness</a:t>
            </a:r>
          </a:p>
          <a:p>
            <a:r>
              <a:rPr lang="en-GB" sz="2400" dirty="0"/>
              <a:t>. High moral integrity</a:t>
            </a:r>
          </a:p>
          <a:p>
            <a:r>
              <a:rPr lang="en-GB" sz="2400" dirty="0"/>
              <a:t>. Respected member of society (public school background)</a:t>
            </a:r>
          </a:p>
          <a:p>
            <a:r>
              <a:rPr lang="en-GB" sz="2400" dirty="0"/>
              <a:t>. Belonging to social elite – plenty of free time for sport</a:t>
            </a:r>
          </a:p>
          <a:p>
            <a:r>
              <a:rPr lang="en-GB" sz="2400" dirty="0"/>
              <a:t>. Training was frowned upon – linked to professionalism</a:t>
            </a:r>
          </a:p>
          <a:p>
            <a:r>
              <a:rPr lang="en-GB" sz="2400" dirty="0"/>
              <a:t>. Range of sport using natural talent</a:t>
            </a:r>
          </a:p>
          <a:p>
            <a:r>
              <a:rPr lang="en-GB" sz="2400" dirty="0"/>
              <a:t>. High moral code when playing, excellent sportsmanship and respect</a:t>
            </a:r>
          </a:p>
        </p:txBody>
      </p:sp>
    </p:spTree>
    <p:extLst>
      <p:ext uri="{BB962C8B-B14F-4D97-AF65-F5344CB8AC3E}">
        <p14:creationId xmlns:p14="http://schemas.microsoft.com/office/powerpoint/2010/main" val="156010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99D9FEA-CF76-4F3D-874B-AE1C4FC2796D}"/>
              </a:ext>
            </a:extLst>
          </p:cNvPr>
          <p:cNvSpPr/>
          <p:nvPr/>
        </p:nvSpPr>
        <p:spPr>
          <a:xfrm>
            <a:off x="175712" y="1298571"/>
            <a:ext cx="5499653" cy="830997"/>
          </a:xfrm>
          <a:prstGeom prst="rect">
            <a:avLst/>
          </a:prstGeom>
        </p:spPr>
        <p:txBody>
          <a:bodyPr wrap="square">
            <a:spAutoFit/>
          </a:bodyPr>
          <a:lstStyle/>
          <a:p>
            <a:r>
              <a:rPr lang="en-GB" sz="1200" dirty="0">
                <a:hlinkClick r:id="rId2"/>
              </a:rPr>
              <a:t>Video 1 Link</a:t>
            </a:r>
          </a:p>
          <a:p>
            <a:r>
              <a:rPr lang="en-GB" sz="1200" dirty="0">
                <a:hlinkClick r:id="rId2"/>
              </a:rPr>
              <a:t>https://www.youtube.com/watch?v=qgs85qiXDNQ</a:t>
            </a:r>
            <a:endParaRPr lang="en-GB" sz="1200" dirty="0"/>
          </a:p>
          <a:p>
            <a:endParaRPr lang="en-GB" sz="1200" dirty="0"/>
          </a:p>
          <a:p>
            <a:r>
              <a:rPr lang="en-GB" sz="1200" dirty="0"/>
              <a:t>Watch from start – 5.30mins</a:t>
            </a:r>
          </a:p>
        </p:txBody>
      </p:sp>
      <p:sp>
        <p:nvSpPr>
          <p:cNvPr id="5" name="Rectangle 4">
            <a:extLst>
              <a:ext uri="{FF2B5EF4-FFF2-40B4-BE49-F238E27FC236}">
                <a16:creationId xmlns:a16="http://schemas.microsoft.com/office/drawing/2014/main" id="{40DCFBCA-30D2-49AF-95E1-96C62E0F54A4}"/>
              </a:ext>
            </a:extLst>
          </p:cNvPr>
          <p:cNvSpPr/>
          <p:nvPr/>
        </p:nvSpPr>
        <p:spPr>
          <a:xfrm>
            <a:off x="175712" y="2129568"/>
            <a:ext cx="5499653" cy="1015663"/>
          </a:xfrm>
          <a:prstGeom prst="rect">
            <a:avLst/>
          </a:prstGeom>
        </p:spPr>
        <p:txBody>
          <a:bodyPr wrap="square">
            <a:spAutoFit/>
          </a:bodyPr>
          <a:lstStyle/>
          <a:p>
            <a:r>
              <a:rPr lang="en-GB" sz="1200" dirty="0">
                <a:hlinkClick r:id="rId3"/>
              </a:rPr>
              <a:t>Video 2 Link</a:t>
            </a:r>
          </a:p>
          <a:p>
            <a:r>
              <a:rPr lang="en-GB" sz="1200" dirty="0">
                <a:hlinkClick r:id="rId3"/>
              </a:rPr>
              <a:t>https://www.youtube.com/watch?v=Z3Mbd9W9u50</a:t>
            </a:r>
            <a:endParaRPr lang="en-GB" sz="1200" dirty="0"/>
          </a:p>
          <a:p>
            <a:endParaRPr lang="en-GB" sz="1200" dirty="0"/>
          </a:p>
          <a:p>
            <a:r>
              <a:rPr lang="en-GB" sz="1200" dirty="0"/>
              <a:t>Watch from start – end</a:t>
            </a:r>
          </a:p>
          <a:p>
            <a:endParaRPr lang="en-GB" sz="1200" dirty="0"/>
          </a:p>
        </p:txBody>
      </p:sp>
      <p:sp>
        <p:nvSpPr>
          <p:cNvPr id="6" name="TextBox 5">
            <a:extLst>
              <a:ext uri="{FF2B5EF4-FFF2-40B4-BE49-F238E27FC236}">
                <a16:creationId xmlns:a16="http://schemas.microsoft.com/office/drawing/2014/main" id="{028991A3-EDA6-4D62-93D2-F0D22B77FFB6}"/>
              </a:ext>
            </a:extLst>
          </p:cNvPr>
          <p:cNvSpPr txBox="1"/>
          <p:nvPr/>
        </p:nvSpPr>
        <p:spPr>
          <a:xfrm>
            <a:off x="175712" y="212035"/>
            <a:ext cx="5499653" cy="984885"/>
          </a:xfrm>
          <a:prstGeom prst="rect">
            <a:avLst/>
          </a:prstGeom>
          <a:noFill/>
          <a:ln>
            <a:solidFill>
              <a:schemeClr val="tx1"/>
            </a:solidFill>
            <a:prstDash val="dash"/>
          </a:ln>
        </p:spPr>
        <p:txBody>
          <a:bodyPr wrap="square" rtlCol="0">
            <a:spAutoFit/>
          </a:bodyPr>
          <a:lstStyle/>
          <a:p>
            <a:r>
              <a:rPr lang="en-GB" sz="1600" b="1" dirty="0"/>
              <a:t>Compare and contrast – A03</a:t>
            </a:r>
          </a:p>
          <a:p>
            <a:r>
              <a:rPr lang="en-GB" sz="1400" dirty="0"/>
              <a:t>Watch the two videos carefully. Can you compare and contrast the differences between the two sports, making specific links between professionalism and amateurism.</a:t>
            </a:r>
          </a:p>
        </p:txBody>
      </p:sp>
      <p:sp>
        <p:nvSpPr>
          <p:cNvPr id="8" name="TextBox 7">
            <a:extLst>
              <a:ext uri="{FF2B5EF4-FFF2-40B4-BE49-F238E27FC236}">
                <a16:creationId xmlns:a16="http://schemas.microsoft.com/office/drawing/2014/main" id="{59DD810F-BFA3-4453-ABFE-56B3B9DE461A}"/>
              </a:ext>
            </a:extLst>
          </p:cNvPr>
          <p:cNvSpPr txBox="1"/>
          <p:nvPr/>
        </p:nvSpPr>
        <p:spPr>
          <a:xfrm>
            <a:off x="6516635" y="212035"/>
            <a:ext cx="5499653" cy="984885"/>
          </a:xfrm>
          <a:prstGeom prst="rect">
            <a:avLst/>
          </a:prstGeom>
          <a:noFill/>
          <a:ln>
            <a:solidFill>
              <a:schemeClr val="tx1"/>
            </a:solidFill>
            <a:prstDash val="dash"/>
          </a:ln>
        </p:spPr>
        <p:txBody>
          <a:bodyPr wrap="square" rtlCol="0">
            <a:spAutoFit/>
          </a:bodyPr>
          <a:lstStyle/>
          <a:p>
            <a:r>
              <a:rPr lang="en-GB" sz="1600" b="1" dirty="0"/>
              <a:t>Characteristics of 19</a:t>
            </a:r>
            <a:r>
              <a:rPr lang="en-GB" sz="1600" b="1" baseline="30000" dirty="0"/>
              <a:t>th</a:t>
            </a:r>
            <a:r>
              <a:rPr lang="en-GB" sz="1600" b="1" dirty="0"/>
              <a:t> Century Amateur – AO1</a:t>
            </a:r>
          </a:p>
          <a:p>
            <a:r>
              <a:rPr lang="en-GB" sz="1400" dirty="0"/>
              <a:t>Watch the video and identify the key characteristics of the 19</a:t>
            </a:r>
            <a:r>
              <a:rPr lang="en-GB" sz="1400" baseline="30000" dirty="0"/>
              <a:t>th</a:t>
            </a:r>
            <a:r>
              <a:rPr lang="en-GB" sz="1400" dirty="0"/>
              <a:t> century amateur. Use this information in order to identify the key characteristics of the 19</a:t>
            </a:r>
            <a:r>
              <a:rPr lang="en-GB" sz="1400" baseline="30000" dirty="0"/>
              <a:t>th</a:t>
            </a:r>
            <a:r>
              <a:rPr lang="en-GB" sz="1400" dirty="0"/>
              <a:t> century professional.</a:t>
            </a:r>
          </a:p>
        </p:txBody>
      </p:sp>
      <p:graphicFrame>
        <p:nvGraphicFramePr>
          <p:cNvPr id="10" name="Table 9">
            <a:extLst>
              <a:ext uri="{FF2B5EF4-FFF2-40B4-BE49-F238E27FC236}">
                <a16:creationId xmlns:a16="http://schemas.microsoft.com/office/drawing/2014/main" id="{BD7737A1-06DF-4990-A7E8-1877E8A8258B}"/>
              </a:ext>
            </a:extLst>
          </p:cNvPr>
          <p:cNvGraphicFramePr>
            <a:graphicFrameLocks noGrp="1"/>
          </p:cNvGraphicFramePr>
          <p:nvPr/>
        </p:nvGraphicFramePr>
        <p:xfrm>
          <a:off x="6516635" y="1298571"/>
          <a:ext cx="5499652" cy="2335312"/>
        </p:xfrm>
        <a:graphic>
          <a:graphicData uri="http://schemas.openxmlformats.org/drawingml/2006/table">
            <a:tbl>
              <a:tblPr firstRow="1" bandRow="1">
                <a:tableStyleId>{8799B23B-EC83-4686-B30A-512413B5E67A}</a:tableStyleId>
              </a:tblPr>
              <a:tblGrid>
                <a:gridCol w="2749826">
                  <a:extLst>
                    <a:ext uri="{9D8B030D-6E8A-4147-A177-3AD203B41FA5}">
                      <a16:colId xmlns:a16="http://schemas.microsoft.com/office/drawing/2014/main" val="1953126035"/>
                    </a:ext>
                  </a:extLst>
                </a:gridCol>
                <a:gridCol w="2749826">
                  <a:extLst>
                    <a:ext uri="{9D8B030D-6E8A-4147-A177-3AD203B41FA5}">
                      <a16:colId xmlns:a16="http://schemas.microsoft.com/office/drawing/2014/main" val="1188867643"/>
                    </a:ext>
                  </a:extLst>
                </a:gridCol>
              </a:tblGrid>
              <a:tr h="364076">
                <a:tc>
                  <a:txBody>
                    <a:bodyPr/>
                    <a:lstStyle/>
                    <a:p>
                      <a:pPr algn="ctr"/>
                      <a:r>
                        <a:rPr lang="en-GB" dirty="0"/>
                        <a:t>Amateur</a:t>
                      </a:r>
                    </a:p>
                  </a:txBody>
                  <a:tcPr/>
                </a:tc>
                <a:tc>
                  <a:txBody>
                    <a:bodyPr/>
                    <a:lstStyle/>
                    <a:p>
                      <a:pPr algn="ctr"/>
                      <a:r>
                        <a:rPr lang="en-GB" dirty="0"/>
                        <a:t>Professional</a:t>
                      </a:r>
                    </a:p>
                  </a:txBody>
                  <a:tcPr/>
                </a:tc>
                <a:extLst>
                  <a:ext uri="{0D108BD9-81ED-4DB2-BD59-A6C34878D82A}">
                    <a16:rowId xmlns:a16="http://schemas.microsoft.com/office/drawing/2014/main" val="883375783"/>
                  </a:ext>
                </a:extLst>
              </a:tr>
              <a:tr h="492388">
                <a:tc>
                  <a:txBody>
                    <a:bodyPr/>
                    <a:lstStyle/>
                    <a:p>
                      <a:endParaRPr lang="en-GB"/>
                    </a:p>
                  </a:txBody>
                  <a:tcPr/>
                </a:tc>
                <a:tc>
                  <a:txBody>
                    <a:bodyPr/>
                    <a:lstStyle/>
                    <a:p>
                      <a:endParaRPr lang="en-GB"/>
                    </a:p>
                  </a:txBody>
                  <a:tcPr/>
                </a:tc>
                <a:extLst>
                  <a:ext uri="{0D108BD9-81ED-4DB2-BD59-A6C34878D82A}">
                    <a16:rowId xmlns:a16="http://schemas.microsoft.com/office/drawing/2014/main" val="1844666268"/>
                  </a:ext>
                </a:extLst>
              </a:tr>
              <a:tr h="492388">
                <a:tc>
                  <a:txBody>
                    <a:bodyPr/>
                    <a:lstStyle/>
                    <a:p>
                      <a:endParaRPr lang="en-GB"/>
                    </a:p>
                  </a:txBody>
                  <a:tcPr/>
                </a:tc>
                <a:tc>
                  <a:txBody>
                    <a:bodyPr/>
                    <a:lstStyle/>
                    <a:p>
                      <a:endParaRPr lang="en-GB"/>
                    </a:p>
                  </a:txBody>
                  <a:tcPr/>
                </a:tc>
                <a:extLst>
                  <a:ext uri="{0D108BD9-81ED-4DB2-BD59-A6C34878D82A}">
                    <a16:rowId xmlns:a16="http://schemas.microsoft.com/office/drawing/2014/main" val="1434266900"/>
                  </a:ext>
                </a:extLst>
              </a:tr>
              <a:tr h="492388">
                <a:tc>
                  <a:txBody>
                    <a:bodyPr/>
                    <a:lstStyle/>
                    <a:p>
                      <a:endParaRPr lang="en-GB"/>
                    </a:p>
                  </a:txBody>
                  <a:tcPr/>
                </a:tc>
                <a:tc>
                  <a:txBody>
                    <a:bodyPr/>
                    <a:lstStyle/>
                    <a:p>
                      <a:endParaRPr lang="en-GB"/>
                    </a:p>
                  </a:txBody>
                  <a:tcPr/>
                </a:tc>
                <a:extLst>
                  <a:ext uri="{0D108BD9-81ED-4DB2-BD59-A6C34878D82A}">
                    <a16:rowId xmlns:a16="http://schemas.microsoft.com/office/drawing/2014/main" val="3054814012"/>
                  </a:ext>
                </a:extLst>
              </a:tr>
              <a:tr h="492388">
                <a:tc>
                  <a:txBody>
                    <a:bodyPr/>
                    <a:lstStyle/>
                    <a:p>
                      <a:endParaRPr lang="en-GB"/>
                    </a:p>
                  </a:txBody>
                  <a:tcPr/>
                </a:tc>
                <a:tc>
                  <a:txBody>
                    <a:bodyPr/>
                    <a:lstStyle/>
                    <a:p>
                      <a:endParaRPr lang="en-GB" dirty="0"/>
                    </a:p>
                  </a:txBody>
                  <a:tcPr/>
                </a:tc>
                <a:extLst>
                  <a:ext uri="{0D108BD9-81ED-4DB2-BD59-A6C34878D82A}">
                    <a16:rowId xmlns:a16="http://schemas.microsoft.com/office/drawing/2014/main" val="1449738736"/>
                  </a:ext>
                </a:extLst>
              </a:tr>
            </a:tbl>
          </a:graphicData>
        </a:graphic>
      </p:graphicFrame>
      <p:sp>
        <p:nvSpPr>
          <p:cNvPr id="11" name="Rectangle 10">
            <a:extLst>
              <a:ext uri="{FF2B5EF4-FFF2-40B4-BE49-F238E27FC236}">
                <a16:creationId xmlns:a16="http://schemas.microsoft.com/office/drawing/2014/main" id="{674CA50C-4B81-4A63-8C1C-A25083E9FEB7}"/>
              </a:ext>
            </a:extLst>
          </p:cNvPr>
          <p:cNvSpPr/>
          <p:nvPr/>
        </p:nvSpPr>
        <p:spPr>
          <a:xfrm>
            <a:off x="6516635" y="3633883"/>
            <a:ext cx="3754966" cy="923330"/>
          </a:xfrm>
          <a:prstGeom prst="rect">
            <a:avLst/>
          </a:prstGeom>
        </p:spPr>
        <p:txBody>
          <a:bodyPr wrap="square">
            <a:spAutoFit/>
          </a:bodyPr>
          <a:lstStyle/>
          <a:p>
            <a:r>
              <a:rPr lang="en-GB" sz="1200" dirty="0">
                <a:hlinkClick r:id="rId4"/>
              </a:rPr>
              <a:t>https://www.youtube.com/watch?v=QULxRVly_nc</a:t>
            </a:r>
            <a:endParaRPr lang="en-GB" sz="1200" dirty="0"/>
          </a:p>
          <a:p>
            <a:endParaRPr lang="en-GB" sz="1200" dirty="0"/>
          </a:p>
          <a:p>
            <a:r>
              <a:rPr lang="en-GB" sz="1200" dirty="0"/>
              <a:t>Watch from start – 3.00mins</a:t>
            </a:r>
          </a:p>
          <a:p>
            <a:endParaRPr lang="en-GB" dirty="0"/>
          </a:p>
        </p:txBody>
      </p:sp>
      <p:sp>
        <p:nvSpPr>
          <p:cNvPr id="14" name="TextBox 13">
            <a:extLst>
              <a:ext uri="{FF2B5EF4-FFF2-40B4-BE49-F238E27FC236}">
                <a16:creationId xmlns:a16="http://schemas.microsoft.com/office/drawing/2014/main" id="{C83FB414-911A-442E-8B17-0E6546390FA5}"/>
              </a:ext>
            </a:extLst>
          </p:cNvPr>
          <p:cNvSpPr txBox="1"/>
          <p:nvPr/>
        </p:nvSpPr>
        <p:spPr>
          <a:xfrm>
            <a:off x="5118100" y="4292600"/>
            <a:ext cx="6898187" cy="2308324"/>
          </a:xfrm>
          <a:prstGeom prst="rect">
            <a:avLst/>
          </a:prstGeom>
          <a:noFill/>
          <a:ln>
            <a:solidFill>
              <a:schemeClr val="tx1">
                <a:lumMod val="95000"/>
                <a:lumOff val="5000"/>
              </a:schemeClr>
            </a:solidFill>
          </a:ln>
        </p:spPr>
        <p:txBody>
          <a:bodyPr wrap="square" rtlCol="0">
            <a:spAutoFit/>
          </a:bodyPr>
          <a:lstStyle/>
          <a:p>
            <a:r>
              <a:rPr lang="en-GB" sz="1200" dirty="0"/>
              <a:t>How did society impact the amateur and professional sporting divisions in the 19</a:t>
            </a:r>
            <a:r>
              <a:rPr lang="en-GB" sz="1200" baseline="30000" dirty="0"/>
              <a:t>th</a:t>
            </a:r>
            <a:r>
              <a:rPr lang="en-GB" sz="1200" dirty="0"/>
              <a:t> century? </a:t>
            </a:r>
          </a:p>
          <a:p>
            <a:r>
              <a:rPr lang="en-GB" sz="1200" b="1" dirty="0"/>
              <a:t>AO2 – application of knowledge</a:t>
            </a:r>
          </a:p>
          <a:p>
            <a:r>
              <a:rPr lang="en-GB" sz="2400" b="1" dirty="0"/>
              <a:t>____________________________________________________________________________________________________________________________________________________________________________________________________________________________</a:t>
            </a:r>
          </a:p>
        </p:txBody>
      </p:sp>
      <p:sp>
        <p:nvSpPr>
          <p:cNvPr id="15" name="TextBox 14">
            <a:extLst>
              <a:ext uri="{FF2B5EF4-FFF2-40B4-BE49-F238E27FC236}">
                <a16:creationId xmlns:a16="http://schemas.microsoft.com/office/drawing/2014/main" id="{6F429F70-76F7-4AC0-B865-266C4DD76C25}"/>
              </a:ext>
            </a:extLst>
          </p:cNvPr>
          <p:cNvSpPr txBox="1"/>
          <p:nvPr/>
        </p:nvSpPr>
        <p:spPr>
          <a:xfrm>
            <a:off x="11863887" y="72410"/>
            <a:ext cx="304800" cy="369332"/>
          </a:xfrm>
          <a:prstGeom prst="rect">
            <a:avLst/>
          </a:prstGeom>
          <a:solidFill>
            <a:schemeClr val="tx1">
              <a:lumMod val="50000"/>
              <a:lumOff val="50000"/>
            </a:schemeClr>
          </a:solidFill>
        </p:spPr>
        <p:txBody>
          <a:bodyPr wrap="square" rtlCol="0">
            <a:spAutoFit/>
          </a:bodyPr>
          <a:lstStyle/>
          <a:p>
            <a:r>
              <a:rPr lang="en-GB" dirty="0"/>
              <a:t>1</a:t>
            </a:r>
          </a:p>
        </p:txBody>
      </p:sp>
      <p:sp>
        <p:nvSpPr>
          <p:cNvPr id="16" name="TextBox 15">
            <a:extLst>
              <a:ext uri="{FF2B5EF4-FFF2-40B4-BE49-F238E27FC236}">
                <a16:creationId xmlns:a16="http://schemas.microsoft.com/office/drawing/2014/main" id="{C5FA949A-FC32-45E9-9E99-CE669B2C5CE0}"/>
              </a:ext>
            </a:extLst>
          </p:cNvPr>
          <p:cNvSpPr txBox="1"/>
          <p:nvPr/>
        </p:nvSpPr>
        <p:spPr>
          <a:xfrm>
            <a:off x="11711487" y="4107934"/>
            <a:ext cx="304800" cy="369332"/>
          </a:xfrm>
          <a:prstGeom prst="rect">
            <a:avLst/>
          </a:prstGeom>
          <a:solidFill>
            <a:schemeClr val="tx1">
              <a:lumMod val="50000"/>
              <a:lumOff val="50000"/>
            </a:schemeClr>
          </a:solidFill>
        </p:spPr>
        <p:txBody>
          <a:bodyPr wrap="square" rtlCol="0">
            <a:spAutoFit/>
          </a:bodyPr>
          <a:lstStyle/>
          <a:p>
            <a:r>
              <a:rPr lang="en-GB" dirty="0"/>
              <a:t>2</a:t>
            </a:r>
          </a:p>
        </p:txBody>
      </p:sp>
      <p:sp>
        <p:nvSpPr>
          <p:cNvPr id="17" name="TextBox 16">
            <a:extLst>
              <a:ext uri="{FF2B5EF4-FFF2-40B4-BE49-F238E27FC236}">
                <a16:creationId xmlns:a16="http://schemas.microsoft.com/office/drawing/2014/main" id="{AF3374E5-D59B-4B4C-A7E1-7ED8E4606CF4}"/>
              </a:ext>
            </a:extLst>
          </p:cNvPr>
          <p:cNvSpPr txBox="1"/>
          <p:nvPr/>
        </p:nvSpPr>
        <p:spPr>
          <a:xfrm>
            <a:off x="5446765" y="112930"/>
            <a:ext cx="304800" cy="369332"/>
          </a:xfrm>
          <a:prstGeom prst="rect">
            <a:avLst/>
          </a:prstGeom>
          <a:solidFill>
            <a:schemeClr val="tx1">
              <a:lumMod val="50000"/>
              <a:lumOff val="50000"/>
            </a:schemeClr>
          </a:solidFill>
        </p:spPr>
        <p:txBody>
          <a:bodyPr wrap="square" rtlCol="0">
            <a:spAutoFit/>
          </a:bodyPr>
          <a:lstStyle/>
          <a:p>
            <a:r>
              <a:rPr lang="en-GB" dirty="0"/>
              <a:t>3</a:t>
            </a:r>
          </a:p>
        </p:txBody>
      </p:sp>
      <p:sp>
        <p:nvSpPr>
          <p:cNvPr id="18" name="TextBox 17">
            <a:extLst>
              <a:ext uri="{FF2B5EF4-FFF2-40B4-BE49-F238E27FC236}">
                <a16:creationId xmlns:a16="http://schemas.microsoft.com/office/drawing/2014/main" id="{75BCA249-1658-4CF8-9C9B-995491FB88F0}"/>
              </a:ext>
            </a:extLst>
          </p:cNvPr>
          <p:cNvSpPr txBox="1"/>
          <p:nvPr/>
        </p:nvSpPr>
        <p:spPr>
          <a:xfrm>
            <a:off x="175712" y="2967335"/>
            <a:ext cx="6212388" cy="646331"/>
          </a:xfrm>
          <a:prstGeom prst="rect">
            <a:avLst/>
          </a:prstGeom>
          <a:noFill/>
        </p:spPr>
        <p:txBody>
          <a:bodyPr wrap="square" rtlCol="0">
            <a:spAutoFit/>
          </a:bodyPr>
          <a:lstStyle/>
          <a:p>
            <a:r>
              <a:rPr lang="en-GB" sz="1200" b="1" u="sng" dirty="0"/>
              <a:t>Question</a:t>
            </a:r>
          </a:p>
          <a:p>
            <a:r>
              <a:rPr lang="en-GB" sz="1200" b="1" dirty="0"/>
              <a:t>Describe the differences between rugby union and rugby league. You must make links between 19</a:t>
            </a:r>
            <a:r>
              <a:rPr lang="en-GB" sz="1200" b="1" baseline="30000" dirty="0"/>
              <a:t>th</a:t>
            </a:r>
            <a:r>
              <a:rPr lang="en-GB" sz="1200" b="1" dirty="0"/>
              <a:t> century society and include references to the amateur and professional sports performers.</a:t>
            </a:r>
          </a:p>
        </p:txBody>
      </p:sp>
      <p:sp>
        <p:nvSpPr>
          <p:cNvPr id="19" name="TextBox 18">
            <a:extLst>
              <a:ext uri="{FF2B5EF4-FFF2-40B4-BE49-F238E27FC236}">
                <a16:creationId xmlns:a16="http://schemas.microsoft.com/office/drawing/2014/main" id="{D7815222-EDEE-48DE-8959-1C067EB29AC5}"/>
              </a:ext>
            </a:extLst>
          </p:cNvPr>
          <p:cNvSpPr txBox="1"/>
          <p:nvPr/>
        </p:nvSpPr>
        <p:spPr>
          <a:xfrm>
            <a:off x="175712" y="3670976"/>
            <a:ext cx="4901037" cy="3139321"/>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327974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young men playing a game of football&#10;&#10;Description automatically generated">
            <a:extLst>
              <a:ext uri="{FF2B5EF4-FFF2-40B4-BE49-F238E27FC236}">
                <a16:creationId xmlns:a16="http://schemas.microsoft.com/office/drawing/2014/main" id="{A7E039F9-A9AD-4382-A502-748CB64D1E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499" y="115956"/>
            <a:ext cx="4885083" cy="2521333"/>
          </a:xfrm>
          <a:prstGeom prst="rect">
            <a:avLst/>
          </a:prstGeom>
        </p:spPr>
      </p:pic>
      <p:sp>
        <p:nvSpPr>
          <p:cNvPr id="6" name="TextBox 5">
            <a:extLst>
              <a:ext uri="{FF2B5EF4-FFF2-40B4-BE49-F238E27FC236}">
                <a16:creationId xmlns:a16="http://schemas.microsoft.com/office/drawing/2014/main" id="{1EA952A8-970F-4DF4-B268-86D043A5BA82}"/>
              </a:ext>
            </a:extLst>
          </p:cNvPr>
          <p:cNvSpPr txBox="1"/>
          <p:nvPr/>
        </p:nvSpPr>
        <p:spPr>
          <a:xfrm>
            <a:off x="5208104" y="115956"/>
            <a:ext cx="6793397" cy="1446550"/>
          </a:xfrm>
          <a:prstGeom prst="rect">
            <a:avLst/>
          </a:prstGeom>
          <a:noFill/>
        </p:spPr>
        <p:txBody>
          <a:bodyPr wrap="square" rtlCol="0">
            <a:spAutoFit/>
          </a:bodyPr>
          <a:lstStyle/>
          <a:p>
            <a:pPr algn="ctr"/>
            <a:r>
              <a:rPr lang="en-GB" sz="8800" dirty="0">
                <a:latin typeface="Franklin Gothic Book" panose="020B0503020102020204" pitchFamily="34" charset="0"/>
              </a:rPr>
              <a:t>Amateurism</a:t>
            </a:r>
          </a:p>
        </p:txBody>
      </p:sp>
      <p:sp>
        <p:nvSpPr>
          <p:cNvPr id="7" name="TextBox 6">
            <a:extLst>
              <a:ext uri="{FF2B5EF4-FFF2-40B4-BE49-F238E27FC236}">
                <a16:creationId xmlns:a16="http://schemas.microsoft.com/office/drawing/2014/main" id="{AFC229B3-9BF7-4D8A-A776-84DDC762C1D2}"/>
              </a:ext>
            </a:extLst>
          </p:cNvPr>
          <p:cNvSpPr txBox="1"/>
          <p:nvPr/>
        </p:nvSpPr>
        <p:spPr>
          <a:xfrm>
            <a:off x="6162260" y="1514790"/>
            <a:ext cx="4885083" cy="1107996"/>
          </a:xfrm>
          <a:prstGeom prst="rect">
            <a:avLst/>
          </a:prstGeom>
          <a:noFill/>
        </p:spPr>
        <p:txBody>
          <a:bodyPr wrap="square" rtlCol="0">
            <a:spAutoFit/>
          </a:bodyPr>
          <a:lstStyle/>
          <a:p>
            <a:pPr algn="ctr"/>
            <a:r>
              <a:rPr lang="en-GB" sz="2400" dirty="0"/>
              <a:t>Sport purely for the sake of it – for the enjoyment and love of it.</a:t>
            </a:r>
          </a:p>
          <a:p>
            <a:endParaRPr lang="en-GB" dirty="0"/>
          </a:p>
        </p:txBody>
      </p:sp>
      <p:sp>
        <p:nvSpPr>
          <p:cNvPr id="8" name="TextBox 7">
            <a:extLst>
              <a:ext uri="{FF2B5EF4-FFF2-40B4-BE49-F238E27FC236}">
                <a16:creationId xmlns:a16="http://schemas.microsoft.com/office/drawing/2014/main" id="{4FC624AA-E694-4442-A507-DCACC874E1A5}"/>
              </a:ext>
            </a:extLst>
          </p:cNvPr>
          <p:cNvSpPr txBox="1"/>
          <p:nvPr/>
        </p:nvSpPr>
        <p:spPr>
          <a:xfrm>
            <a:off x="190498" y="2822713"/>
            <a:ext cx="11696701" cy="3693319"/>
          </a:xfrm>
          <a:prstGeom prst="rect">
            <a:avLst/>
          </a:prstGeom>
          <a:noFill/>
        </p:spPr>
        <p:txBody>
          <a:bodyPr wrap="square" rtlCol="0">
            <a:spAutoFit/>
          </a:bodyPr>
          <a:lstStyle/>
          <a:p>
            <a:r>
              <a:rPr lang="en-GB" b="1" dirty="0"/>
              <a:t>Late 19</a:t>
            </a:r>
            <a:r>
              <a:rPr lang="en-GB" b="1" baseline="30000" dirty="0"/>
              <a:t>th</a:t>
            </a:r>
            <a:r>
              <a:rPr lang="en-GB" b="1" dirty="0"/>
              <a:t> Century  Amateur values:</a:t>
            </a:r>
          </a:p>
          <a:p>
            <a:r>
              <a:rPr lang="en-GB" dirty="0"/>
              <a:t>. Manliness, striving for physical endeavour</a:t>
            </a:r>
          </a:p>
          <a:p>
            <a:r>
              <a:rPr lang="en-GB" dirty="0"/>
              <a:t>. Appreciating the value of health and fitness</a:t>
            </a:r>
          </a:p>
          <a:p>
            <a:r>
              <a:rPr lang="en-GB" dirty="0"/>
              <a:t>. High moral integrity</a:t>
            </a:r>
          </a:p>
          <a:p>
            <a:endParaRPr lang="en-GB" dirty="0"/>
          </a:p>
          <a:p>
            <a:r>
              <a:rPr lang="en-GB" b="1" dirty="0"/>
              <a:t>An upper/middle class gentleman amateur was:</a:t>
            </a:r>
          </a:p>
          <a:p>
            <a:r>
              <a:rPr lang="en-GB" dirty="0"/>
              <a:t>. Respected member of society with a public school background, high status in sport reflected high status in society.</a:t>
            </a:r>
          </a:p>
          <a:p>
            <a:r>
              <a:rPr lang="en-GB" dirty="0"/>
              <a:t>. Belonging to the social elite, wealthy with plenty of free time for sport.</a:t>
            </a:r>
          </a:p>
          <a:p>
            <a:r>
              <a:rPr lang="en-GB" dirty="0"/>
              <a:t>. Training was frowned upon = professionalism</a:t>
            </a:r>
          </a:p>
          <a:p>
            <a:r>
              <a:rPr lang="en-GB" dirty="0"/>
              <a:t>. Range of sports – highlighting natural talents</a:t>
            </a:r>
          </a:p>
          <a:p>
            <a:r>
              <a:rPr lang="en-GB" dirty="0"/>
              <a:t>. Playing to a high moral code = a referee was highly unnecessary.</a:t>
            </a:r>
          </a:p>
          <a:p>
            <a:endParaRPr lang="en-GB" dirty="0"/>
          </a:p>
          <a:p>
            <a:r>
              <a:rPr lang="en-GB" dirty="0"/>
              <a:t>THINK – difference between ‘</a:t>
            </a:r>
            <a:r>
              <a:rPr lang="en-GB" dirty="0" err="1"/>
              <a:t>refing</a:t>
            </a:r>
            <a:r>
              <a:rPr lang="en-GB" dirty="0"/>
              <a:t>’ in football and rugby union. </a:t>
            </a:r>
          </a:p>
        </p:txBody>
      </p:sp>
      <p:sp>
        <p:nvSpPr>
          <p:cNvPr id="9" name="Explosion: 14 Points 8">
            <a:extLst>
              <a:ext uri="{FF2B5EF4-FFF2-40B4-BE49-F238E27FC236}">
                <a16:creationId xmlns:a16="http://schemas.microsoft.com/office/drawing/2014/main" id="{C34704E6-FCAD-467D-9251-EFCA79D076C6}"/>
              </a:ext>
            </a:extLst>
          </p:cNvPr>
          <p:cNvSpPr/>
          <p:nvPr/>
        </p:nvSpPr>
        <p:spPr>
          <a:xfrm>
            <a:off x="190498" y="2173869"/>
            <a:ext cx="11993216" cy="45681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R B T R P</a:t>
            </a:r>
          </a:p>
          <a:p>
            <a:pPr algn="ctr"/>
            <a:endParaRPr lang="en-GB" sz="2400" dirty="0"/>
          </a:p>
          <a:p>
            <a:pPr algn="ctr"/>
            <a:r>
              <a:rPr lang="en-GB" sz="2400" dirty="0"/>
              <a:t>Can you come up with a saying that helps you to remember the key characteristics of the 19</a:t>
            </a:r>
            <a:r>
              <a:rPr lang="en-GB" sz="2400" baseline="30000" dirty="0"/>
              <a:t>th</a:t>
            </a:r>
            <a:r>
              <a:rPr lang="en-GB" sz="2400" dirty="0"/>
              <a:t> Century gentleman amateur. </a:t>
            </a:r>
          </a:p>
        </p:txBody>
      </p:sp>
    </p:spTree>
    <p:extLst>
      <p:ext uri="{BB962C8B-B14F-4D97-AF65-F5344CB8AC3E}">
        <p14:creationId xmlns:p14="http://schemas.microsoft.com/office/powerpoint/2010/main" val="52249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FD44DE-4044-4ED0-9818-24F5132FDE41}"/>
              </a:ext>
            </a:extLst>
          </p:cNvPr>
          <p:cNvSpPr/>
          <p:nvPr/>
        </p:nvSpPr>
        <p:spPr>
          <a:xfrm>
            <a:off x="2026651" y="792681"/>
            <a:ext cx="4984570" cy="646331"/>
          </a:xfrm>
          <a:prstGeom prst="rect">
            <a:avLst/>
          </a:prstGeom>
        </p:spPr>
        <p:txBody>
          <a:bodyPr wrap="none">
            <a:spAutoFit/>
          </a:bodyPr>
          <a:lstStyle/>
          <a:p>
            <a:r>
              <a:rPr lang="en-GB" dirty="0">
                <a:hlinkClick r:id="rId2"/>
              </a:rPr>
              <a:t>https://www.youtube.com/watch?v=b26ZeVhezBE</a:t>
            </a:r>
            <a:r>
              <a:rPr lang="en-GB" dirty="0"/>
              <a:t> </a:t>
            </a:r>
          </a:p>
          <a:p>
            <a:r>
              <a:rPr lang="en-GB" dirty="0"/>
              <a:t>Football</a:t>
            </a:r>
          </a:p>
        </p:txBody>
      </p:sp>
      <p:sp>
        <p:nvSpPr>
          <p:cNvPr id="5" name="Rectangle 4">
            <a:extLst>
              <a:ext uri="{FF2B5EF4-FFF2-40B4-BE49-F238E27FC236}">
                <a16:creationId xmlns:a16="http://schemas.microsoft.com/office/drawing/2014/main" id="{D3DC2D5D-D4AF-4F77-A86C-AC7D8C04A957}"/>
              </a:ext>
            </a:extLst>
          </p:cNvPr>
          <p:cNvSpPr/>
          <p:nvPr/>
        </p:nvSpPr>
        <p:spPr>
          <a:xfrm>
            <a:off x="2008056" y="1720334"/>
            <a:ext cx="5003165" cy="646331"/>
          </a:xfrm>
          <a:prstGeom prst="rect">
            <a:avLst/>
          </a:prstGeom>
        </p:spPr>
        <p:txBody>
          <a:bodyPr wrap="none">
            <a:spAutoFit/>
          </a:bodyPr>
          <a:lstStyle/>
          <a:p>
            <a:r>
              <a:rPr lang="en-GB" dirty="0">
                <a:hlinkClick r:id="rId3"/>
              </a:rPr>
              <a:t>https://www.youtube.com/watch?v=43AdWFSXhgs</a:t>
            </a:r>
            <a:endParaRPr lang="en-GB" dirty="0"/>
          </a:p>
          <a:p>
            <a:r>
              <a:rPr lang="en-GB" dirty="0"/>
              <a:t>Rugby</a:t>
            </a:r>
          </a:p>
        </p:txBody>
      </p:sp>
    </p:spTree>
    <p:extLst>
      <p:ext uri="{BB962C8B-B14F-4D97-AF65-F5344CB8AC3E}">
        <p14:creationId xmlns:p14="http://schemas.microsoft.com/office/powerpoint/2010/main" val="2907970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young men playing a game of football&#10;&#10;Description automatically generated">
            <a:extLst>
              <a:ext uri="{FF2B5EF4-FFF2-40B4-BE49-F238E27FC236}">
                <a16:creationId xmlns:a16="http://schemas.microsoft.com/office/drawing/2014/main" id="{A7E039F9-A9AD-4382-A502-748CB64D1E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499" y="115956"/>
            <a:ext cx="4885083" cy="2521333"/>
          </a:xfrm>
          <a:prstGeom prst="rect">
            <a:avLst/>
          </a:prstGeom>
        </p:spPr>
      </p:pic>
      <p:sp>
        <p:nvSpPr>
          <p:cNvPr id="6" name="TextBox 5">
            <a:extLst>
              <a:ext uri="{FF2B5EF4-FFF2-40B4-BE49-F238E27FC236}">
                <a16:creationId xmlns:a16="http://schemas.microsoft.com/office/drawing/2014/main" id="{1EA952A8-970F-4DF4-B268-86D043A5BA82}"/>
              </a:ext>
            </a:extLst>
          </p:cNvPr>
          <p:cNvSpPr txBox="1"/>
          <p:nvPr/>
        </p:nvSpPr>
        <p:spPr>
          <a:xfrm>
            <a:off x="5208104" y="115956"/>
            <a:ext cx="6793397" cy="1446550"/>
          </a:xfrm>
          <a:prstGeom prst="rect">
            <a:avLst/>
          </a:prstGeom>
          <a:noFill/>
        </p:spPr>
        <p:txBody>
          <a:bodyPr wrap="square" rtlCol="0">
            <a:spAutoFit/>
          </a:bodyPr>
          <a:lstStyle/>
          <a:p>
            <a:pPr algn="ctr"/>
            <a:r>
              <a:rPr lang="en-GB" sz="8800" dirty="0">
                <a:latin typeface="Franklin Gothic Book" panose="020B0503020102020204" pitchFamily="34" charset="0"/>
              </a:rPr>
              <a:t>Amateurism</a:t>
            </a:r>
          </a:p>
        </p:txBody>
      </p:sp>
      <p:sp>
        <p:nvSpPr>
          <p:cNvPr id="7" name="TextBox 6">
            <a:extLst>
              <a:ext uri="{FF2B5EF4-FFF2-40B4-BE49-F238E27FC236}">
                <a16:creationId xmlns:a16="http://schemas.microsoft.com/office/drawing/2014/main" id="{AFC229B3-9BF7-4D8A-A776-84DDC762C1D2}"/>
              </a:ext>
            </a:extLst>
          </p:cNvPr>
          <p:cNvSpPr txBox="1"/>
          <p:nvPr/>
        </p:nvSpPr>
        <p:spPr>
          <a:xfrm>
            <a:off x="6162260" y="1310642"/>
            <a:ext cx="4885083" cy="738664"/>
          </a:xfrm>
          <a:prstGeom prst="rect">
            <a:avLst/>
          </a:prstGeom>
          <a:noFill/>
        </p:spPr>
        <p:txBody>
          <a:bodyPr wrap="square" rtlCol="0">
            <a:spAutoFit/>
          </a:bodyPr>
          <a:lstStyle/>
          <a:p>
            <a:pPr algn="ctr"/>
            <a:r>
              <a:rPr lang="en-GB" sz="2400" dirty="0"/>
              <a:t>Positive Impacts of amateurism…</a:t>
            </a:r>
          </a:p>
          <a:p>
            <a:endParaRPr lang="en-GB" dirty="0"/>
          </a:p>
        </p:txBody>
      </p:sp>
      <p:pic>
        <p:nvPicPr>
          <p:cNvPr id="3" name="Graphic 2" descr="Chat">
            <a:extLst>
              <a:ext uri="{FF2B5EF4-FFF2-40B4-BE49-F238E27FC236}">
                <a16:creationId xmlns:a16="http://schemas.microsoft.com/office/drawing/2014/main" id="{57449DE7-B988-4A5B-8267-B14896F7297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501" y="2253454"/>
            <a:ext cx="2524539" cy="2524539"/>
          </a:xfrm>
          <a:prstGeom prst="rect">
            <a:avLst/>
          </a:prstGeom>
        </p:spPr>
      </p:pic>
      <p:sp>
        <p:nvSpPr>
          <p:cNvPr id="4" name="TextBox 3">
            <a:extLst>
              <a:ext uri="{FF2B5EF4-FFF2-40B4-BE49-F238E27FC236}">
                <a16:creationId xmlns:a16="http://schemas.microsoft.com/office/drawing/2014/main" id="{E920AED0-BABF-4255-A0D3-94FF395A3C10}"/>
              </a:ext>
            </a:extLst>
          </p:cNvPr>
          <p:cNvSpPr txBox="1"/>
          <p:nvPr/>
        </p:nvSpPr>
        <p:spPr>
          <a:xfrm>
            <a:off x="2633040" y="2961340"/>
            <a:ext cx="3644347" cy="3416320"/>
          </a:xfrm>
          <a:prstGeom prst="rect">
            <a:avLst/>
          </a:prstGeom>
          <a:noFill/>
        </p:spPr>
        <p:txBody>
          <a:bodyPr wrap="square" rtlCol="0">
            <a:spAutoFit/>
          </a:bodyPr>
          <a:lstStyle/>
          <a:p>
            <a:r>
              <a:rPr lang="en-GB" sz="3600" b="1" dirty="0"/>
              <a:t>Discuss</a:t>
            </a:r>
          </a:p>
          <a:p>
            <a:r>
              <a:rPr lang="en-GB" sz="3600" b="1" dirty="0"/>
              <a:t>What do you think the positive impacts of the gentleman amateur were?</a:t>
            </a:r>
          </a:p>
        </p:txBody>
      </p:sp>
      <p:sp>
        <p:nvSpPr>
          <p:cNvPr id="10" name="TextBox 9">
            <a:extLst>
              <a:ext uri="{FF2B5EF4-FFF2-40B4-BE49-F238E27FC236}">
                <a16:creationId xmlns:a16="http://schemas.microsoft.com/office/drawing/2014/main" id="{1703E67E-966B-4978-A964-A1BB1141C9EF}"/>
              </a:ext>
            </a:extLst>
          </p:cNvPr>
          <p:cNvSpPr txBox="1"/>
          <p:nvPr/>
        </p:nvSpPr>
        <p:spPr>
          <a:xfrm>
            <a:off x="6162260" y="1919816"/>
            <a:ext cx="5424283" cy="4893647"/>
          </a:xfrm>
          <a:prstGeom prst="rect">
            <a:avLst/>
          </a:prstGeom>
          <a:noFill/>
        </p:spPr>
        <p:txBody>
          <a:bodyPr wrap="square" rtlCol="0">
            <a:spAutoFit/>
          </a:bodyPr>
          <a:lstStyle/>
          <a:p>
            <a:r>
              <a:rPr lang="en-GB" sz="2400" dirty="0"/>
              <a:t>. Elite sport was run by and dominated by the upper class and middle classes with a high status.</a:t>
            </a:r>
          </a:p>
          <a:p>
            <a:endParaRPr lang="en-GB" sz="2400" dirty="0"/>
          </a:p>
          <a:p>
            <a:r>
              <a:rPr lang="en-GB" sz="2400" dirty="0"/>
              <a:t>. The code of amateurism – playing to clearly set rules.</a:t>
            </a:r>
          </a:p>
          <a:p>
            <a:endParaRPr lang="en-GB" sz="2400" dirty="0"/>
          </a:p>
          <a:p>
            <a:r>
              <a:rPr lang="en-GB" sz="2400" dirty="0"/>
              <a:t>. Adhered to a code of ethics</a:t>
            </a:r>
          </a:p>
          <a:p>
            <a:r>
              <a:rPr lang="en-GB" sz="2400" dirty="0"/>
              <a:t>. Not the winning – it was the taking part that counted.</a:t>
            </a:r>
          </a:p>
          <a:p>
            <a:endParaRPr lang="en-GB" sz="2400" dirty="0"/>
          </a:p>
          <a:p>
            <a:r>
              <a:rPr lang="en-GB" sz="2400" dirty="0"/>
              <a:t>. The all rounder- competing in a full variety of sports. </a:t>
            </a:r>
          </a:p>
        </p:txBody>
      </p:sp>
    </p:spTree>
    <p:extLst>
      <p:ext uri="{BB962C8B-B14F-4D97-AF65-F5344CB8AC3E}">
        <p14:creationId xmlns:p14="http://schemas.microsoft.com/office/powerpoint/2010/main" val="413535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A952A8-970F-4DF4-B268-86D043A5BA82}"/>
              </a:ext>
            </a:extLst>
          </p:cNvPr>
          <p:cNvSpPr txBox="1"/>
          <p:nvPr/>
        </p:nvSpPr>
        <p:spPr>
          <a:xfrm>
            <a:off x="5208104" y="115956"/>
            <a:ext cx="6793397" cy="1200329"/>
          </a:xfrm>
          <a:prstGeom prst="rect">
            <a:avLst/>
          </a:prstGeom>
          <a:noFill/>
        </p:spPr>
        <p:txBody>
          <a:bodyPr wrap="square" rtlCol="0">
            <a:spAutoFit/>
          </a:bodyPr>
          <a:lstStyle/>
          <a:p>
            <a:pPr algn="ctr"/>
            <a:r>
              <a:rPr lang="en-GB" sz="7200" dirty="0">
                <a:latin typeface="Franklin Gothic Book" panose="020B0503020102020204" pitchFamily="34" charset="0"/>
              </a:rPr>
              <a:t>Professionalism</a:t>
            </a:r>
          </a:p>
        </p:txBody>
      </p:sp>
      <p:sp>
        <p:nvSpPr>
          <p:cNvPr id="7" name="TextBox 6">
            <a:extLst>
              <a:ext uri="{FF2B5EF4-FFF2-40B4-BE49-F238E27FC236}">
                <a16:creationId xmlns:a16="http://schemas.microsoft.com/office/drawing/2014/main" id="{AFC229B3-9BF7-4D8A-A776-84DDC762C1D2}"/>
              </a:ext>
            </a:extLst>
          </p:cNvPr>
          <p:cNvSpPr txBox="1"/>
          <p:nvPr/>
        </p:nvSpPr>
        <p:spPr>
          <a:xfrm>
            <a:off x="7002116" y="1218700"/>
            <a:ext cx="4885083" cy="369332"/>
          </a:xfrm>
          <a:prstGeom prst="rect">
            <a:avLst/>
          </a:prstGeom>
          <a:noFill/>
        </p:spPr>
        <p:txBody>
          <a:bodyPr wrap="square" rtlCol="0">
            <a:spAutoFit/>
          </a:bodyPr>
          <a:lstStyle/>
          <a:p>
            <a:r>
              <a:rPr lang="en-GB" dirty="0"/>
              <a:t>Playing sport for the financial gain…</a:t>
            </a:r>
          </a:p>
        </p:txBody>
      </p:sp>
      <p:sp>
        <p:nvSpPr>
          <p:cNvPr id="8" name="TextBox 7">
            <a:extLst>
              <a:ext uri="{FF2B5EF4-FFF2-40B4-BE49-F238E27FC236}">
                <a16:creationId xmlns:a16="http://schemas.microsoft.com/office/drawing/2014/main" id="{4FC624AA-E694-4442-A507-DCACC874E1A5}"/>
              </a:ext>
            </a:extLst>
          </p:cNvPr>
          <p:cNvSpPr txBox="1"/>
          <p:nvPr/>
        </p:nvSpPr>
        <p:spPr>
          <a:xfrm>
            <a:off x="247649" y="2928730"/>
            <a:ext cx="11696701" cy="2246769"/>
          </a:xfrm>
          <a:prstGeom prst="rect">
            <a:avLst/>
          </a:prstGeom>
          <a:noFill/>
        </p:spPr>
        <p:txBody>
          <a:bodyPr wrap="square" rtlCol="0">
            <a:spAutoFit/>
          </a:bodyPr>
          <a:lstStyle/>
          <a:p>
            <a:r>
              <a:rPr lang="en-GB" sz="2800" b="1" dirty="0"/>
              <a:t>Late 19</a:t>
            </a:r>
            <a:r>
              <a:rPr lang="en-GB" sz="2800" b="1" baseline="30000" dirty="0"/>
              <a:t>th</a:t>
            </a:r>
            <a:r>
              <a:rPr lang="en-GB" sz="2800" b="1" dirty="0"/>
              <a:t> Century  Professionals:</a:t>
            </a:r>
          </a:p>
          <a:p>
            <a:r>
              <a:rPr lang="en-GB" sz="2800" dirty="0"/>
              <a:t>. Had to make money from sport otherwise could not afford to play</a:t>
            </a:r>
          </a:p>
          <a:p>
            <a:r>
              <a:rPr lang="en-GB" sz="2800" dirty="0"/>
              <a:t>. Perceived corruptible as came from working class background</a:t>
            </a:r>
          </a:p>
          <a:p>
            <a:r>
              <a:rPr lang="en-GB" sz="2800" dirty="0"/>
              <a:t>. Paid according to results = winning counted</a:t>
            </a:r>
          </a:p>
          <a:p>
            <a:r>
              <a:rPr lang="en-GB" sz="2800" dirty="0"/>
              <a:t>. Foul play and gamesmanship were used to try to gain an advantage </a:t>
            </a:r>
          </a:p>
        </p:txBody>
      </p:sp>
      <p:pic>
        <p:nvPicPr>
          <p:cNvPr id="3" name="Picture 2" descr="A female football player on a field&#10;&#10;Description automatically generated">
            <a:extLst>
              <a:ext uri="{FF2B5EF4-FFF2-40B4-BE49-F238E27FC236}">
                <a16:creationId xmlns:a16="http://schemas.microsoft.com/office/drawing/2014/main" id="{944E72FD-5249-4E68-9A77-904210739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043" y="53945"/>
            <a:ext cx="3955201" cy="2698843"/>
          </a:xfrm>
          <a:prstGeom prst="rect">
            <a:avLst/>
          </a:prstGeom>
        </p:spPr>
      </p:pic>
    </p:spTree>
    <p:extLst>
      <p:ext uri="{BB962C8B-B14F-4D97-AF65-F5344CB8AC3E}">
        <p14:creationId xmlns:p14="http://schemas.microsoft.com/office/powerpoint/2010/main" val="2827601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A952A8-970F-4DF4-B268-86D043A5BA82}"/>
              </a:ext>
            </a:extLst>
          </p:cNvPr>
          <p:cNvSpPr txBox="1"/>
          <p:nvPr/>
        </p:nvSpPr>
        <p:spPr>
          <a:xfrm>
            <a:off x="5208104" y="115956"/>
            <a:ext cx="6793397" cy="1200329"/>
          </a:xfrm>
          <a:prstGeom prst="rect">
            <a:avLst/>
          </a:prstGeom>
          <a:noFill/>
        </p:spPr>
        <p:txBody>
          <a:bodyPr wrap="square" rtlCol="0">
            <a:spAutoFit/>
          </a:bodyPr>
          <a:lstStyle/>
          <a:p>
            <a:pPr algn="ctr"/>
            <a:r>
              <a:rPr lang="en-GB" sz="7200" dirty="0">
                <a:latin typeface="Franklin Gothic Book" panose="020B0503020102020204" pitchFamily="34" charset="0"/>
              </a:rPr>
              <a:t>Professionalism</a:t>
            </a:r>
          </a:p>
        </p:txBody>
      </p:sp>
      <p:sp>
        <p:nvSpPr>
          <p:cNvPr id="7" name="TextBox 6">
            <a:extLst>
              <a:ext uri="{FF2B5EF4-FFF2-40B4-BE49-F238E27FC236}">
                <a16:creationId xmlns:a16="http://schemas.microsoft.com/office/drawing/2014/main" id="{AFC229B3-9BF7-4D8A-A776-84DDC762C1D2}"/>
              </a:ext>
            </a:extLst>
          </p:cNvPr>
          <p:cNvSpPr txBox="1"/>
          <p:nvPr/>
        </p:nvSpPr>
        <p:spPr>
          <a:xfrm>
            <a:off x="6277387" y="1201671"/>
            <a:ext cx="4885083" cy="646331"/>
          </a:xfrm>
          <a:prstGeom prst="rect">
            <a:avLst/>
          </a:prstGeom>
          <a:noFill/>
        </p:spPr>
        <p:txBody>
          <a:bodyPr wrap="square" rtlCol="0">
            <a:spAutoFit/>
          </a:bodyPr>
          <a:lstStyle/>
          <a:p>
            <a:pPr algn="ctr"/>
            <a:r>
              <a:rPr lang="en-GB" dirty="0"/>
              <a:t>Positive impacts of nineteenth century professionalism…</a:t>
            </a:r>
          </a:p>
        </p:txBody>
      </p:sp>
      <p:pic>
        <p:nvPicPr>
          <p:cNvPr id="3" name="Picture 2" descr="A female football player on a field&#10;&#10;Description automatically generated">
            <a:extLst>
              <a:ext uri="{FF2B5EF4-FFF2-40B4-BE49-F238E27FC236}">
                <a16:creationId xmlns:a16="http://schemas.microsoft.com/office/drawing/2014/main" id="{944E72FD-5249-4E68-9A77-904210739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043" y="53945"/>
            <a:ext cx="3955201" cy="2698843"/>
          </a:xfrm>
          <a:prstGeom prst="rect">
            <a:avLst/>
          </a:prstGeom>
        </p:spPr>
      </p:pic>
      <p:pic>
        <p:nvPicPr>
          <p:cNvPr id="9" name="Graphic 8" descr="Chat">
            <a:extLst>
              <a:ext uri="{FF2B5EF4-FFF2-40B4-BE49-F238E27FC236}">
                <a16:creationId xmlns:a16="http://schemas.microsoft.com/office/drawing/2014/main" id="{EB8B8DF4-C038-44C6-A071-681335FA492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501" y="2253454"/>
            <a:ext cx="2524539" cy="2524539"/>
          </a:xfrm>
          <a:prstGeom prst="rect">
            <a:avLst/>
          </a:prstGeom>
        </p:spPr>
      </p:pic>
      <p:sp>
        <p:nvSpPr>
          <p:cNvPr id="10" name="TextBox 9">
            <a:extLst>
              <a:ext uri="{FF2B5EF4-FFF2-40B4-BE49-F238E27FC236}">
                <a16:creationId xmlns:a16="http://schemas.microsoft.com/office/drawing/2014/main" id="{8C52478A-6DC5-43FD-B2AF-159D25EC4134}"/>
              </a:ext>
            </a:extLst>
          </p:cNvPr>
          <p:cNvSpPr txBox="1"/>
          <p:nvPr/>
        </p:nvSpPr>
        <p:spPr>
          <a:xfrm>
            <a:off x="2633040" y="2961340"/>
            <a:ext cx="3644347" cy="3416320"/>
          </a:xfrm>
          <a:prstGeom prst="rect">
            <a:avLst/>
          </a:prstGeom>
          <a:noFill/>
        </p:spPr>
        <p:txBody>
          <a:bodyPr wrap="square" rtlCol="0">
            <a:spAutoFit/>
          </a:bodyPr>
          <a:lstStyle/>
          <a:p>
            <a:r>
              <a:rPr lang="en-GB" sz="3600" b="1" dirty="0"/>
              <a:t>Discuss</a:t>
            </a:r>
          </a:p>
          <a:p>
            <a:r>
              <a:rPr lang="en-GB" sz="3600" b="1" dirty="0"/>
              <a:t>What do you think the positive impacts of the gentleman amateur were?</a:t>
            </a:r>
          </a:p>
        </p:txBody>
      </p:sp>
      <p:sp>
        <p:nvSpPr>
          <p:cNvPr id="11" name="TextBox 10">
            <a:extLst>
              <a:ext uri="{FF2B5EF4-FFF2-40B4-BE49-F238E27FC236}">
                <a16:creationId xmlns:a16="http://schemas.microsoft.com/office/drawing/2014/main" id="{CE76291E-EC30-497D-A721-7ADDE00179AF}"/>
              </a:ext>
            </a:extLst>
          </p:cNvPr>
          <p:cNvSpPr txBox="1"/>
          <p:nvPr/>
        </p:nvSpPr>
        <p:spPr>
          <a:xfrm>
            <a:off x="6374295" y="2502912"/>
            <a:ext cx="5424283" cy="3416320"/>
          </a:xfrm>
          <a:prstGeom prst="rect">
            <a:avLst/>
          </a:prstGeom>
          <a:noFill/>
        </p:spPr>
        <p:txBody>
          <a:bodyPr wrap="square" rtlCol="0">
            <a:spAutoFit/>
          </a:bodyPr>
          <a:lstStyle/>
          <a:p>
            <a:r>
              <a:rPr lang="en-GB" sz="2400" dirty="0"/>
              <a:t>. Broken time payments emerged – working class could play and be payed to play.</a:t>
            </a:r>
          </a:p>
          <a:p>
            <a:r>
              <a:rPr lang="en-GB" sz="2400" dirty="0"/>
              <a:t>. Standards of performance increased – due to winning being so important.</a:t>
            </a:r>
          </a:p>
          <a:p>
            <a:r>
              <a:rPr lang="en-GB" sz="2400" dirty="0"/>
              <a:t>. Working class could earn more money playing sport than working in the factories.</a:t>
            </a:r>
          </a:p>
          <a:p>
            <a:r>
              <a:rPr lang="en-GB" sz="2400" dirty="0"/>
              <a:t>. Playing sport for money = social mobility.</a:t>
            </a:r>
          </a:p>
        </p:txBody>
      </p:sp>
    </p:spTree>
    <p:extLst>
      <p:ext uri="{BB962C8B-B14F-4D97-AF65-F5344CB8AC3E}">
        <p14:creationId xmlns:p14="http://schemas.microsoft.com/office/powerpoint/2010/main" val="62305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34C597-E35E-478A-985B-00B6336B8304}"/>
              </a:ext>
            </a:extLst>
          </p:cNvPr>
          <p:cNvSpPr txBox="1"/>
          <p:nvPr/>
        </p:nvSpPr>
        <p:spPr>
          <a:xfrm>
            <a:off x="1470991" y="563218"/>
            <a:ext cx="9448800" cy="2308324"/>
          </a:xfrm>
          <a:prstGeom prst="rect">
            <a:avLst/>
          </a:prstGeom>
          <a:noFill/>
        </p:spPr>
        <p:txBody>
          <a:bodyPr wrap="square" rtlCol="0">
            <a:spAutoFit/>
          </a:bodyPr>
          <a:lstStyle/>
          <a:p>
            <a:pPr algn="ctr"/>
            <a:r>
              <a:rPr lang="en-GB" sz="4800" dirty="0"/>
              <a:t>Modern Day </a:t>
            </a:r>
          </a:p>
          <a:p>
            <a:pPr algn="ctr"/>
            <a:r>
              <a:rPr lang="en-GB" sz="4800" dirty="0"/>
              <a:t>20</a:t>
            </a:r>
            <a:r>
              <a:rPr lang="en-GB" sz="4800" baseline="30000" dirty="0"/>
              <a:t>th</a:t>
            </a:r>
            <a:r>
              <a:rPr lang="en-GB" sz="4800" dirty="0"/>
              <a:t> – 21</a:t>
            </a:r>
            <a:r>
              <a:rPr lang="en-GB" sz="4800" baseline="30000" dirty="0"/>
              <a:t>st</a:t>
            </a:r>
            <a:r>
              <a:rPr lang="en-GB" sz="4800" dirty="0"/>
              <a:t> Century </a:t>
            </a:r>
          </a:p>
          <a:p>
            <a:pPr algn="ctr"/>
            <a:r>
              <a:rPr lang="en-GB" sz="4800" dirty="0"/>
              <a:t>Amateurism and Professionalism</a:t>
            </a:r>
          </a:p>
        </p:txBody>
      </p:sp>
      <p:sp>
        <p:nvSpPr>
          <p:cNvPr id="3" name="TextBox 2">
            <a:extLst>
              <a:ext uri="{FF2B5EF4-FFF2-40B4-BE49-F238E27FC236}">
                <a16:creationId xmlns:a16="http://schemas.microsoft.com/office/drawing/2014/main" id="{BC6E553C-2371-4FD6-A739-B3C827659736}"/>
              </a:ext>
            </a:extLst>
          </p:cNvPr>
          <p:cNvSpPr txBox="1"/>
          <p:nvPr/>
        </p:nvSpPr>
        <p:spPr>
          <a:xfrm>
            <a:off x="834887" y="3763618"/>
            <a:ext cx="10522225" cy="1815882"/>
          </a:xfrm>
          <a:prstGeom prst="rect">
            <a:avLst/>
          </a:prstGeom>
          <a:solidFill>
            <a:schemeClr val="accent1">
              <a:lumMod val="60000"/>
              <a:lumOff val="40000"/>
            </a:schemeClr>
          </a:solidFill>
        </p:spPr>
        <p:txBody>
          <a:bodyPr wrap="square" rtlCol="0">
            <a:spAutoFit/>
          </a:bodyPr>
          <a:lstStyle/>
          <a:p>
            <a:r>
              <a:rPr lang="en-GB" sz="2800" dirty="0"/>
              <a:t>Task:</a:t>
            </a:r>
          </a:p>
          <a:p>
            <a:r>
              <a:rPr lang="en-GB" sz="2800" dirty="0"/>
              <a:t>Brain storm – using only 1 colour, what you think modern day amateurism/professionalism looks like.</a:t>
            </a:r>
          </a:p>
          <a:p>
            <a:r>
              <a:rPr lang="en-GB" sz="2800" dirty="0"/>
              <a:t>You need to have at least 5 different points.</a:t>
            </a:r>
          </a:p>
        </p:txBody>
      </p:sp>
    </p:spTree>
    <p:extLst>
      <p:ext uri="{BB962C8B-B14F-4D97-AF65-F5344CB8AC3E}">
        <p14:creationId xmlns:p14="http://schemas.microsoft.com/office/powerpoint/2010/main" val="267499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CB81EC4-81A0-4956-80A2-2661B7371BE6}"/>
              </a:ext>
            </a:extLst>
          </p:cNvPr>
          <p:cNvSpPr txBox="1"/>
          <p:nvPr/>
        </p:nvSpPr>
        <p:spPr>
          <a:xfrm>
            <a:off x="3213652" y="2736502"/>
            <a:ext cx="5764695" cy="1384995"/>
          </a:xfrm>
          <a:prstGeom prst="rect">
            <a:avLst/>
          </a:prstGeom>
          <a:solidFill>
            <a:schemeClr val="accent1">
              <a:lumMod val="60000"/>
              <a:lumOff val="40000"/>
            </a:schemeClr>
          </a:solidFill>
        </p:spPr>
        <p:txBody>
          <a:bodyPr wrap="square" rtlCol="0">
            <a:spAutoFit/>
          </a:bodyPr>
          <a:lstStyle/>
          <a:p>
            <a:pPr algn="ctr"/>
            <a:r>
              <a:rPr lang="en-GB" sz="2800" dirty="0"/>
              <a:t>Modern Day </a:t>
            </a:r>
          </a:p>
          <a:p>
            <a:pPr algn="ctr"/>
            <a:r>
              <a:rPr lang="en-GB" sz="2800" dirty="0"/>
              <a:t>20</a:t>
            </a:r>
            <a:r>
              <a:rPr lang="en-GB" sz="2800" baseline="30000" dirty="0"/>
              <a:t>th</a:t>
            </a:r>
            <a:r>
              <a:rPr lang="en-GB" sz="2800" dirty="0"/>
              <a:t> – 21</a:t>
            </a:r>
            <a:r>
              <a:rPr lang="en-GB" sz="2800" baseline="30000" dirty="0"/>
              <a:t>st</a:t>
            </a:r>
            <a:r>
              <a:rPr lang="en-GB" sz="2800" dirty="0"/>
              <a:t> Century </a:t>
            </a:r>
          </a:p>
          <a:p>
            <a:pPr algn="ctr"/>
            <a:r>
              <a:rPr lang="en-GB" sz="2800" dirty="0"/>
              <a:t>Amateurism and Professionalism</a:t>
            </a:r>
          </a:p>
        </p:txBody>
      </p:sp>
      <p:cxnSp>
        <p:nvCxnSpPr>
          <p:cNvPr id="6" name="Straight Arrow Connector 5">
            <a:extLst>
              <a:ext uri="{FF2B5EF4-FFF2-40B4-BE49-F238E27FC236}">
                <a16:creationId xmlns:a16="http://schemas.microsoft.com/office/drawing/2014/main" id="{F2A10833-2134-42AF-8B70-52077EDC66A5}"/>
              </a:ext>
            </a:extLst>
          </p:cNvPr>
          <p:cNvCxnSpPr/>
          <p:nvPr/>
        </p:nvCxnSpPr>
        <p:spPr>
          <a:xfrm flipH="1" flipV="1">
            <a:off x="2478157" y="1563757"/>
            <a:ext cx="1152939" cy="117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A49B1378-EFAB-4ADD-BF5D-3AEAAAFDB188}"/>
              </a:ext>
            </a:extLst>
          </p:cNvPr>
          <p:cNvCxnSpPr>
            <a:cxnSpLocks/>
          </p:cNvCxnSpPr>
          <p:nvPr/>
        </p:nvCxnSpPr>
        <p:spPr>
          <a:xfrm flipV="1">
            <a:off x="7248939" y="1563757"/>
            <a:ext cx="887896" cy="11727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6434CCAA-4DDD-42B5-A9D6-8A61F8CF1F6E}"/>
              </a:ext>
            </a:extLst>
          </p:cNvPr>
          <p:cNvCxnSpPr>
            <a:cxnSpLocks/>
          </p:cNvCxnSpPr>
          <p:nvPr/>
        </p:nvCxnSpPr>
        <p:spPr>
          <a:xfrm flipV="1">
            <a:off x="8978347" y="2362379"/>
            <a:ext cx="887896" cy="11727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4D77CC5-504E-4788-8C8A-CB522D825E59}"/>
              </a:ext>
            </a:extLst>
          </p:cNvPr>
          <p:cNvCxnSpPr>
            <a:cxnSpLocks/>
          </p:cNvCxnSpPr>
          <p:nvPr/>
        </p:nvCxnSpPr>
        <p:spPr>
          <a:xfrm flipH="1">
            <a:off x="2054087" y="4015372"/>
            <a:ext cx="1159565" cy="6096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DA88FE76-A56C-413A-AD43-95E33A79E512}"/>
              </a:ext>
            </a:extLst>
          </p:cNvPr>
          <p:cNvCxnSpPr>
            <a:cxnSpLocks/>
          </p:cNvCxnSpPr>
          <p:nvPr/>
        </p:nvCxnSpPr>
        <p:spPr>
          <a:xfrm>
            <a:off x="6096000" y="4121497"/>
            <a:ext cx="92765" cy="117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F83409A-466F-4AB2-8E24-D71CDA6645C0}"/>
              </a:ext>
            </a:extLst>
          </p:cNvPr>
          <p:cNvSpPr txBox="1"/>
          <p:nvPr/>
        </p:nvSpPr>
        <p:spPr>
          <a:xfrm>
            <a:off x="1239078" y="887895"/>
            <a:ext cx="3041374" cy="646331"/>
          </a:xfrm>
          <a:prstGeom prst="rect">
            <a:avLst/>
          </a:prstGeom>
          <a:noFill/>
        </p:spPr>
        <p:txBody>
          <a:bodyPr wrap="square" rtlCol="0">
            <a:spAutoFit/>
          </a:bodyPr>
          <a:lstStyle/>
          <a:p>
            <a:r>
              <a:rPr lang="en-GB" dirty="0"/>
              <a:t>Amateurs of lower status to professionals</a:t>
            </a:r>
          </a:p>
        </p:txBody>
      </p:sp>
      <p:sp>
        <p:nvSpPr>
          <p:cNvPr id="15" name="TextBox 14">
            <a:extLst>
              <a:ext uri="{FF2B5EF4-FFF2-40B4-BE49-F238E27FC236}">
                <a16:creationId xmlns:a16="http://schemas.microsoft.com/office/drawing/2014/main" id="{9F4A3CD5-D1DC-4D31-BF1C-5E1D23B1BF2C}"/>
              </a:ext>
            </a:extLst>
          </p:cNvPr>
          <p:cNvSpPr txBox="1"/>
          <p:nvPr/>
        </p:nvSpPr>
        <p:spPr>
          <a:xfrm>
            <a:off x="6824869" y="765135"/>
            <a:ext cx="3041374" cy="923330"/>
          </a:xfrm>
          <a:prstGeom prst="rect">
            <a:avLst/>
          </a:prstGeom>
          <a:noFill/>
        </p:spPr>
        <p:txBody>
          <a:bodyPr wrap="square" rtlCol="0">
            <a:spAutoFit/>
          </a:bodyPr>
          <a:lstStyle/>
          <a:p>
            <a:r>
              <a:rPr lang="en-GB" dirty="0"/>
              <a:t>Some high level performers are still not professionals (gymnasts)</a:t>
            </a:r>
          </a:p>
        </p:txBody>
      </p:sp>
      <p:sp>
        <p:nvSpPr>
          <p:cNvPr id="16" name="TextBox 15">
            <a:extLst>
              <a:ext uri="{FF2B5EF4-FFF2-40B4-BE49-F238E27FC236}">
                <a16:creationId xmlns:a16="http://schemas.microsoft.com/office/drawing/2014/main" id="{A8DEF848-04F1-40FF-B723-95DCA1854478}"/>
              </a:ext>
            </a:extLst>
          </p:cNvPr>
          <p:cNvSpPr txBox="1"/>
          <p:nvPr/>
        </p:nvSpPr>
        <p:spPr>
          <a:xfrm>
            <a:off x="5380381" y="5294242"/>
            <a:ext cx="3041374" cy="646331"/>
          </a:xfrm>
          <a:prstGeom prst="rect">
            <a:avLst/>
          </a:prstGeom>
          <a:noFill/>
        </p:spPr>
        <p:txBody>
          <a:bodyPr wrap="square" rtlCol="0">
            <a:spAutoFit/>
          </a:bodyPr>
          <a:lstStyle/>
          <a:p>
            <a:r>
              <a:rPr lang="en-GB" dirty="0"/>
              <a:t>Blurring of amateur and professional distinctions</a:t>
            </a:r>
          </a:p>
        </p:txBody>
      </p:sp>
      <p:sp>
        <p:nvSpPr>
          <p:cNvPr id="17" name="TextBox 16">
            <a:extLst>
              <a:ext uri="{FF2B5EF4-FFF2-40B4-BE49-F238E27FC236}">
                <a16:creationId xmlns:a16="http://schemas.microsoft.com/office/drawing/2014/main" id="{92669C7A-5821-4BA0-993F-0EDD3B7B50E1}"/>
              </a:ext>
            </a:extLst>
          </p:cNvPr>
          <p:cNvSpPr txBox="1"/>
          <p:nvPr/>
        </p:nvSpPr>
        <p:spPr>
          <a:xfrm>
            <a:off x="897833" y="4677442"/>
            <a:ext cx="3041374" cy="646331"/>
          </a:xfrm>
          <a:prstGeom prst="rect">
            <a:avLst/>
          </a:prstGeom>
          <a:noFill/>
        </p:spPr>
        <p:txBody>
          <a:bodyPr wrap="square" rtlCol="0">
            <a:spAutoFit/>
          </a:bodyPr>
          <a:lstStyle/>
          <a:p>
            <a:r>
              <a:rPr lang="en-GB" dirty="0"/>
              <a:t>Some amateurs receive funding (UK Sport)</a:t>
            </a:r>
          </a:p>
        </p:txBody>
      </p:sp>
      <p:sp>
        <p:nvSpPr>
          <p:cNvPr id="18" name="TextBox 17">
            <a:extLst>
              <a:ext uri="{FF2B5EF4-FFF2-40B4-BE49-F238E27FC236}">
                <a16:creationId xmlns:a16="http://schemas.microsoft.com/office/drawing/2014/main" id="{70709AF4-8A86-4A22-92B1-4ED224D514C2}"/>
              </a:ext>
            </a:extLst>
          </p:cNvPr>
          <p:cNvSpPr txBox="1"/>
          <p:nvPr/>
        </p:nvSpPr>
        <p:spPr>
          <a:xfrm>
            <a:off x="9369286" y="1412545"/>
            <a:ext cx="3041374" cy="923330"/>
          </a:xfrm>
          <a:prstGeom prst="rect">
            <a:avLst/>
          </a:prstGeom>
          <a:noFill/>
        </p:spPr>
        <p:txBody>
          <a:bodyPr wrap="square" rtlCol="0">
            <a:spAutoFit/>
          </a:bodyPr>
          <a:lstStyle/>
          <a:p>
            <a:r>
              <a:rPr lang="en-GB" dirty="0"/>
              <a:t>Anyone can become professional, no class distinction</a:t>
            </a:r>
          </a:p>
        </p:txBody>
      </p:sp>
      <p:sp>
        <p:nvSpPr>
          <p:cNvPr id="19" name="TextBox 18">
            <a:extLst>
              <a:ext uri="{FF2B5EF4-FFF2-40B4-BE49-F238E27FC236}">
                <a16:creationId xmlns:a16="http://schemas.microsoft.com/office/drawing/2014/main" id="{63B65786-7F80-4EED-9C52-B58C884A69AC}"/>
              </a:ext>
            </a:extLst>
          </p:cNvPr>
          <p:cNvSpPr txBox="1"/>
          <p:nvPr/>
        </p:nvSpPr>
        <p:spPr>
          <a:xfrm>
            <a:off x="377688" y="2414310"/>
            <a:ext cx="3041374" cy="923330"/>
          </a:xfrm>
          <a:prstGeom prst="rect">
            <a:avLst/>
          </a:prstGeom>
          <a:noFill/>
        </p:spPr>
        <p:txBody>
          <a:bodyPr wrap="square" rtlCol="0">
            <a:spAutoFit/>
          </a:bodyPr>
          <a:lstStyle/>
          <a:p>
            <a:r>
              <a:rPr lang="en-GB" dirty="0"/>
              <a:t>Professionals have more time to train = higher standards of performance</a:t>
            </a:r>
          </a:p>
        </p:txBody>
      </p:sp>
      <p:sp>
        <p:nvSpPr>
          <p:cNvPr id="20" name="TextBox 19">
            <a:extLst>
              <a:ext uri="{FF2B5EF4-FFF2-40B4-BE49-F238E27FC236}">
                <a16:creationId xmlns:a16="http://schemas.microsoft.com/office/drawing/2014/main" id="{2A53FB10-4CD3-446D-A418-4E46F8E52090}"/>
              </a:ext>
            </a:extLst>
          </p:cNvPr>
          <p:cNvSpPr txBox="1"/>
          <p:nvPr/>
        </p:nvSpPr>
        <p:spPr>
          <a:xfrm>
            <a:off x="8769626" y="4552843"/>
            <a:ext cx="3041374" cy="1200329"/>
          </a:xfrm>
          <a:prstGeom prst="rect">
            <a:avLst/>
          </a:prstGeom>
          <a:noFill/>
        </p:spPr>
        <p:txBody>
          <a:bodyPr wrap="square" rtlCol="0">
            <a:spAutoFit/>
          </a:bodyPr>
          <a:lstStyle/>
          <a:p>
            <a:r>
              <a:rPr lang="en-GB" dirty="0"/>
              <a:t>High rewards for professionals through media and sponsorship (high profile sports)</a:t>
            </a:r>
          </a:p>
        </p:txBody>
      </p:sp>
      <p:sp>
        <p:nvSpPr>
          <p:cNvPr id="21" name="TextBox 20">
            <a:extLst>
              <a:ext uri="{FF2B5EF4-FFF2-40B4-BE49-F238E27FC236}">
                <a16:creationId xmlns:a16="http://schemas.microsoft.com/office/drawing/2014/main" id="{4B6E3541-F7E5-45D0-A850-E0B41EE27AB8}"/>
              </a:ext>
            </a:extLst>
          </p:cNvPr>
          <p:cNvSpPr txBox="1"/>
          <p:nvPr/>
        </p:nvSpPr>
        <p:spPr>
          <a:xfrm>
            <a:off x="3707295" y="1511880"/>
            <a:ext cx="3041374" cy="646331"/>
          </a:xfrm>
          <a:prstGeom prst="rect">
            <a:avLst/>
          </a:prstGeom>
          <a:noFill/>
        </p:spPr>
        <p:txBody>
          <a:bodyPr wrap="square" rtlCol="0">
            <a:spAutoFit/>
          </a:bodyPr>
          <a:lstStyle/>
          <a:p>
            <a:r>
              <a:rPr lang="en-GB" dirty="0"/>
              <a:t>Professionals = celebrity status in high profile sports</a:t>
            </a:r>
          </a:p>
        </p:txBody>
      </p:sp>
      <p:sp>
        <p:nvSpPr>
          <p:cNvPr id="22" name="TextBox 21">
            <a:extLst>
              <a:ext uri="{FF2B5EF4-FFF2-40B4-BE49-F238E27FC236}">
                <a16:creationId xmlns:a16="http://schemas.microsoft.com/office/drawing/2014/main" id="{7C0F2477-6DEC-4A7E-AA4D-5E490054F64F}"/>
              </a:ext>
            </a:extLst>
          </p:cNvPr>
          <p:cNvSpPr txBox="1"/>
          <p:nvPr/>
        </p:nvSpPr>
        <p:spPr>
          <a:xfrm>
            <a:off x="2262809" y="5918858"/>
            <a:ext cx="3041374" cy="646331"/>
          </a:xfrm>
          <a:prstGeom prst="rect">
            <a:avLst/>
          </a:prstGeom>
          <a:noFill/>
        </p:spPr>
        <p:txBody>
          <a:bodyPr wrap="square" rtlCol="0">
            <a:spAutoFit/>
          </a:bodyPr>
          <a:lstStyle/>
          <a:p>
            <a:r>
              <a:rPr lang="en-GB" dirty="0"/>
              <a:t>Professionals have become positive role models</a:t>
            </a:r>
          </a:p>
        </p:txBody>
      </p:sp>
      <p:cxnSp>
        <p:nvCxnSpPr>
          <p:cNvPr id="24" name="Straight Arrow Connector 23">
            <a:extLst>
              <a:ext uri="{FF2B5EF4-FFF2-40B4-BE49-F238E27FC236}">
                <a16:creationId xmlns:a16="http://schemas.microsoft.com/office/drawing/2014/main" id="{23879B84-0374-4A58-BF00-78B3315DB2B4}"/>
              </a:ext>
            </a:extLst>
          </p:cNvPr>
          <p:cNvCxnSpPr>
            <a:cxnSpLocks/>
            <a:endCxn id="22" idx="0"/>
          </p:cNvCxnSpPr>
          <p:nvPr/>
        </p:nvCxnSpPr>
        <p:spPr>
          <a:xfrm flipH="1">
            <a:off x="3783496" y="4113415"/>
            <a:ext cx="761998" cy="18054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374BFC13-6558-479B-A976-F635E47FFAB9}"/>
              </a:ext>
            </a:extLst>
          </p:cNvPr>
          <p:cNvCxnSpPr>
            <a:cxnSpLocks/>
          </p:cNvCxnSpPr>
          <p:nvPr/>
        </p:nvCxnSpPr>
        <p:spPr>
          <a:xfrm flipV="1">
            <a:off x="4545494" y="2210644"/>
            <a:ext cx="245167" cy="6653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Flowchart: Process 28">
            <a:extLst>
              <a:ext uri="{FF2B5EF4-FFF2-40B4-BE49-F238E27FC236}">
                <a16:creationId xmlns:a16="http://schemas.microsoft.com/office/drawing/2014/main" id="{33B1D39A-30F3-4C19-974C-E56F464AEA3B}"/>
              </a:ext>
            </a:extLst>
          </p:cNvPr>
          <p:cNvSpPr/>
          <p:nvPr/>
        </p:nvSpPr>
        <p:spPr>
          <a:xfrm>
            <a:off x="2928729" y="4260970"/>
            <a:ext cx="6195395" cy="245723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a different coloured pen.</a:t>
            </a:r>
          </a:p>
          <a:p>
            <a:pPr algn="ctr"/>
            <a:r>
              <a:rPr lang="en-GB" dirty="0"/>
              <a:t>Write the contrast/difference of amateurism/professionalism in the 19</a:t>
            </a:r>
            <a:r>
              <a:rPr lang="en-GB" baseline="30000" dirty="0"/>
              <a:t>th</a:t>
            </a:r>
            <a:r>
              <a:rPr lang="en-GB" dirty="0"/>
              <a:t> Century.</a:t>
            </a:r>
          </a:p>
          <a:p>
            <a:pPr algn="ctr"/>
            <a:endParaRPr lang="en-GB" dirty="0"/>
          </a:p>
          <a:p>
            <a:pPr algn="ctr"/>
            <a:r>
              <a:rPr lang="en-GB" dirty="0"/>
              <a:t>E.G – Anyone can become professional</a:t>
            </a:r>
          </a:p>
          <a:p>
            <a:pPr algn="ctr"/>
            <a:r>
              <a:rPr lang="en-GB" dirty="0">
                <a:solidFill>
                  <a:srgbClr val="FFC000"/>
                </a:solidFill>
              </a:rPr>
              <a:t>Only the working classes were professional</a:t>
            </a:r>
          </a:p>
        </p:txBody>
      </p:sp>
    </p:spTree>
    <p:extLst>
      <p:ext uri="{BB962C8B-B14F-4D97-AF65-F5344CB8AC3E}">
        <p14:creationId xmlns:p14="http://schemas.microsoft.com/office/powerpoint/2010/main" val="107151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820D25-A4D1-408E-B77E-4B54B124FF22}"/>
              </a:ext>
            </a:extLst>
          </p:cNvPr>
          <p:cNvSpPr txBox="1"/>
          <p:nvPr/>
        </p:nvSpPr>
        <p:spPr>
          <a:xfrm>
            <a:off x="609600" y="308666"/>
            <a:ext cx="7195930" cy="1323439"/>
          </a:xfrm>
          <a:prstGeom prst="rect">
            <a:avLst/>
          </a:prstGeom>
          <a:noFill/>
        </p:spPr>
        <p:txBody>
          <a:bodyPr wrap="square" rtlCol="0">
            <a:spAutoFit/>
          </a:bodyPr>
          <a:lstStyle/>
          <a:p>
            <a:r>
              <a:rPr lang="en-GB" sz="4000" b="1" u="sng" dirty="0"/>
              <a:t>Exam Application</a:t>
            </a:r>
          </a:p>
          <a:p>
            <a:endParaRPr lang="en-GB" sz="4000" b="1" u="sng" dirty="0"/>
          </a:p>
        </p:txBody>
      </p:sp>
      <p:sp>
        <p:nvSpPr>
          <p:cNvPr id="5" name="TextBox 4">
            <a:extLst>
              <a:ext uri="{FF2B5EF4-FFF2-40B4-BE49-F238E27FC236}">
                <a16:creationId xmlns:a16="http://schemas.microsoft.com/office/drawing/2014/main" id="{E5F5E279-4205-4D63-A24C-9B6032EE1F11}"/>
              </a:ext>
            </a:extLst>
          </p:cNvPr>
          <p:cNvSpPr txBox="1"/>
          <p:nvPr/>
        </p:nvSpPr>
        <p:spPr>
          <a:xfrm>
            <a:off x="609600" y="1258957"/>
            <a:ext cx="10774017" cy="4647426"/>
          </a:xfrm>
          <a:prstGeom prst="rect">
            <a:avLst/>
          </a:prstGeom>
          <a:noFill/>
        </p:spPr>
        <p:txBody>
          <a:bodyPr wrap="square" rtlCol="0">
            <a:spAutoFit/>
          </a:bodyPr>
          <a:lstStyle/>
          <a:p>
            <a:r>
              <a:rPr lang="en-GB" dirty="0"/>
              <a:t>Answer Q7 on your Practice Questions Sheet.</a:t>
            </a:r>
          </a:p>
          <a:p>
            <a:endParaRPr lang="en-GB" dirty="0"/>
          </a:p>
          <a:p>
            <a:r>
              <a:rPr lang="en-GB" dirty="0"/>
              <a:t>You do not need to write out the questions.</a:t>
            </a:r>
          </a:p>
          <a:p>
            <a:endParaRPr lang="en-GB" dirty="0"/>
          </a:p>
          <a:p>
            <a:r>
              <a:rPr lang="en-GB" sz="2800" dirty="0"/>
              <a:t>. Elite sport was for upper class</a:t>
            </a:r>
          </a:p>
          <a:p>
            <a:r>
              <a:rPr lang="en-GB" sz="2800" dirty="0"/>
              <a:t>. Expense to participate meant limited opportunities for the working classes</a:t>
            </a:r>
          </a:p>
          <a:p>
            <a:r>
              <a:rPr lang="en-GB" sz="2800" dirty="0"/>
              <a:t>. Lots of time was needed to participate – limited for working classes</a:t>
            </a:r>
          </a:p>
          <a:p>
            <a:r>
              <a:rPr lang="en-GB" sz="2800" dirty="0"/>
              <a:t>. Limited public provision</a:t>
            </a:r>
          </a:p>
          <a:p>
            <a:r>
              <a:rPr lang="en-GB" sz="2800" dirty="0"/>
              <a:t>. Upper/middle class controlled NGB’s</a:t>
            </a:r>
          </a:p>
          <a:p>
            <a:r>
              <a:rPr lang="en-GB" sz="2800" dirty="0"/>
              <a:t>. Upper/middle classes selected teams/restricted access to clubs</a:t>
            </a:r>
          </a:p>
          <a:p>
            <a:r>
              <a:rPr lang="en-GB" sz="2800" dirty="0"/>
              <a:t>. Less equality of opportunity in society in general</a:t>
            </a:r>
          </a:p>
        </p:txBody>
      </p:sp>
      <p:sp>
        <p:nvSpPr>
          <p:cNvPr id="6" name="TextBox 5">
            <a:extLst>
              <a:ext uri="{FF2B5EF4-FFF2-40B4-BE49-F238E27FC236}">
                <a16:creationId xmlns:a16="http://schemas.microsoft.com/office/drawing/2014/main" id="{4FBA3518-0082-41E5-99BB-6E2852EFF7B2}"/>
              </a:ext>
            </a:extLst>
          </p:cNvPr>
          <p:cNvSpPr txBox="1"/>
          <p:nvPr/>
        </p:nvSpPr>
        <p:spPr>
          <a:xfrm>
            <a:off x="384313" y="6029739"/>
            <a:ext cx="10999304" cy="461665"/>
          </a:xfrm>
          <a:prstGeom prst="rect">
            <a:avLst/>
          </a:prstGeom>
          <a:solidFill>
            <a:srgbClr val="FF0000"/>
          </a:solidFill>
        </p:spPr>
        <p:txBody>
          <a:bodyPr wrap="square" rtlCol="0">
            <a:spAutoFit/>
          </a:bodyPr>
          <a:lstStyle/>
          <a:p>
            <a:pPr algn="ctr"/>
            <a:r>
              <a:rPr lang="en-GB" sz="2400" dirty="0"/>
              <a:t>EXT – Take 2 of these AO1 points and extend them into an AO1 and AO2 point. </a:t>
            </a:r>
          </a:p>
        </p:txBody>
      </p:sp>
    </p:spTree>
    <p:extLst>
      <p:ext uri="{BB962C8B-B14F-4D97-AF65-F5344CB8AC3E}">
        <p14:creationId xmlns:p14="http://schemas.microsoft.com/office/powerpoint/2010/main" val="1422239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2A10-DD70-4E21-B2CD-30D73984B799}"/>
              </a:ext>
            </a:extLst>
          </p:cNvPr>
          <p:cNvSpPr>
            <a:spLocks noGrp="1"/>
          </p:cNvSpPr>
          <p:nvPr>
            <p:ph type="title"/>
          </p:nvPr>
        </p:nvSpPr>
        <p:spPr/>
        <p:txBody>
          <a:bodyPr>
            <a:normAutofit fontScale="90000"/>
          </a:bodyPr>
          <a:lstStyle/>
          <a:p>
            <a:r>
              <a:rPr lang="en-GB" sz="5400" dirty="0"/>
              <a:t>Complete the practice questions sheet.</a:t>
            </a:r>
          </a:p>
        </p:txBody>
      </p:sp>
      <p:sp>
        <p:nvSpPr>
          <p:cNvPr id="4" name="TextBox 3">
            <a:extLst>
              <a:ext uri="{FF2B5EF4-FFF2-40B4-BE49-F238E27FC236}">
                <a16:creationId xmlns:a16="http://schemas.microsoft.com/office/drawing/2014/main" id="{E93DE7C9-B38A-4DF7-BD43-19F5D1BFF05C}"/>
              </a:ext>
            </a:extLst>
          </p:cNvPr>
          <p:cNvSpPr txBox="1"/>
          <p:nvPr/>
        </p:nvSpPr>
        <p:spPr>
          <a:xfrm>
            <a:off x="543339" y="1929227"/>
            <a:ext cx="10810461" cy="3970318"/>
          </a:xfrm>
          <a:prstGeom prst="rect">
            <a:avLst/>
          </a:prstGeom>
          <a:noFill/>
        </p:spPr>
        <p:txBody>
          <a:bodyPr wrap="square" rtlCol="0">
            <a:spAutoFit/>
          </a:bodyPr>
          <a:lstStyle/>
          <a:p>
            <a:r>
              <a:rPr lang="en-GB" sz="2400" b="1" u="sng" dirty="0"/>
              <a:t>Round 1</a:t>
            </a:r>
          </a:p>
          <a:p>
            <a:endParaRPr lang="en-GB" sz="2400" dirty="0"/>
          </a:p>
          <a:p>
            <a:r>
              <a:rPr lang="en-GB" sz="2400" dirty="0"/>
              <a:t>Do not use your class notes to help you answer these.</a:t>
            </a:r>
          </a:p>
          <a:p>
            <a:endParaRPr lang="en-GB" sz="2400" dirty="0"/>
          </a:p>
          <a:p>
            <a:endParaRPr lang="en-GB" sz="2400" dirty="0"/>
          </a:p>
          <a:p>
            <a:r>
              <a:rPr lang="en-GB" sz="2400" b="1" u="sng" dirty="0"/>
              <a:t>Round 2</a:t>
            </a:r>
          </a:p>
          <a:p>
            <a:endParaRPr lang="en-GB" sz="2400" dirty="0"/>
          </a:p>
          <a:p>
            <a:r>
              <a:rPr lang="en-GB" sz="2400" dirty="0"/>
              <a:t>Use your class notes and make any changes to your answers using your green pen.</a:t>
            </a:r>
          </a:p>
          <a:p>
            <a:endParaRPr lang="en-GB" sz="2400" dirty="0"/>
          </a:p>
          <a:p>
            <a:endParaRPr lang="en-GB" dirty="0"/>
          </a:p>
          <a:p>
            <a:endParaRPr lang="en-GB" dirty="0"/>
          </a:p>
        </p:txBody>
      </p:sp>
    </p:spTree>
    <p:extLst>
      <p:ext uri="{BB962C8B-B14F-4D97-AF65-F5344CB8AC3E}">
        <p14:creationId xmlns:p14="http://schemas.microsoft.com/office/powerpoint/2010/main" val="15801453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700E174-C60E-4602-A9BF-01684BD4E0A4}"/>
              </a:ext>
            </a:extLst>
          </p:cNvPr>
          <p:cNvSpPr txBox="1"/>
          <p:nvPr/>
        </p:nvSpPr>
        <p:spPr>
          <a:xfrm>
            <a:off x="2504661" y="119575"/>
            <a:ext cx="6692348" cy="584775"/>
          </a:xfrm>
          <a:prstGeom prst="rect">
            <a:avLst/>
          </a:prstGeom>
          <a:noFill/>
        </p:spPr>
        <p:txBody>
          <a:bodyPr wrap="square" rtlCol="0">
            <a:spAutoFit/>
          </a:bodyPr>
          <a:lstStyle/>
          <a:p>
            <a:pPr algn="ctr"/>
            <a:r>
              <a:rPr lang="en-GB" sz="3200" dirty="0">
                <a:latin typeface="Bradley Hand ITC" panose="03070402050302030203" pitchFamily="66" charset="0"/>
              </a:rPr>
              <a:t>The 19</a:t>
            </a:r>
            <a:r>
              <a:rPr lang="en-GB" sz="3200" baseline="30000" dirty="0">
                <a:latin typeface="Bradley Hand ITC" panose="03070402050302030203" pitchFamily="66" charset="0"/>
              </a:rPr>
              <a:t>th</a:t>
            </a:r>
            <a:r>
              <a:rPr lang="en-GB" sz="3200" dirty="0">
                <a:latin typeface="Bradley Hand ITC" panose="03070402050302030203" pitchFamily="66" charset="0"/>
              </a:rPr>
              <a:t> Century Sporting Amateur</a:t>
            </a:r>
          </a:p>
        </p:txBody>
      </p:sp>
      <p:sp>
        <p:nvSpPr>
          <p:cNvPr id="8" name="TextBox 7">
            <a:extLst>
              <a:ext uri="{FF2B5EF4-FFF2-40B4-BE49-F238E27FC236}">
                <a16:creationId xmlns:a16="http://schemas.microsoft.com/office/drawing/2014/main" id="{0AE78294-3CB5-434B-887B-ECEB910BED17}"/>
              </a:ext>
            </a:extLst>
          </p:cNvPr>
          <p:cNvSpPr txBox="1"/>
          <p:nvPr/>
        </p:nvSpPr>
        <p:spPr>
          <a:xfrm>
            <a:off x="477078" y="960213"/>
            <a:ext cx="11317355" cy="584775"/>
          </a:xfrm>
          <a:prstGeom prst="rect">
            <a:avLst/>
          </a:prstGeom>
          <a:noFill/>
        </p:spPr>
        <p:txBody>
          <a:bodyPr wrap="square" rtlCol="0">
            <a:spAutoFit/>
          </a:bodyPr>
          <a:lstStyle/>
          <a:p>
            <a:pPr algn="ctr"/>
            <a:r>
              <a:rPr lang="en-GB" sz="3200" dirty="0"/>
              <a:t>1. Identify 2 characteristics of the 19</a:t>
            </a:r>
            <a:r>
              <a:rPr lang="en-GB" sz="3200" baseline="30000" dirty="0"/>
              <a:t>th</a:t>
            </a:r>
            <a:r>
              <a:rPr lang="en-GB" sz="3200" dirty="0"/>
              <a:t> century sporting amateur</a:t>
            </a:r>
          </a:p>
        </p:txBody>
      </p:sp>
      <p:sp>
        <p:nvSpPr>
          <p:cNvPr id="12" name="TextBox 11">
            <a:extLst>
              <a:ext uri="{FF2B5EF4-FFF2-40B4-BE49-F238E27FC236}">
                <a16:creationId xmlns:a16="http://schemas.microsoft.com/office/drawing/2014/main" id="{9279A589-3C61-4534-B5B6-B3568F69ADCB}"/>
              </a:ext>
            </a:extLst>
          </p:cNvPr>
          <p:cNvSpPr txBox="1"/>
          <p:nvPr/>
        </p:nvSpPr>
        <p:spPr>
          <a:xfrm>
            <a:off x="477077" y="2305308"/>
            <a:ext cx="11317355" cy="584775"/>
          </a:xfrm>
          <a:prstGeom prst="rect">
            <a:avLst/>
          </a:prstGeom>
          <a:noFill/>
        </p:spPr>
        <p:txBody>
          <a:bodyPr wrap="square" rtlCol="0">
            <a:spAutoFit/>
          </a:bodyPr>
          <a:lstStyle/>
          <a:p>
            <a:pPr algn="ctr"/>
            <a:r>
              <a:rPr lang="en-GB" sz="3200" dirty="0"/>
              <a:t>2. Switch your paper with someone else</a:t>
            </a:r>
          </a:p>
        </p:txBody>
      </p:sp>
      <p:sp>
        <p:nvSpPr>
          <p:cNvPr id="13" name="TextBox 12">
            <a:extLst>
              <a:ext uri="{FF2B5EF4-FFF2-40B4-BE49-F238E27FC236}">
                <a16:creationId xmlns:a16="http://schemas.microsoft.com/office/drawing/2014/main" id="{E969F0ED-C648-4C25-A19B-2F4165AD9141}"/>
              </a:ext>
            </a:extLst>
          </p:cNvPr>
          <p:cNvSpPr txBox="1"/>
          <p:nvPr/>
        </p:nvSpPr>
        <p:spPr>
          <a:xfrm>
            <a:off x="364434" y="3358015"/>
            <a:ext cx="11317355" cy="1077218"/>
          </a:xfrm>
          <a:prstGeom prst="rect">
            <a:avLst/>
          </a:prstGeom>
          <a:noFill/>
        </p:spPr>
        <p:txBody>
          <a:bodyPr wrap="square" rtlCol="0">
            <a:spAutoFit/>
          </a:bodyPr>
          <a:lstStyle/>
          <a:p>
            <a:pPr algn="ctr"/>
            <a:r>
              <a:rPr lang="en-GB" sz="3200" dirty="0"/>
              <a:t>3. Explain how the 2 characteristics identified are reflective of 19</a:t>
            </a:r>
            <a:r>
              <a:rPr lang="en-GB" sz="3200" baseline="30000" dirty="0"/>
              <a:t>th</a:t>
            </a:r>
            <a:r>
              <a:rPr lang="en-GB" sz="3200" dirty="0"/>
              <a:t> century society</a:t>
            </a:r>
          </a:p>
        </p:txBody>
      </p:sp>
      <p:sp>
        <p:nvSpPr>
          <p:cNvPr id="14" name="TextBox 13">
            <a:extLst>
              <a:ext uri="{FF2B5EF4-FFF2-40B4-BE49-F238E27FC236}">
                <a16:creationId xmlns:a16="http://schemas.microsoft.com/office/drawing/2014/main" id="{8F9668BA-1F43-4681-8E55-90F38AC04D38}"/>
              </a:ext>
            </a:extLst>
          </p:cNvPr>
          <p:cNvSpPr txBox="1"/>
          <p:nvPr/>
        </p:nvSpPr>
        <p:spPr>
          <a:xfrm>
            <a:off x="364434" y="5034415"/>
            <a:ext cx="11317355" cy="584775"/>
          </a:xfrm>
          <a:prstGeom prst="rect">
            <a:avLst/>
          </a:prstGeom>
          <a:noFill/>
        </p:spPr>
        <p:txBody>
          <a:bodyPr wrap="square" rtlCol="0">
            <a:spAutoFit/>
          </a:bodyPr>
          <a:lstStyle/>
          <a:p>
            <a:pPr algn="ctr"/>
            <a:r>
              <a:rPr lang="en-GB" sz="3200" dirty="0"/>
              <a:t>4. Switch back, green pen your answer.</a:t>
            </a:r>
          </a:p>
        </p:txBody>
      </p:sp>
    </p:spTree>
    <p:extLst>
      <p:ext uri="{BB962C8B-B14F-4D97-AF65-F5344CB8AC3E}">
        <p14:creationId xmlns:p14="http://schemas.microsoft.com/office/powerpoint/2010/main" val="255580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16fa6b7-aa88-4ea4-adeb-214dd02a5d83" xsi:nil="true"/>
    <lcf76f155ced4ddcb4097134ff3c332f xmlns="9bf20933-00d2-4891-afb5-6d1be79a8f1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6F60D6F7F491B4CB64C9D4C138C0A3D" ma:contentTypeVersion="16" ma:contentTypeDescription="Create a new document." ma:contentTypeScope="" ma:versionID="b28207023a8f823ab4d3c50226e86b0d">
  <xsd:schema xmlns:xsd="http://www.w3.org/2001/XMLSchema" xmlns:xs="http://www.w3.org/2001/XMLSchema" xmlns:p="http://schemas.microsoft.com/office/2006/metadata/properties" xmlns:ns2="9bf20933-00d2-4891-afb5-6d1be79a8f14" xmlns:ns3="616fa6b7-aa88-4ea4-adeb-214dd02a5d83" targetNamespace="http://schemas.microsoft.com/office/2006/metadata/properties" ma:root="true" ma:fieldsID="4ee5f3fa5dc2a1ad0725aa8f2b813ef8" ns2:_="" ns3:_="">
    <xsd:import namespace="9bf20933-00d2-4891-afb5-6d1be79a8f14"/>
    <xsd:import namespace="616fa6b7-aa88-4ea4-adeb-214dd02a5d8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20933-00d2-4891-afb5-6d1be79a8f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4db4caa-6185-494a-8c72-0bb2e6d5a2c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fa6b7-aa88-4ea4-adeb-214dd02a5d8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41b6454-bbfe-4398-a174-ccce48d32add}" ma:internalName="TaxCatchAll" ma:showField="CatchAllData" ma:web="616fa6b7-aa88-4ea4-adeb-214dd02a5d8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CC32E2-B1C2-4F97-A4F4-B718CAB88070}">
  <ds:schemaRefs>
    <ds:schemaRef ds:uri="http://purl.org/dc/dcmitype/"/>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c34c47a5-25d7-4420-bddb-2d69dbf7e30a"/>
    <ds:schemaRef ds:uri="d2ac471d-2746-4102-9fea-874b846fa218"/>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7B5D24EF-4FCA-46BD-9B58-9C0B9350AB92}"/>
</file>

<file path=customXml/itemProps3.xml><?xml version="1.0" encoding="utf-8"?>
<ds:datastoreItem xmlns:ds="http://schemas.openxmlformats.org/officeDocument/2006/customXml" ds:itemID="{3D8E4F56-C642-4A09-94C3-B7BFD4EC82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TotalTime>
  <Words>1379</Words>
  <Application>Microsoft Office PowerPoint</Application>
  <PresentationFormat>Widescreen</PresentationFormat>
  <Paragraphs>93</Paragraphs>
  <Slides>17</Slides>
  <Notes>0</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Complete the practice questions sheet.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Hollywood</dc:creator>
  <cp:lastModifiedBy>Peter Hollywood</cp:lastModifiedBy>
  <cp:revision>17</cp:revision>
  <cp:lastPrinted>2020-10-14T08:03:46Z</cp:lastPrinted>
  <dcterms:created xsi:type="dcterms:W3CDTF">2017-11-14T09:41:47Z</dcterms:created>
  <dcterms:modified xsi:type="dcterms:W3CDTF">2021-03-16T12:24:15Z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0x01010016F60D6F7F491B4CB64C9D4C138C0A3D</vt:lpwstr>
  </property>
  <property fmtid="{D5CDD505-2E9C-101B-9397-08002B2CF9AE}" pid="3" name="Order">
    <vt:r8>154200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xd_Signature">
    <vt:bool>false</vt:bool>
  </property>
  <property fmtid="{D5CDD505-2E9C-101B-9397-08002B2CF9AE}" pid="8" name="xd_ProgID">
    <vt:lpwstr/>
  </property>
  <property fmtid="{D5CDD505-2E9C-101B-9397-08002B2CF9AE}" pid="9" name="_ExtendedDescription">
    <vt:lpwstr/>
  </property>
  <property fmtid="{D5CDD505-2E9C-101B-9397-08002B2CF9AE}" pid="10" name="TemplateUrl">
    <vt:lpwstr/>
  </property>
  <property fmtid="{D5CDD505-2E9C-101B-9397-08002B2CF9AE}" pid="11" name="MediaServiceImageTags">
    <vt:lpwstr/>
  </property>
</Properties>
</file>